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2"/>
  </p:notesMasterIdLst>
  <p:handoutMasterIdLst>
    <p:handoutMasterId r:id="rId143"/>
  </p:handoutMasterIdLst>
  <p:sldIdLst>
    <p:sldId id="259" r:id="rId2"/>
    <p:sldId id="492" r:id="rId3"/>
    <p:sldId id="493" r:id="rId4"/>
    <p:sldId id="264" r:id="rId5"/>
    <p:sldId id="265" r:id="rId6"/>
    <p:sldId id="266" r:id="rId7"/>
    <p:sldId id="267" r:id="rId8"/>
    <p:sldId id="414" r:id="rId9"/>
    <p:sldId id="445" r:id="rId10"/>
    <p:sldId id="415" r:id="rId11"/>
    <p:sldId id="417" r:id="rId12"/>
    <p:sldId id="418" r:id="rId13"/>
    <p:sldId id="419" r:id="rId14"/>
    <p:sldId id="271" r:id="rId15"/>
    <p:sldId id="447" r:id="rId16"/>
    <p:sldId id="276" r:id="rId17"/>
    <p:sldId id="277" r:id="rId18"/>
    <p:sldId id="278" r:id="rId19"/>
    <p:sldId id="279" r:id="rId20"/>
    <p:sldId id="280" r:id="rId21"/>
    <p:sldId id="281" r:id="rId22"/>
    <p:sldId id="287" r:id="rId23"/>
    <p:sldId id="288" r:id="rId24"/>
    <p:sldId id="295" r:id="rId25"/>
    <p:sldId id="296" r:id="rId26"/>
    <p:sldId id="297" r:id="rId27"/>
    <p:sldId id="298" r:id="rId28"/>
    <p:sldId id="299" r:id="rId29"/>
    <p:sldId id="300" r:id="rId30"/>
    <p:sldId id="444" r:id="rId31"/>
    <p:sldId id="442" r:id="rId32"/>
    <p:sldId id="443" r:id="rId33"/>
    <p:sldId id="435" r:id="rId34"/>
    <p:sldId id="436" r:id="rId35"/>
    <p:sldId id="458" r:id="rId36"/>
    <p:sldId id="438" r:id="rId37"/>
    <p:sldId id="449" r:id="rId38"/>
    <p:sldId id="441" r:id="rId39"/>
    <p:sldId id="451" r:id="rId40"/>
    <p:sldId id="452" r:id="rId41"/>
    <p:sldId id="480" r:id="rId42"/>
    <p:sldId id="481" r:id="rId43"/>
    <p:sldId id="479" r:id="rId44"/>
    <p:sldId id="453" r:id="rId45"/>
    <p:sldId id="454" r:id="rId46"/>
    <p:sldId id="456" r:id="rId47"/>
    <p:sldId id="457" r:id="rId48"/>
    <p:sldId id="475" r:id="rId49"/>
    <p:sldId id="476" r:id="rId50"/>
    <p:sldId id="488" r:id="rId51"/>
    <p:sldId id="477" r:id="rId52"/>
    <p:sldId id="483" r:id="rId53"/>
    <p:sldId id="312" r:id="rId54"/>
    <p:sldId id="314" r:id="rId55"/>
    <p:sldId id="489" r:id="rId56"/>
    <p:sldId id="490" r:id="rId57"/>
    <p:sldId id="494" r:id="rId58"/>
    <p:sldId id="495" r:id="rId59"/>
    <p:sldId id="496" r:id="rId60"/>
    <p:sldId id="497" r:id="rId61"/>
    <p:sldId id="498" r:id="rId62"/>
    <p:sldId id="499" r:id="rId63"/>
    <p:sldId id="500" r:id="rId64"/>
    <p:sldId id="501" r:id="rId65"/>
    <p:sldId id="502" r:id="rId66"/>
    <p:sldId id="503" r:id="rId67"/>
    <p:sldId id="504" r:id="rId68"/>
    <p:sldId id="505" r:id="rId69"/>
    <p:sldId id="506" r:id="rId70"/>
    <p:sldId id="507" r:id="rId71"/>
    <p:sldId id="508" r:id="rId72"/>
    <p:sldId id="315" r:id="rId73"/>
    <p:sldId id="316" r:id="rId74"/>
    <p:sldId id="317" r:id="rId75"/>
    <p:sldId id="320" r:id="rId76"/>
    <p:sldId id="322" r:id="rId77"/>
    <p:sldId id="323" r:id="rId78"/>
    <p:sldId id="324" r:id="rId79"/>
    <p:sldId id="325" r:id="rId80"/>
    <p:sldId id="327" r:id="rId81"/>
    <p:sldId id="328" r:id="rId82"/>
    <p:sldId id="338" r:id="rId83"/>
    <p:sldId id="339" r:id="rId84"/>
    <p:sldId id="344" r:id="rId85"/>
    <p:sldId id="345" r:id="rId86"/>
    <p:sldId id="486" r:id="rId87"/>
    <p:sldId id="347" r:id="rId88"/>
    <p:sldId id="348" r:id="rId89"/>
    <p:sldId id="349" r:id="rId90"/>
    <p:sldId id="484" r:id="rId91"/>
    <p:sldId id="485" r:id="rId92"/>
    <p:sldId id="487" r:id="rId93"/>
    <p:sldId id="353" r:id="rId94"/>
    <p:sldId id="355" r:id="rId95"/>
    <p:sldId id="356" r:id="rId96"/>
    <p:sldId id="367" r:id="rId97"/>
    <p:sldId id="368" r:id="rId98"/>
    <p:sldId id="369" r:id="rId99"/>
    <p:sldId id="370"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474" r:id="rId121"/>
    <p:sldId id="461" r:id="rId122"/>
    <p:sldId id="462" r:id="rId123"/>
    <p:sldId id="460" r:id="rId124"/>
    <p:sldId id="463" r:id="rId125"/>
    <p:sldId id="465" r:id="rId126"/>
    <p:sldId id="466" r:id="rId127"/>
    <p:sldId id="468" r:id="rId128"/>
    <p:sldId id="398" r:id="rId129"/>
    <p:sldId id="469" r:id="rId130"/>
    <p:sldId id="470" r:id="rId131"/>
    <p:sldId id="471" r:id="rId132"/>
    <p:sldId id="472" r:id="rId133"/>
    <p:sldId id="473" r:id="rId134"/>
    <p:sldId id="399" r:id="rId135"/>
    <p:sldId id="400" r:id="rId136"/>
    <p:sldId id="406" r:id="rId137"/>
    <p:sldId id="407" r:id="rId138"/>
    <p:sldId id="409" r:id="rId139"/>
    <p:sldId id="412" r:id="rId140"/>
    <p:sldId id="491" r:id="rId141"/>
  </p:sldIdLst>
  <p:sldSz cx="9144000" cy="6858000" type="screen4x3"/>
  <p:notesSz cx="6797675" cy="9926638"/>
  <p:custDataLst>
    <p:tags r:id="rId14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2" clrIdx="0">
    <p:extLst/>
  </p:cmAuthor>
  <p:cmAuthor id="2" name="Christina Drimmel" initials="CD [2]"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1" autoAdjust="0"/>
    <p:restoredTop sz="94660"/>
  </p:normalViewPr>
  <p:slideViewPr>
    <p:cSldViewPr snapToGrid="0" showGuides="1">
      <p:cViewPr>
        <p:scale>
          <a:sx n="100" d="100"/>
          <a:sy n="100" d="100"/>
        </p:scale>
        <p:origin x="-1003" y="389"/>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snapToGrid="0" showGuides="1">
      <p:cViewPr varScale="1">
        <p:scale>
          <a:sx n="94" d="100"/>
          <a:sy n="94" d="100"/>
        </p:scale>
        <p:origin x="274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gs" Target="tags/tag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AA94A-798D-0F4A-B7EC-0C6D7FB8C0AB}" type="doc">
      <dgm:prSet loTypeId="urn:microsoft.com/office/officeart/2005/8/layout/orgChart1" loCatId="" qsTypeId="urn:microsoft.com/office/officeart/2005/8/quickstyle/simple3" qsCatId="simple" csTypeId="urn:microsoft.com/office/officeart/2005/8/colors/accent1_2" csCatId="accent1" phldr="1"/>
      <dgm:spPr/>
      <dgm:t>
        <a:bodyPr/>
        <a:lstStyle/>
        <a:p>
          <a:endParaRPr lang="de-DE"/>
        </a:p>
      </dgm:t>
    </dgm:pt>
    <dgm:pt modelId="{30435C2B-D7F5-F248-91A9-39E1D6916950}">
      <dgm:prSet phldrT="[Text]" custT="1"/>
      <dgm:spPr>
        <a:solidFill>
          <a:schemeClr val="bg1"/>
        </a:solidFill>
      </dgm:spPr>
      <dgm:t>
        <a:bodyPr/>
        <a:lstStyle/>
        <a:p>
          <a:endParaRPr lang="de-DE" sz="2200" b="1" dirty="0" smtClean="0"/>
        </a:p>
        <a:p>
          <a:r>
            <a:rPr lang="de-DE" sz="2200" b="1" dirty="0" smtClean="0"/>
            <a:t>Aufgabenkreise der Finanzämter (</a:t>
          </a:r>
          <a:r>
            <a:rPr lang="de-DE" sz="1800" b="1" dirty="0" smtClean="0"/>
            <a:t>AVOG 2010)</a:t>
          </a:r>
          <a:endParaRPr lang="de-DE" sz="1800" b="1" dirty="0"/>
        </a:p>
      </dgm:t>
    </dgm:pt>
    <dgm:pt modelId="{6D98D7F4-44D5-434E-A420-75898868638E}" type="parTrans" cxnId="{57824467-83B8-EB47-BB4F-1829742D12E3}">
      <dgm:prSet/>
      <dgm:spPr/>
      <dgm:t>
        <a:bodyPr/>
        <a:lstStyle/>
        <a:p>
          <a:endParaRPr lang="de-DE"/>
        </a:p>
      </dgm:t>
    </dgm:pt>
    <dgm:pt modelId="{1A871DB3-F9C0-9740-8816-69BB7E60E622}" type="sibTrans" cxnId="{57824467-83B8-EB47-BB4F-1829742D12E3}">
      <dgm:prSet/>
      <dgm:spPr/>
      <dgm:t>
        <a:bodyPr/>
        <a:lstStyle/>
        <a:p>
          <a:endParaRPr lang="de-DE"/>
        </a:p>
      </dgm:t>
    </dgm:pt>
    <dgm:pt modelId="{4E2C2EA3-9A97-5E42-A2A6-89E8826B58D3}">
      <dgm:prSet phldrT="[Text]" custT="1"/>
      <dgm:spPr>
        <a:solidFill>
          <a:schemeClr val="accent4">
            <a:lumMod val="20000"/>
            <a:lumOff val="80000"/>
          </a:schemeClr>
        </a:solidFill>
        <a:ln>
          <a:noFill/>
        </a:ln>
      </dgm:spPr>
      <dgm:t>
        <a:bodyPr/>
        <a:lstStyle/>
        <a:p>
          <a:r>
            <a:rPr lang="de-DE" sz="2000" dirty="0" smtClean="0"/>
            <a:t>Finanzämter mit</a:t>
          </a:r>
        </a:p>
        <a:p>
          <a:r>
            <a:rPr lang="de-DE" sz="2000" b="1" dirty="0" smtClean="0"/>
            <a:t>erweitertem</a:t>
          </a:r>
        </a:p>
        <a:p>
          <a:r>
            <a:rPr lang="de-DE" sz="2000" b="1" dirty="0" smtClean="0"/>
            <a:t>Aufgabenkreis</a:t>
          </a:r>
        </a:p>
        <a:p>
          <a:r>
            <a:rPr lang="de-DE" sz="1600" dirty="0" smtClean="0"/>
            <a:t>(§§ 14-18 AVOG 2010)</a:t>
          </a:r>
          <a:endParaRPr lang="de-DE" sz="1600" dirty="0"/>
        </a:p>
      </dgm:t>
    </dgm:pt>
    <dgm:pt modelId="{BEBADF11-9B75-F148-B14D-3F5839387D0B}" type="parTrans" cxnId="{D65A2878-43A5-BC4C-8E84-15E7C2FFC86F}">
      <dgm:prSet/>
      <dgm:spPr/>
      <dgm:t>
        <a:bodyPr/>
        <a:lstStyle/>
        <a:p>
          <a:endParaRPr lang="de-DE"/>
        </a:p>
      </dgm:t>
    </dgm:pt>
    <dgm:pt modelId="{07EC77E9-9F4E-8345-8BD1-D8228161DFE7}" type="sibTrans" cxnId="{D65A2878-43A5-BC4C-8E84-15E7C2FFC86F}">
      <dgm:prSet/>
      <dgm:spPr/>
      <dgm:t>
        <a:bodyPr/>
        <a:lstStyle/>
        <a:p>
          <a:endParaRPr lang="de-DE"/>
        </a:p>
      </dgm:t>
    </dgm:pt>
    <dgm:pt modelId="{E95F6C8F-AEF2-AF4F-8655-4C5539B68DB4}">
      <dgm:prSet phldrT="[Text]" custT="1"/>
      <dgm:spPr>
        <a:solidFill>
          <a:schemeClr val="accent4">
            <a:lumMod val="20000"/>
            <a:lumOff val="80000"/>
          </a:schemeClr>
        </a:solidFill>
      </dgm:spPr>
      <dgm:t>
        <a:bodyPr/>
        <a:lstStyle/>
        <a:p>
          <a:r>
            <a:rPr lang="de-DE" sz="2000" dirty="0" smtClean="0"/>
            <a:t>Finanzämter mit</a:t>
          </a:r>
        </a:p>
        <a:p>
          <a:r>
            <a:rPr lang="de-DE" sz="2000" b="1" dirty="0" smtClean="0"/>
            <a:t>besonderem</a:t>
          </a:r>
        </a:p>
        <a:p>
          <a:r>
            <a:rPr lang="de-DE" sz="2000" b="1" dirty="0" smtClean="0"/>
            <a:t>Aufgabenkreis</a:t>
          </a:r>
        </a:p>
        <a:p>
          <a:r>
            <a:rPr lang="de-DE" sz="1600" dirty="0" smtClean="0"/>
            <a:t>(§ 19 AVOG 2010)</a:t>
          </a:r>
          <a:endParaRPr lang="de-DE" sz="1600" dirty="0"/>
        </a:p>
      </dgm:t>
    </dgm:pt>
    <dgm:pt modelId="{9757FA1E-2160-D04E-BEC1-6D77E4967413}" type="parTrans" cxnId="{D5A87B6E-DD6C-134D-850A-99B6840F7688}">
      <dgm:prSet/>
      <dgm:spPr/>
      <dgm:t>
        <a:bodyPr/>
        <a:lstStyle/>
        <a:p>
          <a:endParaRPr lang="de-DE"/>
        </a:p>
      </dgm:t>
    </dgm:pt>
    <dgm:pt modelId="{74BD62CB-0368-A444-A8DE-28B28D970F1A}" type="sibTrans" cxnId="{D5A87B6E-DD6C-134D-850A-99B6840F7688}">
      <dgm:prSet/>
      <dgm:spPr/>
      <dgm:t>
        <a:bodyPr/>
        <a:lstStyle/>
        <a:p>
          <a:endParaRPr lang="de-DE"/>
        </a:p>
      </dgm:t>
    </dgm:pt>
    <dgm:pt modelId="{5D1755C9-786D-8C40-BF45-31237CE859AC}">
      <dgm:prSet phldrT="[Text]" custT="1"/>
      <dgm:spPr>
        <a:solidFill>
          <a:schemeClr val="accent4">
            <a:lumMod val="20000"/>
            <a:lumOff val="80000"/>
          </a:schemeClr>
        </a:solidFill>
      </dgm:spPr>
      <dgm:t>
        <a:bodyPr/>
        <a:lstStyle/>
        <a:p>
          <a:r>
            <a:rPr lang="de-DE" sz="2000" dirty="0" smtClean="0"/>
            <a:t>Finanzämter mit</a:t>
          </a:r>
        </a:p>
        <a:p>
          <a:r>
            <a:rPr lang="de-DE" sz="2000" b="1" dirty="0" smtClean="0"/>
            <a:t>allgemeinem</a:t>
          </a:r>
        </a:p>
        <a:p>
          <a:r>
            <a:rPr lang="de-DE" sz="2000" b="1" dirty="0" smtClean="0"/>
            <a:t>Aufgabenkreis</a:t>
          </a:r>
        </a:p>
        <a:p>
          <a:r>
            <a:rPr lang="de-DE" sz="1600" dirty="0" smtClean="0"/>
            <a:t>(§ 13 AVOG 2010)</a:t>
          </a:r>
          <a:endParaRPr lang="de-DE" sz="1600" dirty="0"/>
        </a:p>
      </dgm:t>
    </dgm:pt>
    <dgm:pt modelId="{2B59DEF2-DE88-FA48-99E7-C6383CD87F15}" type="sibTrans" cxnId="{D1D65625-40FB-CD4C-8C7A-67EBB36EBA67}">
      <dgm:prSet/>
      <dgm:spPr/>
      <dgm:t>
        <a:bodyPr/>
        <a:lstStyle/>
        <a:p>
          <a:endParaRPr lang="de-DE"/>
        </a:p>
      </dgm:t>
    </dgm:pt>
    <dgm:pt modelId="{096B91D0-1406-CC46-AB58-055D587E4D8F}" type="parTrans" cxnId="{D1D65625-40FB-CD4C-8C7A-67EBB36EBA67}">
      <dgm:prSet/>
      <dgm:spPr/>
      <dgm:t>
        <a:bodyPr/>
        <a:lstStyle/>
        <a:p>
          <a:endParaRPr lang="de-DE"/>
        </a:p>
      </dgm:t>
    </dgm:pt>
    <dgm:pt modelId="{018A658B-5504-0A4F-8D41-B734B80323B9}" type="pres">
      <dgm:prSet presAssocID="{FBAAA94A-798D-0F4A-B7EC-0C6D7FB8C0AB}" presName="hierChild1" presStyleCnt="0">
        <dgm:presLayoutVars>
          <dgm:orgChart val="1"/>
          <dgm:chPref val="1"/>
          <dgm:dir/>
          <dgm:animOne val="branch"/>
          <dgm:animLvl val="lvl"/>
          <dgm:resizeHandles/>
        </dgm:presLayoutVars>
      </dgm:prSet>
      <dgm:spPr/>
      <dgm:t>
        <a:bodyPr/>
        <a:lstStyle/>
        <a:p>
          <a:endParaRPr lang="de-DE"/>
        </a:p>
      </dgm:t>
    </dgm:pt>
    <dgm:pt modelId="{ED577C27-DC56-8E4A-A608-6D5083BCEB9F}" type="pres">
      <dgm:prSet presAssocID="{30435C2B-D7F5-F248-91A9-39E1D6916950}" presName="hierRoot1" presStyleCnt="0">
        <dgm:presLayoutVars>
          <dgm:hierBranch val="init"/>
        </dgm:presLayoutVars>
      </dgm:prSet>
      <dgm:spPr/>
      <dgm:t>
        <a:bodyPr/>
        <a:lstStyle/>
        <a:p>
          <a:endParaRPr lang="de-AT"/>
        </a:p>
      </dgm:t>
    </dgm:pt>
    <dgm:pt modelId="{00CDF68C-491B-3140-A234-D86E29839FFC}" type="pres">
      <dgm:prSet presAssocID="{30435C2B-D7F5-F248-91A9-39E1D6916950}" presName="rootComposite1" presStyleCnt="0"/>
      <dgm:spPr/>
      <dgm:t>
        <a:bodyPr/>
        <a:lstStyle/>
        <a:p>
          <a:endParaRPr lang="de-AT"/>
        </a:p>
      </dgm:t>
    </dgm:pt>
    <dgm:pt modelId="{F0DBD389-16FE-EF47-9E98-6B152462714E}" type="pres">
      <dgm:prSet presAssocID="{30435C2B-D7F5-F248-91A9-39E1D6916950}" presName="rootText1" presStyleLbl="node0" presStyleIdx="0" presStyleCnt="1" custScaleX="98856" custScaleY="111243" custLinFactNeighborX="69481" custLinFactNeighborY="42850">
        <dgm:presLayoutVars>
          <dgm:chPref val="3"/>
        </dgm:presLayoutVars>
      </dgm:prSet>
      <dgm:spPr>
        <a:prstGeom prst="roundRect">
          <a:avLst/>
        </a:prstGeom>
      </dgm:spPr>
      <dgm:t>
        <a:bodyPr/>
        <a:lstStyle/>
        <a:p>
          <a:endParaRPr lang="de-DE"/>
        </a:p>
      </dgm:t>
    </dgm:pt>
    <dgm:pt modelId="{3C5F9747-9319-154F-AFB0-351C2322D4FC}" type="pres">
      <dgm:prSet presAssocID="{30435C2B-D7F5-F248-91A9-39E1D6916950}" presName="rootConnector1" presStyleLbl="node1" presStyleIdx="0" presStyleCnt="0"/>
      <dgm:spPr/>
      <dgm:t>
        <a:bodyPr/>
        <a:lstStyle/>
        <a:p>
          <a:endParaRPr lang="de-DE"/>
        </a:p>
      </dgm:t>
    </dgm:pt>
    <dgm:pt modelId="{FE19DF41-05E0-A047-8C24-4C0D3DC06C4A}" type="pres">
      <dgm:prSet presAssocID="{30435C2B-D7F5-F248-91A9-39E1D6916950}" presName="hierChild2" presStyleCnt="0"/>
      <dgm:spPr/>
      <dgm:t>
        <a:bodyPr/>
        <a:lstStyle/>
        <a:p>
          <a:endParaRPr lang="de-AT"/>
        </a:p>
      </dgm:t>
    </dgm:pt>
    <dgm:pt modelId="{6E5291F0-993E-2645-B523-9E34EEC1B413}" type="pres">
      <dgm:prSet presAssocID="{096B91D0-1406-CC46-AB58-055D587E4D8F}" presName="Name37" presStyleLbl="parChTrans1D2" presStyleIdx="0" presStyleCnt="3"/>
      <dgm:spPr/>
      <dgm:t>
        <a:bodyPr/>
        <a:lstStyle/>
        <a:p>
          <a:endParaRPr lang="de-DE"/>
        </a:p>
      </dgm:t>
    </dgm:pt>
    <dgm:pt modelId="{3CFADB5B-786D-8D44-B58C-76BA4E04FF07}" type="pres">
      <dgm:prSet presAssocID="{5D1755C9-786D-8C40-BF45-31237CE859AC}" presName="hierRoot2" presStyleCnt="0">
        <dgm:presLayoutVars>
          <dgm:hierBranch val="init"/>
        </dgm:presLayoutVars>
      </dgm:prSet>
      <dgm:spPr/>
      <dgm:t>
        <a:bodyPr/>
        <a:lstStyle/>
        <a:p>
          <a:endParaRPr lang="de-AT"/>
        </a:p>
      </dgm:t>
    </dgm:pt>
    <dgm:pt modelId="{D0C2A107-FFA9-D14B-AF7E-A70D7CB39907}" type="pres">
      <dgm:prSet presAssocID="{5D1755C9-786D-8C40-BF45-31237CE859AC}" presName="rootComposite" presStyleCnt="0"/>
      <dgm:spPr/>
      <dgm:t>
        <a:bodyPr/>
        <a:lstStyle/>
        <a:p>
          <a:endParaRPr lang="de-AT"/>
        </a:p>
      </dgm:t>
    </dgm:pt>
    <dgm:pt modelId="{7C560235-A461-8649-A498-23D468B85059}" type="pres">
      <dgm:prSet presAssocID="{5D1755C9-786D-8C40-BF45-31237CE859AC}" presName="rootText" presStyleLbl="node2" presStyleIdx="0" presStyleCnt="3" custScaleY="111153" custLinFactNeighborX="7881" custLinFactNeighborY="44369">
        <dgm:presLayoutVars>
          <dgm:chPref val="3"/>
        </dgm:presLayoutVars>
      </dgm:prSet>
      <dgm:spPr>
        <a:prstGeom prst="roundRect">
          <a:avLst/>
        </a:prstGeom>
      </dgm:spPr>
      <dgm:t>
        <a:bodyPr/>
        <a:lstStyle/>
        <a:p>
          <a:endParaRPr lang="de-DE"/>
        </a:p>
      </dgm:t>
    </dgm:pt>
    <dgm:pt modelId="{00AB0F2C-13D3-3E41-A659-305EAA381553}" type="pres">
      <dgm:prSet presAssocID="{5D1755C9-786D-8C40-BF45-31237CE859AC}" presName="rootConnector" presStyleLbl="node2" presStyleIdx="0" presStyleCnt="3"/>
      <dgm:spPr/>
      <dgm:t>
        <a:bodyPr/>
        <a:lstStyle/>
        <a:p>
          <a:endParaRPr lang="de-DE"/>
        </a:p>
      </dgm:t>
    </dgm:pt>
    <dgm:pt modelId="{2744BC32-1C19-4B49-99FC-DEB26CB1AC28}" type="pres">
      <dgm:prSet presAssocID="{5D1755C9-786D-8C40-BF45-31237CE859AC}" presName="hierChild4" presStyleCnt="0"/>
      <dgm:spPr/>
      <dgm:t>
        <a:bodyPr/>
        <a:lstStyle/>
        <a:p>
          <a:endParaRPr lang="de-AT"/>
        </a:p>
      </dgm:t>
    </dgm:pt>
    <dgm:pt modelId="{7116FF2E-DCB4-8B44-B3D2-FA2E6F84AAC0}" type="pres">
      <dgm:prSet presAssocID="{5D1755C9-786D-8C40-BF45-31237CE859AC}" presName="hierChild5" presStyleCnt="0"/>
      <dgm:spPr/>
      <dgm:t>
        <a:bodyPr/>
        <a:lstStyle/>
        <a:p>
          <a:endParaRPr lang="de-AT"/>
        </a:p>
      </dgm:t>
    </dgm:pt>
    <dgm:pt modelId="{6FFE7155-BA11-BA41-A20B-9D2A8E0C6C6F}" type="pres">
      <dgm:prSet presAssocID="{BEBADF11-9B75-F148-B14D-3F5839387D0B}" presName="Name37" presStyleLbl="parChTrans1D2" presStyleIdx="1" presStyleCnt="3"/>
      <dgm:spPr/>
      <dgm:t>
        <a:bodyPr/>
        <a:lstStyle/>
        <a:p>
          <a:endParaRPr lang="de-DE"/>
        </a:p>
      </dgm:t>
    </dgm:pt>
    <dgm:pt modelId="{CDC66D3B-9DAC-3D40-B2A7-6AF6B17FB56F}" type="pres">
      <dgm:prSet presAssocID="{4E2C2EA3-9A97-5E42-A2A6-89E8826B58D3}" presName="hierRoot2" presStyleCnt="0">
        <dgm:presLayoutVars>
          <dgm:hierBranch val="init"/>
        </dgm:presLayoutVars>
      </dgm:prSet>
      <dgm:spPr/>
      <dgm:t>
        <a:bodyPr/>
        <a:lstStyle/>
        <a:p>
          <a:endParaRPr lang="de-AT"/>
        </a:p>
      </dgm:t>
    </dgm:pt>
    <dgm:pt modelId="{E51D0198-EF8D-894A-A3AB-B58C61157308}" type="pres">
      <dgm:prSet presAssocID="{4E2C2EA3-9A97-5E42-A2A6-89E8826B58D3}" presName="rootComposite" presStyleCnt="0"/>
      <dgm:spPr/>
      <dgm:t>
        <a:bodyPr/>
        <a:lstStyle/>
        <a:p>
          <a:endParaRPr lang="de-AT"/>
        </a:p>
      </dgm:t>
    </dgm:pt>
    <dgm:pt modelId="{A866D260-5DBD-B74A-9045-F4DC566C446D}" type="pres">
      <dgm:prSet presAssocID="{4E2C2EA3-9A97-5E42-A2A6-89E8826B58D3}" presName="rootText" presStyleLbl="node2" presStyleIdx="1" presStyleCnt="3" custScaleX="85524" custScaleY="155842" custLinFactNeighborX="824" custLinFactNeighborY="43952">
        <dgm:presLayoutVars>
          <dgm:chPref val="3"/>
        </dgm:presLayoutVars>
      </dgm:prSet>
      <dgm:spPr>
        <a:prstGeom prst="roundRect">
          <a:avLst/>
        </a:prstGeom>
      </dgm:spPr>
      <dgm:t>
        <a:bodyPr/>
        <a:lstStyle/>
        <a:p>
          <a:endParaRPr lang="de-DE"/>
        </a:p>
      </dgm:t>
    </dgm:pt>
    <dgm:pt modelId="{C28AB1FE-2235-F64F-A0C7-9C9D0B2522D9}" type="pres">
      <dgm:prSet presAssocID="{4E2C2EA3-9A97-5E42-A2A6-89E8826B58D3}" presName="rootConnector" presStyleLbl="node2" presStyleIdx="1" presStyleCnt="3"/>
      <dgm:spPr/>
      <dgm:t>
        <a:bodyPr/>
        <a:lstStyle/>
        <a:p>
          <a:endParaRPr lang="de-DE"/>
        </a:p>
      </dgm:t>
    </dgm:pt>
    <dgm:pt modelId="{B78C3AE8-EC60-FF4C-88E3-941F59266BCB}" type="pres">
      <dgm:prSet presAssocID="{4E2C2EA3-9A97-5E42-A2A6-89E8826B58D3}" presName="hierChild4" presStyleCnt="0"/>
      <dgm:spPr/>
      <dgm:t>
        <a:bodyPr/>
        <a:lstStyle/>
        <a:p>
          <a:endParaRPr lang="de-AT"/>
        </a:p>
      </dgm:t>
    </dgm:pt>
    <dgm:pt modelId="{98A09978-85C6-0B41-BA03-EE256DC080A5}" type="pres">
      <dgm:prSet presAssocID="{4E2C2EA3-9A97-5E42-A2A6-89E8826B58D3}" presName="hierChild5" presStyleCnt="0"/>
      <dgm:spPr/>
      <dgm:t>
        <a:bodyPr/>
        <a:lstStyle/>
        <a:p>
          <a:endParaRPr lang="de-AT"/>
        </a:p>
      </dgm:t>
    </dgm:pt>
    <dgm:pt modelId="{885B0903-9F6C-014C-9C91-AEE2C9D29C70}" type="pres">
      <dgm:prSet presAssocID="{9757FA1E-2160-D04E-BEC1-6D77E4967413}" presName="Name37" presStyleLbl="parChTrans1D2" presStyleIdx="2" presStyleCnt="3"/>
      <dgm:spPr/>
      <dgm:t>
        <a:bodyPr/>
        <a:lstStyle/>
        <a:p>
          <a:endParaRPr lang="de-DE"/>
        </a:p>
      </dgm:t>
    </dgm:pt>
    <dgm:pt modelId="{C07A7166-342A-FE49-86AF-E3246EE4EA0D}" type="pres">
      <dgm:prSet presAssocID="{E95F6C8F-AEF2-AF4F-8655-4C5539B68DB4}" presName="hierRoot2" presStyleCnt="0">
        <dgm:presLayoutVars>
          <dgm:hierBranch val="init"/>
        </dgm:presLayoutVars>
      </dgm:prSet>
      <dgm:spPr/>
      <dgm:t>
        <a:bodyPr/>
        <a:lstStyle/>
        <a:p>
          <a:endParaRPr lang="de-AT"/>
        </a:p>
      </dgm:t>
    </dgm:pt>
    <dgm:pt modelId="{18F1FD7F-90EA-3B44-9DB8-93A88A8B0BE6}" type="pres">
      <dgm:prSet presAssocID="{E95F6C8F-AEF2-AF4F-8655-4C5539B68DB4}" presName="rootComposite" presStyleCnt="0"/>
      <dgm:spPr/>
      <dgm:t>
        <a:bodyPr/>
        <a:lstStyle/>
        <a:p>
          <a:endParaRPr lang="de-AT"/>
        </a:p>
      </dgm:t>
    </dgm:pt>
    <dgm:pt modelId="{795E4C40-1E73-F746-A1A6-E0D7D06828C0}" type="pres">
      <dgm:prSet presAssocID="{E95F6C8F-AEF2-AF4F-8655-4C5539B68DB4}" presName="rootText" presStyleLbl="node2" presStyleIdx="2" presStyleCnt="3" custScaleX="94311" custScaleY="113612" custLinFactNeighborX="1648" custLinFactNeighborY="61532">
        <dgm:presLayoutVars>
          <dgm:chPref val="3"/>
        </dgm:presLayoutVars>
      </dgm:prSet>
      <dgm:spPr>
        <a:prstGeom prst="roundRect">
          <a:avLst/>
        </a:prstGeom>
      </dgm:spPr>
      <dgm:t>
        <a:bodyPr/>
        <a:lstStyle/>
        <a:p>
          <a:endParaRPr lang="de-DE"/>
        </a:p>
      </dgm:t>
    </dgm:pt>
    <dgm:pt modelId="{2F790A07-5AEB-5743-90F8-B04961CC2D81}" type="pres">
      <dgm:prSet presAssocID="{E95F6C8F-AEF2-AF4F-8655-4C5539B68DB4}" presName="rootConnector" presStyleLbl="node2" presStyleIdx="2" presStyleCnt="3"/>
      <dgm:spPr/>
      <dgm:t>
        <a:bodyPr/>
        <a:lstStyle/>
        <a:p>
          <a:endParaRPr lang="de-DE"/>
        </a:p>
      </dgm:t>
    </dgm:pt>
    <dgm:pt modelId="{B87B0FDA-ED3A-144B-B5DC-1C3A75599D66}" type="pres">
      <dgm:prSet presAssocID="{E95F6C8F-AEF2-AF4F-8655-4C5539B68DB4}" presName="hierChild4" presStyleCnt="0"/>
      <dgm:spPr/>
      <dgm:t>
        <a:bodyPr/>
        <a:lstStyle/>
        <a:p>
          <a:endParaRPr lang="de-AT"/>
        </a:p>
      </dgm:t>
    </dgm:pt>
    <dgm:pt modelId="{23E6688D-9F92-E243-8FD1-6F7449305C61}" type="pres">
      <dgm:prSet presAssocID="{E95F6C8F-AEF2-AF4F-8655-4C5539B68DB4}" presName="hierChild5" presStyleCnt="0"/>
      <dgm:spPr/>
      <dgm:t>
        <a:bodyPr/>
        <a:lstStyle/>
        <a:p>
          <a:endParaRPr lang="de-AT"/>
        </a:p>
      </dgm:t>
    </dgm:pt>
    <dgm:pt modelId="{80D1D4FB-CC18-EB46-853E-3C9795FAA944}" type="pres">
      <dgm:prSet presAssocID="{30435C2B-D7F5-F248-91A9-39E1D6916950}" presName="hierChild3" presStyleCnt="0"/>
      <dgm:spPr/>
      <dgm:t>
        <a:bodyPr/>
        <a:lstStyle/>
        <a:p>
          <a:endParaRPr lang="de-AT"/>
        </a:p>
      </dgm:t>
    </dgm:pt>
  </dgm:ptLst>
  <dgm:cxnLst>
    <dgm:cxn modelId="{7A03B3C7-C064-4DBE-959B-A27956241236}" type="presOf" srcId="{FBAAA94A-798D-0F4A-B7EC-0C6D7FB8C0AB}" destId="{018A658B-5504-0A4F-8D41-B734B80323B9}" srcOrd="0" destOrd="0" presId="urn:microsoft.com/office/officeart/2005/8/layout/orgChart1"/>
    <dgm:cxn modelId="{82D29E16-2FCE-482C-9028-79BFA1B544A9}" type="presOf" srcId="{BEBADF11-9B75-F148-B14D-3F5839387D0B}" destId="{6FFE7155-BA11-BA41-A20B-9D2A8E0C6C6F}" srcOrd="0" destOrd="0" presId="urn:microsoft.com/office/officeart/2005/8/layout/orgChart1"/>
    <dgm:cxn modelId="{D5A87B6E-DD6C-134D-850A-99B6840F7688}" srcId="{30435C2B-D7F5-F248-91A9-39E1D6916950}" destId="{E95F6C8F-AEF2-AF4F-8655-4C5539B68DB4}" srcOrd="2" destOrd="0" parTransId="{9757FA1E-2160-D04E-BEC1-6D77E4967413}" sibTransId="{74BD62CB-0368-A444-A8DE-28B28D970F1A}"/>
    <dgm:cxn modelId="{47817F7F-3410-400E-B58C-3F3F521DC2AD}" type="presOf" srcId="{E95F6C8F-AEF2-AF4F-8655-4C5539B68DB4}" destId="{795E4C40-1E73-F746-A1A6-E0D7D06828C0}" srcOrd="0" destOrd="0" presId="urn:microsoft.com/office/officeart/2005/8/layout/orgChart1"/>
    <dgm:cxn modelId="{25DB6B41-0881-4DF4-A418-DC9130D9A9BD}" type="presOf" srcId="{096B91D0-1406-CC46-AB58-055D587E4D8F}" destId="{6E5291F0-993E-2645-B523-9E34EEC1B413}" srcOrd="0" destOrd="0" presId="urn:microsoft.com/office/officeart/2005/8/layout/orgChart1"/>
    <dgm:cxn modelId="{57824467-83B8-EB47-BB4F-1829742D12E3}" srcId="{FBAAA94A-798D-0F4A-B7EC-0C6D7FB8C0AB}" destId="{30435C2B-D7F5-F248-91A9-39E1D6916950}" srcOrd="0" destOrd="0" parTransId="{6D98D7F4-44D5-434E-A420-75898868638E}" sibTransId="{1A871DB3-F9C0-9740-8816-69BB7E60E622}"/>
    <dgm:cxn modelId="{D1D65625-40FB-CD4C-8C7A-67EBB36EBA67}" srcId="{30435C2B-D7F5-F248-91A9-39E1D6916950}" destId="{5D1755C9-786D-8C40-BF45-31237CE859AC}" srcOrd="0" destOrd="0" parTransId="{096B91D0-1406-CC46-AB58-055D587E4D8F}" sibTransId="{2B59DEF2-DE88-FA48-99E7-C6383CD87F15}"/>
    <dgm:cxn modelId="{BD241961-97B8-42A9-9F10-34DE549C0C0E}" type="presOf" srcId="{30435C2B-D7F5-F248-91A9-39E1D6916950}" destId="{3C5F9747-9319-154F-AFB0-351C2322D4FC}" srcOrd="1" destOrd="0" presId="urn:microsoft.com/office/officeart/2005/8/layout/orgChart1"/>
    <dgm:cxn modelId="{DD4D5245-E02A-455D-9FAF-5FDD5AA282F4}" type="presOf" srcId="{E95F6C8F-AEF2-AF4F-8655-4C5539B68DB4}" destId="{2F790A07-5AEB-5743-90F8-B04961CC2D81}" srcOrd="1" destOrd="0" presId="urn:microsoft.com/office/officeart/2005/8/layout/orgChart1"/>
    <dgm:cxn modelId="{D65A2878-43A5-BC4C-8E84-15E7C2FFC86F}" srcId="{30435C2B-D7F5-F248-91A9-39E1D6916950}" destId="{4E2C2EA3-9A97-5E42-A2A6-89E8826B58D3}" srcOrd="1" destOrd="0" parTransId="{BEBADF11-9B75-F148-B14D-3F5839387D0B}" sibTransId="{07EC77E9-9F4E-8345-8BD1-D8228161DFE7}"/>
    <dgm:cxn modelId="{FD9E5B53-95C6-498A-8692-4ADA153300AF}" type="presOf" srcId="{5D1755C9-786D-8C40-BF45-31237CE859AC}" destId="{7C560235-A461-8649-A498-23D468B85059}" srcOrd="0" destOrd="0" presId="urn:microsoft.com/office/officeart/2005/8/layout/orgChart1"/>
    <dgm:cxn modelId="{9A078012-8A6D-486C-AFB8-CB1316C930FF}" type="presOf" srcId="{4E2C2EA3-9A97-5E42-A2A6-89E8826B58D3}" destId="{C28AB1FE-2235-F64F-A0C7-9C9D0B2522D9}" srcOrd="1" destOrd="0" presId="urn:microsoft.com/office/officeart/2005/8/layout/orgChart1"/>
    <dgm:cxn modelId="{13397240-0475-4CAD-9C53-D5CC45804FB9}" type="presOf" srcId="{30435C2B-D7F5-F248-91A9-39E1D6916950}" destId="{F0DBD389-16FE-EF47-9E98-6B152462714E}" srcOrd="0" destOrd="0" presId="urn:microsoft.com/office/officeart/2005/8/layout/orgChart1"/>
    <dgm:cxn modelId="{C452B388-69DF-42A1-B3AC-4CF4999798C2}" type="presOf" srcId="{9757FA1E-2160-D04E-BEC1-6D77E4967413}" destId="{885B0903-9F6C-014C-9C91-AEE2C9D29C70}" srcOrd="0" destOrd="0" presId="urn:microsoft.com/office/officeart/2005/8/layout/orgChart1"/>
    <dgm:cxn modelId="{1F7F5E14-B66D-4AF8-99F1-CF089BF12903}" type="presOf" srcId="{5D1755C9-786D-8C40-BF45-31237CE859AC}" destId="{00AB0F2C-13D3-3E41-A659-305EAA381553}" srcOrd="1" destOrd="0" presId="urn:microsoft.com/office/officeart/2005/8/layout/orgChart1"/>
    <dgm:cxn modelId="{34AE2FBB-817C-4A00-8FDF-0EC50C0D116E}" type="presOf" srcId="{4E2C2EA3-9A97-5E42-A2A6-89E8826B58D3}" destId="{A866D260-5DBD-B74A-9045-F4DC566C446D}" srcOrd="0" destOrd="0" presId="urn:microsoft.com/office/officeart/2005/8/layout/orgChart1"/>
    <dgm:cxn modelId="{295E6FD5-E589-4A55-8807-D5008C3FCCD4}" type="presParOf" srcId="{018A658B-5504-0A4F-8D41-B734B80323B9}" destId="{ED577C27-DC56-8E4A-A608-6D5083BCEB9F}" srcOrd="0" destOrd="0" presId="urn:microsoft.com/office/officeart/2005/8/layout/orgChart1"/>
    <dgm:cxn modelId="{4D9D844E-2D4C-4A94-9960-ADFF730B18BC}" type="presParOf" srcId="{ED577C27-DC56-8E4A-A608-6D5083BCEB9F}" destId="{00CDF68C-491B-3140-A234-D86E29839FFC}" srcOrd="0" destOrd="0" presId="urn:microsoft.com/office/officeart/2005/8/layout/orgChart1"/>
    <dgm:cxn modelId="{8C80B5E2-C902-40B8-BAB3-6FDF65ED2EE4}" type="presParOf" srcId="{00CDF68C-491B-3140-A234-D86E29839FFC}" destId="{F0DBD389-16FE-EF47-9E98-6B152462714E}" srcOrd="0" destOrd="0" presId="urn:microsoft.com/office/officeart/2005/8/layout/orgChart1"/>
    <dgm:cxn modelId="{6A682C9F-0944-4590-91D8-D285FCB10B09}" type="presParOf" srcId="{00CDF68C-491B-3140-A234-D86E29839FFC}" destId="{3C5F9747-9319-154F-AFB0-351C2322D4FC}" srcOrd="1" destOrd="0" presId="urn:microsoft.com/office/officeart/2005/8/layout/orgChart1"/>
    <dgm:cxn modelId="{04F2BC42-7A83-4CA4-81B1-3D248C91159A}" type="presParOf" srcId="{ED577C27-DC56-8E4A-A608-6D5083BCEB9F}" destId="{FE19DF41-05E0-A047-8C24-4C0D3DC06C4A}" srcOrd="1" destOrd="0" presId="urn:microsoft.com/office/officeart/2005/8/layout/orgChart1"/>
    <dgm:cxn modelId="{5A2DB5A6-029B-4AF6-8CC1-D454B503B679}" type="presParOf" srcId="{FE19DF41-05E0-A047-8C24-4C0D3DC06C4A}" destId="{6E5291F0-993E-2645-B523-9E34EEC1B413}" srcOrd="0" destOrd="0" presId="urn:microsoft.com/office/officeart/2005/8/layout/orgChart1"/>
    <dgm:cxn modelId="{81B89DBE-AFCE-4202-BCF4-4EF81BDFBA99}" type="presParOf" srcId="{FE19DF41-05E0-A047-8C24-4C0D3DC06C4A}" destId="{3CFADB5B-786D-8D44-B58C-76BA4E04FF07}" srcOrd="1" destOrd="0" presId="urn:microsoft.com/office/officeart/2005/8/layout/orgChart1"/>
    <dgm:cxn modelId="{CDBDB447-5929-4279-9E86-E3FA75EB7F73}" type="presParOf" srcId="{3CFADB5B-786D-8D44-B58C-76BA4E04FF07}" destId="{D0C2A107-FFA9-D14B-AF7E-A70D7CB39907}" srcOrd="0" destOrd="0" presId="urn:microsoft.com/office/officeart/2005/8/layout/orgChart1"/>
    <dgm:cxn modelId="{01BC56D2-FB04-4308-99CC-DA68AD2EC1D2}" type="presParOf" srcId="{D0C2A107-FFA9-D14B-AF7E-A70D7CB39907}" destId="{7C560235-A461-8649-A498-23D468B85059}" srcOrd="0" destOrd="0" presId="urn:microsoft.com/office/officeart/2005/8/layout/orgChart1"/>
    <dgm:cxn modelId="{FA4A5D29-D221-48E6-9CF2-C2DC216DD699}" type="presParOf" srcId="{D0C2A107-FFA9-D14B-AF7E-A70D7CB39907}" destId="{00AB0F2C-13D3-3E41-A659-305EAA381553}" srcOrd="1" destOrd="0" presId="urn:microsoft.com/office/officeart/2005/8/layout/orgChart1"/>
    <dgm:cxn modelId="{6CE968D6-5A12-4446-A7F1-AC0A7AC52896}" type="presParOf" srcId="{3CFADB5B-786D-8D44-B58C-76BA4E04FF07}" destId="{2744BC32-1C19-4B49-99FC-DEB26CB1AC28}" srcOrd="1" destOrd="0" presId="urn:microsoft.com/office/officeart/2005/8/layout/orgChart1"/>
    <dgm:cxn modelId="{8D2FF10E-787F-4237-B94E-2BE0B83B5D93}" type="presParOf" srcId="{3CFADB5B-786D-8D44-B58C-76BA4E04FF07}" destId="{7116FF2E-DCB4-8B44-B3D2-FA2E6F84AAC0}" srcOrd="2" destOrd="0" presId="urn:microsoft.com/office/officeart/2005/8/layout/orgChart1"/>
    <dgm:cxn modelId="{D8744C94-0F3B-4C49-9532-ADB7ED569CF9}" type="presParOf" srcId="{FE19DF41-05E0-A047-8C24-4C0D3DC06C4A}" destId="{6FFE7155-BA11-BA41-A20B-9D2A8E0C6C6F}" srcOrd="2" destOrd="0" presId="urn:microsoft.com/office/officeart/2005/8/layout/orgChart1"/>
    <dgm:cxn modelId="{8AC05C8C-64BB-449A-ACD4-E99DB5A865FC}" type="presParOf" srcId="{FE19DF41-05E0-A047-8C24-4C0D3DC06C4A}" destId="{CDC66D3B-9DAC-3D40-B2A7-6AF6B17FB56F}" srcOrd="3" destOrd="0" presId="urn:microsoft.com/office/officeart/2005/8/layout/orgChart1"/>
    <dgm:cxn modelId="{F8E0D8BB-DD8C-4586-81ED-3DE3FD5A256F}" type="presParOf" srcId="{CDC66D3B-9DAC-3D40-B2A7-6AF6B17FB56F}" destId="{E51D0198-EF8D-894A-A3AB-B58C61157308}" srcOrd="0" destOrd="0" presId="urn:microsoft.com/office/officeart/2005/8/layout/orgChart1"/>
    <dgm:cxn modelId="{14687204-1F2A-46B1-BB9E-992E8C5E6960}" type="presParOf" srcId="{E51D0198-EF8D-894A-A3AB-B58C61157308}" destId="{A866D260-5DBD-B74A-9045-F4DC566C446D}" srcOrd="0" destOrd="0" presId="urn:microsoft.com/office/officeart/2005/8/layout/orgChart1"/>
    <dgm:cxn modelId="{5E4BBF1D-4B81-47EA-836C-E8CED6B90465}" type="presParOf" srcId="{E51D0198-EF8D-894A-A3AB-B58C61157308}" destId="{C28AB1FE-2235-F64F-A0C7-9C9D0B2522D9}" srcOrd="1" destOrd="0" presId="urn:microsoft.com/office/officeart/2005/8/layout/orgChart1"/>
    <dgm:cxn modelId="{BEB2422B-DA9D-4724-A217-DAF26DABF5F6}" type="presParOf" srcId="{CDC66D3B-9DAC-3D40-B2A7-6AF6B17FB56F}" destId="{B78C3AE8-EC60-FF4C-88E3-941F59266BCB}" srcOrd="1" destOrd="0" presId="urn:microsoft.com/office/officeart/2005/8/layout/orgChart1"/>
    <dgm:cxn modelId="{0F17A689-2DAF-489C-B663-9A5E7F4FAFA6}" type="presParOf" srcId="{CDC66D3B-9DAC-3D40-B2A7-6AF6B17FB56F}" destId="{98A09978-85C6-0B41-BA03-EE256DC080A5}" srcOrd="2" destOrd="0" presId="urn:microsoft.com/office/officeart/2005/8/layout/orgChart1"/>
    <dgm:cxn modelId="{93C339F0-3695-4711-B63F-EB066981EBAA}" type="presParOf" srcId="{FE19DF41-05E0-A047-8C24-4C0D3DC06C4A}" destId="{885B0903-9F6C-014C-9C91-AEE2C9D29C70}" srcOrd="4" destOrd="0" presId="urn:microsoft.com/office/officeart/2005/8/layout/orgChart1"/>
    <dgm:cxn modelId="{6642267E-1B43-4E24-AAF0-9AD65434A8A1}" type="presParOf" srcId="{FE19DF41-05E0-A047-8C24-4C0D3DC06C4A}" destId="{C07A7166-342A-FE49-86AF-E3246EE4EA0D}" srcOrd="5" destOrd="0" presId="urn:microsoft.com/office/officeart/2005/8/layout/orgChart1"/>
    <dgm:cxn modelId="{7D99CABE-7561-40A2-9C5D-8157CA077960}" type="presParOf" srcId="{C07A7166-342A-FE49-86AF-E3246EE4EA0D}" destId="{18F1FD7F-90EA-3B44-9DB8-93A88A8B0BE6}" srcOrd="0" destOrd="0" presId="urn:microsoft.com/office/officeart/2005/8/layout/orgChart1"/>
    <dgm:cxn modelId="{EC0BB614-77D8-4F11-A201-7AA0F3AA5C85}" type="presParOf" srcId="{18F1FD7F-90EA-3B44-9DB8-93A88A8B0BE6}" destId="{795E4C40-1E73-F746-A1A6-E0D7D06828C0}" srcOrd="0" destOrd="0" presId="urn:microsoft.com/office/officeart/2005/8/layout/orgChart1"/>
    <dgm:cxn modelId="{E725FA8B-2482-4AAF-BEE2-78E3C0398C9D}" type="presParOf" srcId="{18F1FD7F-90EA-3B44-9DB8-93A88A8B0BE6}" destId="{2F790A07-5AEB-5743-90F8-B04961CC2D81}" srcOrd="1" destOrd="0" presId="urn:microsoft.com/office/officeart/2005/8/layout/orgChart1"/>
    <dgm:cxn modelId="{9A628AF1-D019-4AA5-ADF9-F41C64E0A71D}" type="presParOf" srcId="{C07A7166-342A-FE49-86AF-E3246EE4EA0D}" destId="{B87B0FDA-ED3A-144B-B5DC-1C3A75599D66}" srcOrd="1" destOrd="0" presId="urn:microsoft.com/office/officeart/2005/8/layout/orgChart1"/>
    <dgm:cxn modelId="{3D3D9D69-E8F8-426F-A6D8-55C63E6441BA}" type="presParOf" srcId="{C07A7166-342A-FE49-86AF-E3246EE4EA0D}" destId="{23E6688D-9F92-E243-8FD1-6F7449305C61}" srcOrd="2" destOrd="0" presId="urn:microsoft.com/office/officeart/2005/8/layout/orgChart1"/>
    <dgm:cxn modelId="{03934FC3-829E-4C69-9BE8-6B1F5DC24ACD}" type="presParOf" srcId="{ED577C27-DC56-8E4A-A608-6D5083BCEB9F}" destId="{80D1D4FB-CC18-EB46-853E-3C9795FAA9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6F630-15A8-7D45-A5BC-D73A22AA3BFE}"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de-DE"/>
        </a:p>
      </dgm:t>
    </dgm:pt>
    <dgm:pt modelId="{231CA143-8378-4C46-8F96-CAF06D1DC21F}">
      <dgm:prSet phldrT="[Text]" custT="1"/>
      <dgm:spPr>
        <a:solidFill>
          <a:schemeClr val="bg1"/>
        </a:solidFill>
      </dgm:spPr>
      <dgm:t>
        <a:bodyPr lIns="0" rIns="0"/>
        <a:lstStyle/>
        <a:p>
          <a:r>
            <a:rPr lang="de-DE" sz="1800" b="1" dirty="0" smtClean="0"/>
            <a:t>Rechtskraft-durchbrechungen</a:t>
          </a:r>
          <a:endParaRPr lang="de-DE" sz="1800" b="1" dirty="0"/>
        </a:p>
      </dgm:t>
    </dgm:pt>
    <dgm:pt modelId="{55D8D3D2-B43E-4341-A0B0-EB03BCA622E0}" type="parTrans" cxnId="{4F57FBCA-99AB-AB47-BEDC-83C74585E5F2}">
      <dgm:prSet/>
      <dgm:spPr/>
      <dgm:t>
        <a:bodyPr/>
        <a:lstStyle/>
        <a:p>
          <a:endParaRPr lang="de-DE"/>
        </a:p>
      </dgm:t>
    </dgm:pt>
    <dgm:pt modelId="{8FE8A82D-E966-2340-B38C-2D1A5797882F}" type="sibTrans" cxnId="{4F57FBCA-99AB-AB47-BEDC-83C74585E5F2}">
      <dgm:prSet/>
      <dgm:spPr/>
      <dgm:t>
        <a:bodyPr/>
        <a:lstStyle/>
        <a:p>
          <a:endParaRPr lang="de-DE"/>
        </a:p>
      </dgm:t>
    </dgm:pt>
    <dgm:pt modelId="{3FB23434-8F5A-404D-8D30-65E56DDBE71F}">
      <dgm:prSet phldrT="[Text]" custT="1"/>
      <dgm:spPr>
        <a:solidFill>
          <a:schemeClr val="bg1"/>
        </a:solidFill>
      </dgm:spPr>
      <dgm:t>
        <a:bodyPr/>
        <a:lstStyle/>
        <a:p>
          <a:pPr algn="l"/>
          <a:r>
            <a:rPr lang="de-DE" sz="1800" dirty="0" smtClean="0"/>
            <a:t>Schreib-, Rechen-, </a:t>
          </a:r>
          <a:r>
            <a:rPr lang="de-DE" sz="1800" dirty="0" err="1" smtClean="0"/>
            <a:t>ADVfehler</a:t>
          </a:r>
          <a:r>
            <a:rPr lang="de-DE" sz="1800" dirty="0" smtClean="0"/>
            <a:t> (§ 293)</a:t>
          </a:r>
          <a:endParaRPr lang="de-DE" sz="1800" dirty="0"/>
        </a:p>
      </dgm:t>
    </dgm:pt>
    <dgm:pt modelId="{42FCA0CB-376E-B14C-A1BF-E60561525F19}" type="parTrans" cxnId="{9E29718B-F32F-CC49-B354-11BE30949240}">
      <dgm:prSet/>
      <dgm:spPr>
        <a:ln>
          <a:solidFill>
            <a:srgbClr val="9ED3D7"/>
          </a:solidFill>
          <a:headEnd type="none"/>
          <a:tailEnd type="triangle"/>
        </a:ln>
      </dgm:spPr>
      <dgm:t>
        <a:bodyPr/>
        <a:lstStyle/>
        <a:p>
          <a:endParaRPr lang="de-DE"/>
        </a:p>
      </dgm:t>
    </dgm:pt>
    <dgm:pt modelId="{E8975E09-F1D1-3545-83FE-78BA520262CD}" type="sibTrans" cxnId="{9E29718B-F32F-CC49-B354-11BE30949240}">
      <dgm:prSet/>
      <dgm:spPr/>
      <dgm:t>
        <a:bodyPr/>
        <a:lstStyle/>
        <a:p>
          <a:endParaRPr lang="de-DE"/>
        </a:p>
      </dgm:t>
    </dgm:pt>
    <dgm:pt modelId="{4D688705-7BA0-DE4A-B5F6-F793C0FB3C48}">
      <dgm:prSet custT="1"/>
      <dgm:spPr>
        <a:solidFill>
          <a:schemeClr val="bg1"/>
        </a:solidFill>
      </dgm:spPr>
      <dgm:t>
        <a:bodyPr/>
        <a:lstStyle/>
        <a:p>
          <a:pPr algn="l"/>
          <a:r>
            <a:rPr lang="de-DE" sz="1800" dirty="0" smtClean="0"/>
            <a:t>Unrichtige Einkunftsart (§ 293a)</a:t>
          </a:r>
          <a:endParaRPr lang="de-DE" sz="1800" dirty="0"/>
        </a:p>
      </dgm:t>
    </dgm:pt>
    <dgm:pt modelId="{425B8FDE-390F-B947-A71E-9DBFC265A405}" type="parTrans" cxnId="{074F7844-C71D-C146-98B3-980E09D04D9D}">
      <dgm:prSet/>
      <dgm:spPr>
        <a:ln>
          <a:solidFill>
            <a:srgbClr val="9ED3D7"/>
          </a:solidFill>
          <a:headEnd type="none"/>
          <a:tailEnd type="triangle"/>
        </a:ln>
      </dgm:spPr>
      <dgm:t>
        <a:bodyPr/>
        <a:lstStyle/>
        <a:p>
          <a:endParaRPr lang="de-DE"/>
        </a:p>
      </dgm:t>
    </dgm:pt>
    <dgm:pt modelId="{FFBB856B-323E-4F44-A21F-8AA6B1C6561E}" type="sibTrans" cxnId="{074F7844-C71D-C146-98B3-980E09D04D9D}">
      <dgm:prSet/>
      <dgm:spPr/>
      <dgm:t>
        <a:bodyPr/>
        <a:lstStyle/>
        <a:p>
          <a:endParaRPr lang="de-DE"/>
        </a:p>
      </dgm:t>
    </dgm:pt>
    <dgm:pt modelId="{92F41240-EA83-8A48-9F28-9189F322A23A}">
      <dgm:prSet custT="1"/>
      <dgm:spPr>
        <a:solidFill>
          <a:schemeClr val="bg1"/>
        </a:solidFill>
      </dgm:spPr>
      <dgm:t>
        <a:bodyPr/>
        <a:lstStyle/>
        <a:p>
          <a:pPr algn="l"/>
          <a:r>
            <a:rPr lang="de-DE" sz="1800" dirty="0" smtClean="0"/>
            <a:t>Übernahme offensichtlicher Unrichtigkeiten (§ 293b)</a:t>
          </a:r>
          <a:endParaRPr lang="de-DE" sz="1800" dirty="0"/>
        </a:p>
      </dgm:t>
    </dgm:pt>
    <dgm:pt modelId="{1F2E8821-724C-D14D-B79D-35E487DE8CFD}" type="parTrans" cxnId="{290D3E13-F488-3D46-B212-848110634B6E}">
      <dgm:prSet/>
      <dgm:spPr>
        <a:ln>
          <a:solidFill>
            <a:srgbClr val="9ED3D7"/>
          </a:solidFill>
          <a:headEnd type="none"/>
          <a:tailEnd type="triangle"/>
        </a:ln>
      </dgm:spPr>
      <dgm:t>
        <a:bodyPr/>
        <a:lstStyle/>
        <a:p>
          <a:endParaRPr lang="de-DE"/>
        </a:p>
      </dgm:t>
    </dgm:pt>
    <dgm:pt modelId="{B66EBAC4-A3E4-894D-8040-2E197E778ACE}" type="sibTrans" cxnId="{290D3E13-F488-3D46-B212-848110634B6E}">
      <dgm:prSet/>
      <dgm:spPr/>
      <dgm:t>
        <a:bodyPr/>
        <a:lstStyle/>
        <a:p>
          <a:endParaRPr lang="de-DE"/>
        </a:p>
      </dgm:t>
    </dgm:pt>
    <dgm:pt modelId="{15CF1E64-C6A4-E44B-AE31-DC33A9F78DE8}">
      <dgm:prSet custT="1"/>
      <dgm:spPr>
        <a:solidFill>
          <a:schemeClr val="bg1"/>
        </a:solidFill>
      </dgm:spPr>
      <dgm:t>
        <a:bodyPr/>
        <a:lstStyle/>
        <a:p>
          <a:pPr algn="l"/>
          <a:r>
            <a:rPr lang="de-DE" sz="1800" dirty="0" smtClean="0"/>
            <a:t>Begünstigungsbescheide (§ 294)</a:t>
          </a:r>
          <a:endParaRPr lang="de-DE" sz="1800" dirty="0"/>
        </a:p>
      </dgm:t>
    </dgm:pt>
    <dgm:pt modelId="{E694ED79-BC01-784B-9C4D-A3BF9E2BC09A}" type="parTrans" cxnId="{45F05B32-B8EC-8C46-8C95-836393F79CA4}">
      <dgm:prSet/>
      <dgm:spPr>
        <a:ln>
          <a:solidFill>
            <a:srgbClr val="9ED3D7"/>
          </a:solidFill>
          <a:headEnd type="none"/>
          <a:tailEnd type="triangle"/>
        </a:ln>
      </dgm:spPr>
      <dgm:t>
        <a:bodyPr/>
        <a:lstStyle/>
        <a:p>
          <a:endParaRPr lang="de-DE"/>
        </a:p>
      </dgm:t>
    </dgm:pt>
    <dgm:pt modelId="{CA77F67E-1190-2E49-8224-540429309268}" type="sibTrans" cxnId="{45F05B32-B8EC-8C46-8C95-836393F79CA4}">
      <dgm:prSet/>
      <dgm:spPr/>
      <dgm:t>
        <a:bodyPr/>
        <a:lstStyle/>
        <a:p>
          <a:endParaRPr lang="de-DE"/>
        </a:p>
      </dgm:t>
    </dgm:pt>
    <dgm:pt modelId="{9C674B89-5815-194D-B568-23F8782ADC49}">
      <dgm:prSet custT="1"/>
      <dgm:spPr>
        <a:solidFill>
          <a:schemeClr val="bg1"/>
        </a:solidFill>
      </dgm:spPr>
      <dgm:t>
        <a:bodyPr/>
        <a:lstStyle/>
        <a:p>
          <a:pPr algn="l"/>
          <a:r>
            <a:rPr lang="de-DE" sz="1800" dirty="0" smtClean="0"/>
            <a:t>Rückwirkendes Ereignis (§ 295a)</a:t>
          </a:r>
          <a:endParaRPr lang="de-DE" sz="1800" dirty="0"/>
        </a:p>
      </dgm:t>
    </dgm:pt>
    <dgm:pt modelId="{175EE57E-2682-7542-8777-11489883AEBC}" type="parTrans" cxnId="{775E9390-6542-EC4F-BCA7-8ADA2BB837A1}">
      <dgm:prSet/>
      <dgm:spPr>
        <a:ln>
          <a:solidFill>
            <a:srgbClr val="9ED3D7"/>
          </a:solidFill>
          <a:headEnd type="none"/>
          <a:tailEnd type="triangle"/>
        </a:ln>
      </dgm:spPr>
      <dgm:t>
        <a:bodyPr/>
        <a:lstStyle/>
        <a:p>
          <a:endParaRPr lang="de-DE"/>
        </a:p>
      </dgm:t>
    </dgm:pt>
    <dgm:pt modelId="{CE1B2748-E7B3-5847-9285-69D5C47263F3}" type="sibTrans" cxnId="{775E9390-6542-EC4F-BCA7-8ADA2BB837A1}">
      <dgm:prSet/>
      <dgm:spPr/>
      <dgm:t>
        <a:bodyPr/>
        <a:lstStyle/>
        <a:p>
          <a:endParaRPr lang="de-DE"/>
        </a:p>
      </dgm:t>
    </dgm:pt>
    <dgm:pt modelId="{1522F245-E293-2343-9D52-49D7DE429377}">
      <dgm:prSet custT="1"/>
      <dgm:spPr>
        <a:solidFill>
          <a:schemeClr val="bg1"/>
        </a:solidFill>
      </dgm:spPr>
      <dgm:t>
        <a:bodyPr/>
        <a:lstStyle/>
        <a:p>
          <a:pPr algn="l"/>
          <a:r>
            <a:rPr lang="de-DE" sz="1800" dirty="0" smtClean="0"/>
            <a:t>Vorläufiger Bescheid (§ 200)</a:t>
          </a:r>
          <a:endParaRPr lang="de-DE" sz="1800" dirty="0"/>
        </a:p>
      </dgm:t>
    </dgm:pt>
    <dgm:pt modelId="{C0A9915F-1842-7E42-B973-C042B61CE021}" type="parTrans" cxnId="{FA253F45-3E82-A84B-8CB0-EF887DE53309}">
      <dgm:prSet/>
      <dgm:spPr>
        <a:ln>
          <a:solidFill>
            <a:srgbClr val="9ED3D7"/>
          </a:solidFill>
          <a:headEnd type="none"/>
          <a:tailEnd type="triangle"/>
        </a:ln>
      </dgm:spPr>
      <dgm:t>
        <a:bodyPr/>
        <a:lstStyle/>
        <a:p>
          <a:endParaRPr lang="de-DE"/>
        </a:p>
      </dgm:t>
    </dgm:pt>
    <dgm:pt modelId="{18F3E0E6-4AF1-404D-AF6E-34D22163E6B9}" type="sibTrans" cxnId="{FA253F45-3E82-A84B-8CB0-EF887DE53309}">
      <dgm:prSet/>
      <dgm:spPr/>
      <dgm:t>
        <a:bodyPr/>
        <a:lstStyle/>
        <a:p>
          <a:endParaRPr lang="de-DE"/>
        </a:p>
      </dgm:t>
    </dgm:pt>
    <dgm:pt modelId="{D7BBFEBC-A505-A343-B15D-27C56D33586D}">
      <dgm:prSet custT="1"/>
      <dgm:spPr>
        <a:solidFill>
          <a:schemeClr val="bg1"/>
        </a:solidFill>
      </dgm:spPr>
      <dgm:t>
        <a:bodyPr/>
        <a:lstStyle/>
        <a:p>
          <a:pPr algn="l"/>
          <a:r>
            <a:rPr lang="de-DE" sz="1800" dirty="0" smtClean="0"/>
            <a:t>Unrichtig/er (gewordener) Spruch (§ 299)</a:t>
          </a:r>
          <a:endParaRPr lang="de-DE" sz="1800" dirty="0"/>
        </a:p>
      </dgm:t>
    </dgm:pt>
    <dgm:pt modelId="{C2E50984-7F5B-4E4B-8A7A-AA46897E1C06}" type="parTrans" cxnId="{859E7919-82C8-C740-B5CF-1C9BCEB2BA63}">
      <dgm:prSet/>
      <dgm:spPr>
        <a:ln>
          <a:solidFill>
            <a:srgbClr val="9ED3D7"/>
          </a:solidFill>
          <a:headEnd type="none"/>
          <a:tailEnd type="triangle"/>
        </a:ln>
      </dgm:spPr>
      <dgm:t>
        <a:bodyPr/>
        <a:lstStyle/>
        <a:p>
          <a:endParaRPr lang="de-DE"/>
        </a:p>
      </dgm:t>
    </dgm:pt>
    <dgm:pt modelId="{80106511-99AE-FE43-831A-1CF10E76B544}" type="sibTrans" cxnId="{859E7919-82C8-C740-B5CF-1C9BCEB2BA63}">
      <dgm:prSet/>
      <dgm:spPr/>
      <dgm:t>
        <a:bodyPr/>
        <a:lstStyle/>
        <a:p>
          <a:endParaRPr lang="de-DE"/>
        </a:p>
      </dgm:t>
    </dgm:pt>
    <dgm:pt modelId="{1898A35D-F67C-5947-BEAE-4D20B64288D1}">
      <dgm:prSet custT="1"/>
      <dgm:spPr>
        <a:solidFill>
          <a:schemeClr val="bg1"/>
        </a:solidFill>
      </dgm:spPr>
      <dgm:t>
        <a:bodyPr/>
        <a:lstStyle/>
        <a:p>
          <a:pPr algn="l"/>
          <a:r>
            <a:rPr lang="de-DE" sz="1800" dirty="0" smtClean="0"/>
            <a:t>Wiederaufnahme des Verfahrens (§ 303)</a:t>
          </a:r>
          <a:endParaRPr lang="de-DE" sz="1800" dirty="0"/>
        </a:p>
      </dgm:t>
    </dgm:pt>
    <dgm:pt modelId="{A1DCB9AB-3F9E-2040-9057-086B7F76F05A}" type="parTrans" cxnId="{BD28A7D7-947D-9B4A-AC16-409CDD34F215}">
      <dgm:prSet/>
      <dgm:spPr>
        <a:ln>
          <a:solidFill>
            <a:srgbClr val="9ED3D7"/>
          </a:solidFill>
          <a:headEnd type="none"/>
          <a:tailEnd type="triangle"/>
        </a:ln>
      </dgm:spPr>
      <dgm:t>
        <a:bodyPr/>
        <a:lstStyle/>
        <a:p>
          <a:endParaRPr lang="de-DE"/>
        </a:p>
      </dgm:t>
    </dgm:pt>
    <dgm:pt modelId="{E98A91AC-FEA0-EC4F-9FF1-87B71C7812CF}" type="sibTrans" cxnId="{BD28A7D7-947D-9B4A-AC16-409CDD34F215}">
      <dgm:prSet/>
      <dgm:spPr/>
      <dgm:t>
        <a:bodyPr/>
        <a:lstStyle/>
        <a:p>
          <a:endParaRPr lang="de-DE"/>
        </a:p>
      </dgm:t>
    </dgm:pt>
    <dgm:pt modelId="{5240CC3A-14A8-4748-BD2E-E56A4F7F82B3}">
      <dgm:prSet custT="1"/>
      <dgm:spPr>
        <a:solidFill>
          <a:schemeClr val="bg1"/>
        </a:solidFill>
      </dgm:spPr>
      <dgm:t>
        <a:bodyPr/>
        <a:lstStyle/>
        <a:p>
          <a:pPr algn="l"/>
          <a:r>
            <a:rPr lang="de-DE" sz="1800" dirty="0" smtClean="0"/>
            <a:t>Wiedereinsetzung in den vorigen Stand (§ 308)</a:t>
          </a:r>
          <a:endParaRPr lang="de-DE" sz="1800" dirty="0"/>
        </a:p>
      </dgm:t>
    </dgm:pt>
    <dgm:pt modelId="{F003E27F-24D8-5B42-869A-8F6BC2118B24}" type="parTrans" cxnId="{A541CCAC-3002-774B-BDF6-8744346F64AB}">
      <dgm:prSet/>
      <dgm:spPr>
        <a:ln>
          <a:solidFill>
            <a:srgbClr val="9ED3D7"/>
          </a:solidFill>
          <a:headEnd type="none"/>
          <a:tailEnd type="triangle"/>
        </a:ln>
      </dgm:spPr>
      <dgm:t>
        <a:bodyPr/>
        <a:lstStyle/>
        <a:p>
          <a:endParaRPr lang="de-DE"/>
        </a:p>
      </dgm:t>
    </dgm:pt>
    <dgm:pt modelId="{E7D33727-DF24-1648-9776-A8727BDEB5EA}" type="sibTrans" cxnId="{A541CCAC-3002-774B-BDF6-8744346F64AB}">
      <dgm:prSet/>
      <dgm:spPr/>
      <dgm:t>
        <a:bodyPr/>
        <a:lstStyle/>
        <a:p>
          <a:endParaRPr lang="de-DE"/>
        </a:p>
      </dgm:t>
    </dgm:pt>
    <dgm:pt modelId="{FD359AF1-5869-AC43-812D-E0F0AFD83902}" type="pres">
      <dgm:prSet presAssocID="{2376F630-15A8-7D45-A5BC-D73A22AA3BFE}" presName="diagram" presStyleCnt="0">
        <dgm:presLayoutVars>
          <dgm:chPref val="1"/>
          <dgm:dir/>
          <dgm:animOne val="branch"/>
          <dgm:animLvl val="lvl"/>
          <dgm:resizeHandles val="exact"/>
        </dgm:presLayoutVars>
      </dgm:prSet>
      <dgm:spPr/>
      <dgm:t>
        <a:bodyPr/>
        <a:lstStyle/>
        <a:p>
          <a:endParaRPr lang="de-DE"/>
        </a:p>
      </dgm:t>
    </dgm:pt>
    <dgm:pt modelId="{1865516A-5CE1-7942-B298-B6D510894344}" type="pres">
      <dgm:prSet presAssocID="{231CA143-8378-4C46-8F96-CAF06D1DC21F}" presName="root1" presStyleCnt="0"/>
      <dgm:spPr/>
    </dgm:pt>
    <dgm:pt modelId="{E0EC66DA-5F7B-C048-899E-7D74F1A88581}" type="pres">
      <dgm:prSet presAssocID="{231CA143-8378-4C46-8F96-CAF06D1DC21F}" presName="LevelOneTextNode" presStyleLbl="node0" presStyleIdx="0" presStyleCnt="1" custScaleX="138640" custLinFactX="-54388" custLinFactNeighborX="-100000">
        <dgm:presLayoutVars>
          <dgm:chPref val="3"/>
        </dgm:presLayoutVars>
      </dgm:prSet>
      <dgm:spPr/>
      <dgm:t>
        <a:bodyPr/>
        <a:lstStyle/>
        <a:p>
          <a:endParaRPr lang="de-DE"/>
        </a:p>
      </dgm:t>
    </dgm:pt>
    <dgm:pt modelId="{9C54C44B-27B9-1E4F-B298-017EC4F2E47B}" type="pres">
      <dgm:prSet presAssocID="{231CA143-8378-4C46-8F96-CAF06D1DC21F}" presName="level2hierChild" presStyleCnt="0"/>
      <dgm:spPr/>
    </dgm:pt>
    <dgm:pt modelId="{E76313FC-3C13-3142-8466-43B566A39069}" type="pres">
      <dgm:prSet presAssocID="{42FCA0CB-376E-B14C-A1BF-E60561525F19}" presName="conn2-1" presStyleLbl="parChTrans1D2" presStyleIdx="0" presStyleCnt="9"/>
      <dgm:spPr/>
      <dgm:t>
        <a:bodyPr/>
        <a:lstStyle/>
        <a:p>
          <a:endParaRPr lang="de-DE"/>
        </a:p>
      </dgm:t>
    </dgm:pt>
    <dgm:pt modelId="{C6C75F96-8147-B243-8CFB-5A1F0FBC59CD}" type="pres">
      <dgm:prSet presAssocID="{42FCA0CB-376E-B14C-A1BF-E60561525F19}" presName="connTx" presStyleLbl="parChTrans1D2" presStyleIdx="0" presStyleCnt="9"/>
      <dgm:spPr/>
      <dgm:t>
        <a:bodyPr/>
        <a:lstStyle/>
        <a:p>
          <a:endParaRPr lang="de-DE"/>
        </a:p>
      </dgm:t>
    </dgm:pt>
    <dgm:pt modelId="{84B4CEC3-9BFF-AF48-8DD4-5F7A3D9B6025}" type="pres">
      <dgm:prSet presAssocID="{3FB23434-8F5A-404D-8D30-65E56DDBE71F}" presName="root2" presStyleCnt="0"/>
      <dgm:spPr/>
    </dgm:pt>
    <dgm:pt modelId="{7C634297-12E2-2040-8D3B-456C810ADAD0}" type="pres">
      <dgm:prSet presAssocID="{3FB23434-8F5A-404D-8D30-65E56DDBE71F}" presName="LevelTwoTextNode" presStyleLbl="node2" presStyleIdx="0" presStyleCnt="9" custScaleX="353770" custScaleY="51769" custLinFactNeighborX="18757">
        <dgm:presLayoutVars>
          <dgm:chPref val="3"/>
        </dgm:presLayoutVars>
      </dgm:prSet>
      <dgm:spPr/>
      <dgm:t>
        <a:bodyPr/>
        <a:lstStyle/>
        <a:p>
          <a:endParaRPr lang="de-DE"/>
        </a:p>
      </dgm:t>
    </dgm:pt>
    <dgm:pt modelId="{9E28B562-DB2F-5C48-859E-7EACBAFC47E4}" type="pres">
      <dgm:prSet presAssocID="{3FB23434-8F5A-404D-8D30-65E56DDBE71F}" presName="level3hierChild" presStyleCnt="0"/>
      <dgm:spPr/>
    </dgm:pt>
    <dgm:pt modelId="{A92AAE73-1271-F346-A9FD-27BCF90E95A0}" type="pres">
      <dgm:prSet presAssocID="{425B8FDE-390F-B947-A71E-9DBFC265A405}" presName="conn2-1" presStyleLbl="parChTrans1D2" presStyleIdx="1" presStyleCnt="9"/>
      <dgm:spPr/>
      <dgm:t>
        <a:bodyPr/>
        <a:lstStyle/>
        <a:p>
          <a:endParaRPr lang="de-DE"/>
        </a:p>
      </dgm:t>
    </dgm:pt>
    <dgm:pt modelId="{D141B3C3-4023-B04C-9C2B-EB3B455A51C1}" type="pres">
      <dgm:prSet presAssocID="{425B8FDE-390F-B947-A71E-9DBFC265A405}" presName="connTx" presStyleLbl="parChTrans1D2" presStyleIdx="1" presStyleCnt="9"/>
      <dgm:spPr/>
      <dgm:t>
        <a:bodyPr/>
        <a:lstStyle/>
        <a:p>
          <a:endParaRPr lang="de-DE"/>
        </a:p>
      </dgm:t>
    </dgm:pt>
    <dgm:pt modelId="{BC921E96-AB61-B04C-93DE-B9A95CCA3699}" type="pres">
      <dgm:prSet presAssocID="{4D688705-7BA0-DE4A-B5F6-F793C0FB3C48}" presName="root2" presStyleCnt="0"/>
      <dgm:spPr/>
    </dgm:pt>
    <dgm:pt modelId="{D4B614FE-EF12-3240-817F-B983A24109E6}" type="pres">
      <dgm:prSet presAssocID="{4D688705-7BA0-DE4A-B5F6-F793C0FB3C48}" presName="LevelTwoTextNode" presStyleLbl="node2" presStyleIdx="1" presStyleCnt="9" custScaleX="353770" custScaleY="51769" custLinFactNeighborX="18757">
        <dgm:presLayoutVars>
          <dgm:chPref val="3"/>
        </dgm:presLayoutVars>
      </dgm:prSet>
      <dgm:spPr/>
      <dgm:t>
        <a:bodyPr/>
        <a:lstStyle/>
        <a:p>
          <a:endParaRPr lang="de-DE"/>
        </a:p>
      </dgm:t>
    </dgm:pt>
    <dgm:pt modelId="{3C92457F-0B32-324D-BB6F-204F6667C9D9}" type="pres">
      <dgm:prSet presAssocID="{4D688705-7BA0-DE4A-B5F6-F793C0FB3C48}" presName="level3hierChild" presStyleCnt="0"/>
      <dgm:spPr/>
    </dgm:pt>
    <dgm:pt modelId="{E146EA66-90E0-DB45-9349-75B5A66290F6}" type="pres">
      <dgm:prSet presAssocID="{1F2E8821-724C-D14D-B79D-35E487DE8CFD}" presName="conn2-1" presStyleLbl="parChTrans1D2" presStyleIdx="2" presStyleCnt="9"/>
      <dgm:spPr/>
      <dgm:t>
        <a:bodyPr/>
        <a:lstStyle/>
        <a:p>
          <a:endParaRPr lang="de-DE"/>
        </a:p>
      </dgm:t>
    </dgm:pt>
    <dgm:pt modelId="{B51E5CFC-C847-6542-B492-7260EB9802D1}" type="pres">
      <dgm:prSet presAssocID="{1F2E8821-724C-D14D-B79D-35E487DE8CFD}" presName="connTx" presStyleLbl="parChTrans1D2" presStyleIdx="2" presStyleCnt="9"/>
      <dgm:spPr/>
      <dgm:t>
        <a:bodyPr/>
        <a:lstStyle/>
        <a:p>
          <a:endParaRPr lang="de-DE"/>
        </a:p>
      </dgm:t>
    </dgm:pt>
    <dgm:pt modelId="{037334C7-29AD-F74D-B684-55CDB705C74F}" type="pres">
      <dgm:prSet presAssocID="{92F41240-EA83-8A48-9F28-9189F322A23A}" presName="root2" presStyleCnt="0"/>
      <dgm:spPr/>
    </dgm:pt>
    <dgm:pt modelId="{E1A799A9-EF05-7745-AADC-2E80D91D207D}" type="pres">
      <dgm:prSet presAssocID="{92F41240-EA83-8A48-9F28-9189F322A23A}" presName="LevelTwoTextNode" presStyleLbl="node2" presStyleIdx="2" presStyleCnt="9" custScaleX="353770" custScaleY="51769" custLinFactNeighborX="18757">
        <dgm:presLayoutVars>
          <dgm:chPref val="3"/>
        </dgm:presLayoutVars>
      </dgm:prSet>
      <dgm:spPr/>
      <dgm:t>
        <a:bodyPr/>
        <a:lstStyle/>
        <a:p>
          <a:endParaRPr lang="de-DE"/>
        </a:p>
      </dgm:t>
    </dgm:pt>
    <dgm:pt modelId="{94AACDDF-0326-9E47-8C84-EA495E615D3C}" type="pres">
      <dgm:prSet presAssocID="{92F41240-EA83-8A48-9F28-9189F322A23A}" presName="level3hierChild" presStyleCnt="0"/>
      <dgm:spPr/>
    </dgm:pt>
    <dgm:pt modelId="{48BF5E53-8856-D247-A1CF-95B5226A8565}" type="pres">
      <dgm:prSet presAssocID="{E694ED79-BC01-784B-9C4D-A3BF9E2BC09A}" presName="conn2-1" presStyleLbl="parChTrans1D2" presStyleIdx="3" presStyleCnt="9"/>
      <dgm:spPr/>
      <dgm:t>
        <a:bodyPr/>
        <a:lstStyle/>
        <a:p>
          <a:endParaRPr lang="de-DE"/>
        </a:p>
      </dgm:t>
    </dgm:pt>
    <dgm:pt modelId="{6C7918EC-07BD-D441-B6EC-8F8D035A18C4}" type="pres">
      <dgm:prSet presAssocID="{E694ED79-BC01-784B-9C4D-A3BF9E2BC09A}" presName="connTx" presStyleLbl="parChTrans1D2" presStyleIdx="3" presStyleCnt="9"/>
      <dgm:spPr/>
      <dgm:t>
        <a:bodyPr/>
        <a:lstStyle/>
        <a:p>
          <a:endParaRPr lang="de-DE"/>
        </a:p>
      </dgm:t>
    </dgm:pt>
    <dgm:pt modelId="{AAE565D0-240C-A64C-B909-206E916DAB36}" type="pres">
      <dgm:prSet presAssocID="{15CF1E64-C6A4-E44B-AE31-DC33A9F78DE8}" presName="root2" presStyleCnt="0"/>
      <dgm:spPr/>
    </dgm:pt>
    <dgm:pt modelId="{FC144CEA-1840-2244-B5E4-164B39E1F16E}" type="pres">
      <dgm:prSet presAssocID="{15CF1E64-C6A4-E44B-AE31-DC33A9F78DE8}" presName="LevelTwoTextNode" presStyleLbl="node2" presStyleIdx="3" presStyleCnt="9" custScaleX="353770" custScaleY="51769" custLinFactNeighborX="18757">
        <dgm:presLayoutVars>
          <dgm:chPref val="3"/>
        </dgm:presLayoutVars>
      </dgm:prSet>
      <dgm:spPr/>
      <dgm:t>
        <a:bodyPr/>
        <a:lstStyle/>
        <a:p>
          <a:endParaRPr lang="de-DE"/>
        </a:p>
      </dgm:t>
    </dgm:pt>
    <dgm:pt modelId="{48A71EAF-ECA2-ED42-9175-E1D96B01C7AA}" type="pres">
      <dgm:prSet presAssocID="{15CF1E64-C6A4-E44B-AE31-DC33A9F78DE8}" presName="level3hierChild" presStyleCnt="0"/>
      <dgm:spPr/>
    </dgm:pt>
    <dgm:pt modelId="{D3B49760-121B-7C4E-83F8-4FC2C932B437}" type="pres">
      <dgm:prSet presAssocID="{175EE57E-2682-7542-8777-11489883AEBC}" presName="conn2-1" presStyleLbl="parChTrans1D2" presStyleIdx="4" presStyleCnt="9"/>
      <dgm:spPr/>
      <dgm:t>
        <a:bodyPr/>
        <a:lstStyle/>
        <a:p>
          <a:endParaRPr lang="de-DE"/>
        </a:p>
      </dgm:t>
    </dgm:pt>
    <dgm:pt modelId="{C50148E7-123B-7642-8D29-9336F91BA5A1}" type="pres">
      <dgm:prSet presAssocID="{175EE57E-2682-7542-8777-11489883AEBC}" presName="connTx" presStyleLbl="parChTrans1D2" presStyleIdx="4" presStyleCnt="9"/>
      <dgm:spPr/>
      <dgm:t>
        <a:bodyPr/>
        <a:lstStyle/>
        <a:p>
          <a:endParaRPr lang="de-DE"/>
        </a:p>
      </dgm:t>
    </dgm:pt>
    <dgm:pt modelId="{57870C32-2875-EC4B-BC15-C93AB92C6A7E}" type="pres">
      <dgm:prSet presAssocID="{9C674B89-5815-194D-B568-23F8782ADC49}" presName="root2" presStyleCnt="0"/>
      <dgm:spPr/>
    </dgm:pt>
    <dgm:pt modelId="{9EB32415-FA56-E647-AD68-D021BCED3E1F}" type="pres">
      <dgm:prSet presAssocID="{9C674B89-5815-194D-B568-23F8782ADC49}" presName="LevelTwoTextNode" presStyleLbl="node2" presStyleIdx="4" presStyleCnt="9" custScaleX="353770" custScaleY="51769" custLinFactNeighborX="18757">
        <dgm:presLayoutVars>
          <dgm:chPref val="3"/>
        </dgm:presLayoutVars>
      </dgm:prSet>
      <dgm:spPr/>
      <dgm:t>
        <a:bodyPr/>
        <a:lstStyle/>
        <a:p>
          <a:endParaRPr lang="de-DE"/>
        </a:p>
      </dgm:t>
    </dgm:pt>
    <dgm:pt modelId="{E1F0FC6A-B369-4242-9A81-00315E35EC30}" type="pres">
      <dgm:prSet presAssocID="{9C674B89-5815-194D-B568-23F8782ADC49}" presName="level3hierChild" presStyleCnt="0"/>
      <dgm:spPr/>
    </dgm:pt>
    <dgm:pt modelId="{EF20135F-A5C5-4642-8F2F-0A7C173FB162}" type="pres">
      <dgm:prSet presAssocID="{C0A9915F-1842-7E42-B973-C042B61CE021}" presName="conn2-1" presStyleLbl="parChTrans1D2" presStyleIdx="5" presStyleCnt="9"/>
      <dgm:spPr/>
      <dgm:t>
        <a:bodyPr/>
        <a:lstStyle/>
        <a:p>
          <a:endParaRPr lang="de-DE"/>
        </a:p>
      </dgm:t>
    </dgm:pt>
    <dgm:pt modelId="{93BA66D7-3BC8-E840-B962-6254BA487B84}" type="pres">
      <dgm:prSet presAssocID="{C0A9915F-1842-7E42-B973-C042B61CE021}" presName="connTx" presStyleLbl="parChTrans1D2" presStyleIdx="5" presStyleCnt="9"/>
      <dgm:spPr/>
      <dgm:t>
        <a:bodyPr/>
        <a:lstStyle/>
        <a:p>
          <a:endParaRPr lang="de-DE"/>
        </a:p>
      </dgm:t>
    </dgm:pt>
    <dgm:pt modelId="{7C7ED96A-DADB-7D40-9036-D04EFA79180F}" type="pres">
      <dgm:prSet presAssocID="{1522F245-E293-2343-9D52-49D7DE429377}" presName="root2" presStyleCnt="0"/>
      <dgm:spPr/>
    </dgm:pt>
    <dgm:pt modelId="{51F98F53-8CF3-C946-B12D-FD1C1193C358}" type="pres">
      <dgm:prSet presAssocID="{1522F245-E293-2343-9D52-49D7DE429377}" presName="LevelTwoTextNode" presStyleLbl="node2" presStyleIdx="5" presStyleCnt="9" custScaleX="353770" custScaleY="51769" custLinFactNeighborX="18757">
        <dgm:presLayoutVars>
          <dgm:chPref val="3"/>
        </dgm:presLayoutVars>
      </dgm:prSet>
      <dgm:spPr/>
      <dgm:t>
        <a:bodyPr/>
        <a:lstStyle/>
        <a:p>
          <a:endParaRPr lang="de-DE"/>
        </a:p>
      </dgm:t>
    </dgm:pt>
    <dgm:pt modelId="{80DA0179-A7ED-6D4E-904E-A9470ADF79BD}" type="pres">
      <dgm:prSet presAssocID="{1522F245-E293-2343-9D52-49D7DE429377}" presName="level3hierChild" presStyleCnt="0"/>
      <dgm:spPr/>
    </dgm:pt>
    <dgm:pt modelId="{AD7CC7E2-2351-DA45-9A76-6DE906D3FB87}" type="pres">
      <dgm:prSet presAssocID="{C2E50984-7F5B-4E4B-8A7A-AA46897E1C06}" presName="conn2-1" presStyleLbl="parChTrans1D2" presStyleIdx="6" presStyleCnt="9"/>
      <dgm:spPr/>
      <dgm:t>
        <a:bodyPr/>
        <a:lstStyle/>
        <a:p>
          <a:endParaRPr lang="de-DE"/>
        </a:p>
      </dgm:t>
    </dgm:pt>
    <dgm:pt modelId="{8BF83E6D-50A5-9648-B023-5D3ED3DE4FF1}" type="pres">
      <dgm:prSet presAssocID="{C2E50984-7F5B-4E4B-8A7A-AA46897E1C06}" presName="connTx" presStyleLbl="parChTrans1D2" presStyleIdx="6" presStyleCnt="9"/>
      <dgm:spPr/>
      <dgm:t>
        <a:bodyPr/>
        <a:lstStyle/>
        <a:p>
          <a:endParaRPr lang="de-DE"/>
        </a:p>
      </dgm:t>
    </dgm:pt>
    <dgm:pt modelId="{3FE36516-2821-B845-B0F4-D1B13FB98A3D}" type="pres">
      <dgm:prSet presAssocID="{D7BBFEBC-A505-A343-B15D-27C56D33586D}" presName="root2" presStyleCnt="0"/>
      <dgm:spPr/>
    </dgm:pt>
    <dgm:pt modelId="{D85F68F5-91C9-5043-B874-8D8E40DBB600}" type="pres">
      <dgm:prSet presAssocID="{D7BBFEBC-A505-A343-B15D-27C56D33586D}" presName="LevelTwoTextNode" presStyleLbl="node2" presStyleIdx="6" presStyleCnt="9" custScaleX="353770" custScaleY="51769" custLinFactNeighborX="18757">
        <dgm:presLayoutVars>
          <dgm:chPref val="3"/>
        </dgm:presLayoutVars>
      </dgm:prSet>
      <dgm:spPr/>
      <dgm:t>
        <a:bodyPr/>
        <a:lstStyle/>
        <a:p>
          <a:endParaRPr lang="de-DE"/>
        </a:p>
      </dgm:t>
    </dgm:pt>
    <dgm:pt modelId="{66094E65-0DCA-AD4C-B32C-3A2BB3541D3D}" type="pres">
      <dgm:prSet presAssocID="{D7BBFEBC-A505-A343-B15D-27C56D33586D}" presName="level3hierChild" presStyleCnt="0"/>
      <dgm:spPr/>
    </dgm:pt>
    <dgm:pt modelId="{7301DC2F-CF74-764A-91EE-B4DECB3CA0F2}" type="pres">
      <dgm:prSet presAssocID="{A1DCB9AB-3F9E-2040-9057-086B7F76F05A}" presName="conn2-1" presStyleLbl="parChTrans1D2" presStyleIdx="7" presStyleCnt="9"/>
      <dgm:spPr/>
      <dgm:t>
        <a:bodyPr/>
        <a:lstStyle/>
        <a:p>
          <a:endParaRPr lang="de-DE"/>
        </a:p>
      </dgm:t>
    </dgm:pt>
    <dgm:pt modelId="{39EC8117-04C1-714B-A63A-3711F98B9DE4}" type="pres">
      <dgm:prSet presAssocID="{A1DCB9AB-3F9E-2040-9057-086B7F76F05A}" presName="connTx" presStyleLbl="parChTrans1D2" presStyleIdx="7" presStyleCnt="9"/>
      <dgm:spPr/>
      <dgm:t>
        <a:bodyPr/>
        <a:lstStyle/>
        <a:p>
          <a:endParaRPr lang="de-DE"/>
        </a:p>
      </dgm:t>
    </dgm:pt>
    <dgm:pt modelId="{CA72FEC6-5208-A545-82E6-301804647DCD}" type="pres">
      <dgm:prSet presAssocID="{1898A35D-F67C-5947-BEAE-4D20B64288D1}" presName="root2" presStyleCnt="0"/>
      <dgm:spPr/>
    </dgm:pt>
    <dgm:pt modelId="{D7C322BA-95FD-6D40-A998-D92F5CB77EA3}" type="pres">
      <dgm:prSet presAssocID="{1898A35D-F67C-5947-BEAE-4D20B64288D1}" presName="LevelTwoTextNode" presStyleLbl="node2" presStyleIdx="7" presStyleCnt="9" custScaleX="353770" custScaleY="51769" custLinFactNeighborX="18757">
        <dgm:presLayoutVars>
          <dgm:chPref val="3"/>
        </dgm:presLayoutVars>
      </dgm:prSet>
      <dgm:spPr/>
      <dgm:t>
        <a:bodyPr/>
        <a:lstStyle/>
        <a:p>
          <a:endParaRPr lang="de-DE"/>
        </a:p>
      </dgm:t>
    </dgm:pt>
    <dgm:pt modelId="{A71AFF6B-3A00-D647-ABE2-CDDFB9A471EB}" type="pres">
      <dgm:prSet presAssocID="{1898A35D-F67C-5947-BEAE-4D20B64288D1}" presName="level3hierChild" presStyleCnt="0"/>
      <dgm:spPr/>
    </dgm:pt>
    <dgm:pt modelId="{1620A5F0-B11F-3343-8D76-3F8062E184B9}" type="pres">
      <dgm:prSet presAssocID="{F003E27F-24D8-5B42-869A-8F6BC2118B24}" presName="conn2-1" presStyleLbl="parChTrans1D2" presStyleIdx="8" presStyleCnt="9"/>
      <dgm:spPr/>
      <dgm:t>
        <a:bodyPr/>
        <a:lstStyle/>
        <a:p>
          <a:endParaRPr lang="de-DE"/>
        </a:p>
      </dgm:t>
    </dgm:pt>
    <dgm:pt modelId="{75CDA878-285D-0F41-A1DF-A185F35C3EE7}" type="pres">
      <dgm:prSet presAssocID="{F003E27F-24D8-5B42-869A-8F6BC2118B24}" presName="connTx" presStyleLbl="parChTrans1D2" presStyleIdx="8" presStyleCnt="9"/>
      <dgm:spPr/>
      <dgm:t>
        <a:bodyPr/>
        <a:lstStyle/>
        <a:p>
          <a:endParaRPr lang="de-DE"/>
        </a:p>
      </dgm:t>
    </dgm:pt>
    <dgm:pt modelId="{F2C271C5-E2E8-3E46-BAB8-31204B303A9F}" type="pres">
      <dgm:prSet presAssocID="{5240CC3A-14A8-4748-BD2E-E56A4F7F82B3}" presName="root2" presStyleCnt="0"/>
      <dgm:spPr/>
    </dgm:pt>
    <dgm:pt modelId="{444560F5-AE8F-234B-B474-CF3B6FABF589}" type="pres">
      <dgm:prSet presAssocID="{5240CC3A-14A8-4748-BD2E-E56A4F7F82B3}" presName="LevelTwoTextNode" presStyleLbl="node2" presStyleIdx="8" presStyleCnt="9" custScaleX="353770" custScaleY="51769" custLinFactNeighborX="18757">
        <dgm:presLayoutVars>
          <dgm:chPref val="3"/>
        </dgm:presLayoutVars>
      </dgm:prSet>
      <dgm:spPr/>
      <dgm:t>
        <a:bodyPr/>
        <a:lstStyle/>
        <a:p>
          <a:endParaRPr lang="de-DE"/>
        </a:p>
      </dgm:t>
    </dgm:pt>
    <dgm:pt modelId="{9248BD35-ACA2-0546-9F77-046598F17331}" type="pres">
      <dgm:prSet presAssocID="{5240CC3A-14A8-4748-BD2E-E56A4F7F82B3}" presName="level3hierChild" presStyleCnt="0"/>
      <dgm:spPr/>
    </dgm:pt>
  </dgm:ptLst>
  <dgm:cxnLst>
    <dgm:cxn modelId="{074F7844-C71D-C146-98B3-980E09D04D9D}" srcId="{231CA143-8378-4C46-8F96-CAF06D1DC21F}" destId="{4D688705-7BA0-DE4A-B5F6-F793C0FB3C48}" srcOrd="1" destOrd="0" parTransId="{425B8FDE-390F-B947-A71E-9DBFC265A405}" sibTransId="{FFBB856B-323E-4F44-A21F-8AA6B1C6561E}"/>
    <dgm:cxn modelId="{550E60AB-A49A-4DA2-9B78-DCFAF78C2DB8}" type="presOf" srcId="{E694ED79-BC01-784B-9C4D-A3BF9E2BC09A}" destId="{48BF5E53-8856-D247-A1CF-95B5226A8565}" srcOrd="0" destOrd="0" presId="urn:microsoft.com/office/officeart/2005/8/layout/hierarchy2"/>
    <dgm:cxn modelId="{98E80FCD-C95C-450E-8EA0-6DE3B5997542}" type="presOf" srcId="{4D688705-7BA0-DE4A-B5F6-F793C0FB3C48}" destId="{D4B614FE-EF12-3240-817F-B983A24109E6}" srcOrd="0" destOrd="0" presId="urn:microsoft.com/office/officeart/2005/8/layout/hierarchy2"/>
    <dgm:cxn modelId="{29F53237-A519-41E7-909D-53EBCFB62675}" type="presOf" srcId="{175EE57E-2682-7542-8777-11489883AEBC}" destId="{C50148E7-123B-7642-8D29-9336F91BA5A1}" srcOrd="1" destOrd="0" presId="urn:microsoft.com/office/officeart/2005/8/layout/hierarchy2"/>
    <dgm:cxn modelId="{504EDB8F-BF44-4C49-A39C-D943FA1EA2DA}" type="presOf" srcId="{F003E27F-24D8-5B42-869A-8F6BC2118B24}" destId="{75CDA878-285D-0F41-A1DF-A185F35C3EE7}" srcOrd="1" destOrd="0" presId="urn:microsoft.com/office/officeart/2005/8/layout/hierarchy2"/>
    <dgm:cxn modelId="{2C06B571-6D9C-4B80-A5ED-A20C86D3DD2D}" type="presOf" srcId="{D7BBFEBC-A505-A343-B15D-27C56D33586D}" destId="{D85F68F5-91C9-5043-B874-8D8E40DBB600}" srcOrd="0" destOrd="0" presId="urn:microsoft.com/office/officeart/2005/8/layout/hierarchy2"/>
    <dgm:cxn modelId="{A541CCAC-3002-774B-BDF6-8744346F64AB}" srcId="{231CA143-8378-4C46-8F96-CAF06D1DC21F}" destId="{5240CC3A-14A8-4748-BD2E-E56A4F7F82B3}" srcOrd="8" destOrd="0" parTransId="{F003E27F-24D8-5B42-869A-8F6BC2118B24}" sibTransId="{E7D33727-DF24-1648-9776-A8727BDEB5EA}"/>
    <dgm:cxn modelId="{21C80745-611A-4311-8041-203DAD1A573E}" type="presOf" srcId="{231CA143-8378-4C46-8F96-CAF06D1DC21F}" destId="{E0EC66DA-5F7B-C048-899E-7D74F1A88581}" srcOrd="0" destOrd="0" presId="urn:microsoft.com/office/officeart/2005/8/layout/hierarchy2"/>
    <dgm:cxn modelId="{FA253F45-3E82-A84B-8CB0-EF887DE53309}" srcId="{231CA143-8378-4C46-8F96-CAF06D1DC21F}" destId="{1522F245-E293-2343-9D52-49D7DE429377}" srcOrd="5" destOrd="0" parTransId="{C0A9915F-1842-7E42-B973-C042B61CE021}" sibTransId="{18F3E0E6-4AF1-404D-AF6E-34D22163E6B9}"/>
    <dgm:cxn modelId="{4F57FBCA-99AB-AB47-BEDC-83C74585E5F2}" srcId="{2376F630-15A8-7D45-A5BC-D73A22AA3BFE}" destId="{231CA143-8378-4C46-8F96-CAF06D1DC21F}" srcOrd="0" destOrd="0" parTransId="{55D8D3D2-B43E-4341-A0B0-EB03BCA622E0}" sibTransId="{8FE8A82D-E966-2340-B38C-2D1A5797882F}"/>
    <dgm:cxn modelId="{45F05B32-B8EC-8C46-8C95-836393F79CA4}" srcId="{231CA143-8378-4C46-8F96-CAF06D1DC21F}" destId="{15CF1E64-C6A4-E44B-AE31-DC33A9F78DE8}" srcOrd="3" destOrd="0" parTransId="{E694ED79-BC01-784B-9C4D-A3BF9E2BC09A}" sibTransId="{CA77F67E-1190-2E49-8224-540429309268}"/>
    <dgm:cxn modelId="{5D204160-8EEE-4BFF-B496-22D4AD3766F5}" type="presOf" srcId="{425B8FDE-390F-B947-A71E-9DBFC265A405}" destId="{A92AAE73-1271-F346-A9FD-27BCF90E95A0}" srcOrd="0" destOrd="0" presId="urn:microsoft.com/office/officeart/2005/8/layout/hierarchy2"/>
    <dgm:cxn modelId="{859E7919-82C8-C740-B5CF-1C9BCEB2BA63}" srcId="{231CA143-8378-4C46-8F96-CAF06D1DC21F}" destId="{D7BBFEBC-A505-A343-B15D-27C56D33586D}" srcOrd="6" destOrd="0" parTransId="{C2E50984-7F5B-4E4B-8A7A-AA46897E1C06}" sibTransId="{80106511-99AE-FE43-831A-1CF10E76B544}"/>
    <dgm:cxn modelId="{273A3BC6-55BF-4306-A01E-ADF170E064BF}" type="presOf" srcId="{1F2E8821-724C-D14D-B79D-35E487DE8CFD}" destId="{E146EA66-90E0-DB45-9349-75B5A66290F6}" srcOrd="0" destOrd="0" presId="urn:microsoft.com/office/officeart/2005/8/layout/hierarchy2"/>
    <dgm:cxn modelId="{DA61ADAC-C545-47F4-832B-E2E49BF1E55D}" type="presOf" srcId="{5240CC3A-14A8-4748-BD2E-E56A4F7F82B3}" destId="{444560F5-AE8F-234B-B474-CF3B6FABF589}" srcOrd="0" destOrd="0" presId="urn:microsoft.com/office/officeart/2005/8/layout/hierarchy2"/>
    <dgm:cxn modelId="{B6C32A16-3B20-4D77-981A-F2F6626FAF44}" type="presOf" srcId="{15CF1E64-C6A4-E44B-AE31-DC33A9F78DE8}" destId="{FC144CEA-1840-2244-B5E4-164B39E1F16E}" srcOrd="0" destOrd="0" presId="urn:microsoft.com/office/officeart/2005/8/layout/hierarchy2"/>
    <dgm:cxn modelId="{02F7796A-432C-4D37-AB5F-D50A70C41F62}" type="presOf" srcId="{1522F245-E293-2343-9D52-49D7DE429377}" destId="{51F98F53-8CF3-C946-B12D-FD1C1193C358}" srcOrd="0" destOrd="0" presId="urn:microsoft.com/office/officeart/2005/8/layout/hierarchy2"/>
    <dgm:cxn modelId="{67F0FC3A-F6AB-46E9-8E4F-392330191425}" type="presOf" srcId="{A1DCB9AB-3F9E-2040-9057-086B7F76F05A}" destId="{39EC8117-04C1-714B-A63A-3711F98B9DE4}" srcOrd="1" destOrd="0" presId="urn:microsoft.com/office/officeart/2005/8/layout/hierarchy2"/>
    <dgm:cxn modelId="{4B5E3BC6-FEB6-4388-8CCA-45F59B9F74D1}" type="presOf" srcId="{1898A35D-F67C-5947-BEAE-4D20B64288D1}" destId="{D7C322BA-95FD-6D40-A998-D92F5CB77EA3}" srcOrd="0" destOrd="0" presId="urn:microsoft.com/office/officeart/2005/8/layout/hierarchy2"/>
    <dgm:cxn modelId="{F9E850D7-64E8-4B93-B73C-98E7C125C708}" type="presOf" srcId="{C0A9915F-1842-7E42-B973-C042B61CE021}" destId="{EF20135F-A5C5-4642-8F2F-0A7C173FB162}" srcOrd="0" destOrd="0" presId="urn:microsoft.com/office/officeart/2005/8/layout/hierarchy2"/>
    <dgm:cxn modelId="{9E29718B-F32F-CC49-B354-11BE30949240}" srcId="{231CA143-8378-4C46-8F96-CAF06D1DC21F}" destId="{3FB23434-8F5A-404D-8D30-65E56DDBE71F}" srcOrd="0" destOrd="0" parTransId="{42FCA0CB-376E-B14C-A1BF-E60561525F19}" sibTransId="{E8975E09-F1D1-3545-83FE-78BA520262CD}"/>
    <dgm:cxn modelId="{7B49DDBE-5E58-43D6-B32B-3D13B9E0C299}" type="presOf" srcId="{C0A9915F-1842-7E42-B973-C042B61CE021}" destId="{93BA66D7-3BC8-E840-B962-6254BA487B84}" srcOrd="1" destOrd="0" presId="urn:microsoft.com/office/officeart/2005/8/layout/hierarchy2"/>
    <dgm:cxn modelId="{950ED924-1526-4BDE-A7DD-3AE38E606B99}" type="presOf" srcId="{3FB23434-8F5A-404D-8D30-65E56DDBE71F}" destId="{7C634297-12E2-2040-8D3B-456C810ADAD0}" srcOrd="0" destOrd="0" presId="urn:microsoft.com/office/officeart/2005/8/layout/hierarchy2"/>
    <dgm:cxn modelId="{39F6B250-7F5D-48CF-8EFE-153BF7D76975}" type="presOf" srcId="{A1DCB9AB-3F9E-2040-9057-086B7F76F05A}" destId="{7301DC2F-CF74-764A-91EE-B4DECB3CA0F2}" srcOrd="0" destOrd="0" presId="urn:microsoft.com/office/officeart/2005/8/layout/hierarchy2"/>
    <dgm:cxn modelId="{0C3B7C24-C712-42D5-8E55-942AEA22B92D}" type="presOf" srcId="{42FCA0CB-376E-B14C-A1BF-E60561525F19}" destId="{E76313FC-3C13-3142-8466-43B566A39069}" srcOrd="0" destOrd="0" presId="urn:microsoft.com/office/officeart/2005/8/layout/hierarchy2"/>
    <dgm:cxn modelId="{440ACB10-6722-46AA-B68E-11485EAEBF33}" type="presOf" srcId="{175EE57E-2682-7542-8777-11489883AEBC}" destId="{D3B49760-121B-7C4E-83F8-4FC2C932B437}" srcOrd="0" destOrd="0" presId="urn:microsoft.com/office/officeart/2005/8/layout/hierarchy2"/>
    <dgm:cxn modelId="{1AAC06D9-122D-4E4B-8402-8852EEFE3191}" type="presOf" srcId="{F003E27F-24D8-5B42-869A-8F6BC2118B24}" destId="{1620A5F0-B11F-3343-8D76-3F8062E184B9}" srcOrd="0" destOrd="0" presId="urn:microsoft.com/office/officeart/2005/8/layout/hierarchy2"/>
    <dgm:cxn modelId="{775E9390-6542-EC4F-BCA7-8ADA2BB837A1}" srcId="{231CA143-8378-4C46-8F96-CAF06D1DC21F}" destId="{9C674B89-5815-194D-B568-23F8782ADC49}" srcOrd="4" destOrd="0" parTransId="{175EE57E-2682-7542-8777-11489883AEBC}" sibTransId="{CE1B2748-E7B3-5847-9285-69D5C47263F3}"/>
    <dgm:cxn modelId="{290D3E13-F488-3D46-B212-848110634B6E}" srcId="{231CA143-8378-4C46-8F96-CAF06D1DC21F}" destId="{92F41240-EA83-8A48-9F28-9189F322A23A}" srcOrd="2" destOrd="0" parTransId="{1F2E8821-724C-D14D-B79D-35E487DE8CFD}" sibTransId="{B66EBAC4-A3E4-894D-8040-2E197E778ACE}"/>
    <dgm:cxn modelId="{F1B5A69E-4D84-4B0F-8F76-61F68C6A0084}" type="presOf" srcId="{1F2E8821-724C-D14D-B79D-35E487DE8CFD}" destId="{B51E5CFC-C847-6542-B492-7260EB9802D1}" srcOrd="1" destOrd="0" presId="urn:microsoft.com/office/officeart/2005/8/layout/hierarchy2"/>
    <dgm:cxn modelId="{BD28A7D7-947D-9B4A-AC16-409CDD34F215}" srcId="{231CA143-8378-4C46-8F96-CAF06D1DC21F}" destId="{1898A35D-F67C-5947-BEAE-4D20B64288D1}" srcOrd="7" destOrd="0" parTransId="{A1DCB9AB-3F9E-2040-9057-086B7F76F05A}" sibTransId="{E98A91AC-FEA0-EC4F-9FF1-87B71C7812CF}"/>
    <dgm:cxn modelId="{98AA137B-00EE-4734-9D44-4324C72CA459}" type="presOf" srcId="{42FCA0CB-376E-B14C-A1BF-E60561525F19}" destId="{C6C75F96-8147-B243-8CFB-5A1F0FBC59CD}" srcOrd="1" destOrd="0" presId="urn:microsoft.com/office/officeart/2005/8/layout/hierarchy2"/>
    <dgm:cxn modelId="{7195FFC1-4D98-4B8E-BDE8-1B020E5F75EC}" type="presOf" srcId="{2376F630-15A8-7D45-A5BC-D73A22AA3BFE}" destId="{FD359AF1-5869-AC43-812D-E0F0AFD83902}" srcOrd="0" destOrd="0" presId="urn:microsoft.com/office/officeart/2005/8/layout/hierarchy2"/>
    <dgm:cxn modelId="{37B81B16-B345-45F2-BDE5-1A7D8435C512}" type="presOf" srcId="{C2E50984-7F5B-4E4B-8A7A-AA46897E1C06}" destId="{AD7CC7E2-2351-DA45-9A76-6DE906D3FB87}" srcOrd="0" destOrd="0" presId="urn:microsoft.com/office/officeart/2005/8/layout/hierarchy2"/>
    <dgm:cxn modelId="{346D292C-6ABC-4360-8189-974C764F3CC3}" type="presOf" srcId="{E694ED79-BC01-784B-9C4D-A3BF9E2BC09A}" destId="{6C7918EC-07BD-D441-B6EC-8F8D035A18C4}" srcOrd="1" destOrd="0" presId="urn:microsoft.com/office/officeart/2005/8/layout/hierarchy2"/>
    <dgm:cxn modelId="{C6AD7385-EA08-46AB-926E-7FEAC61A7D2B}" type="presOf" srcId="{425B8FDE-390F-B947-A71E-9DBFC265A405}" destId="{D141B3C3-4023-B04C-9C2B-EB3B455A51C1}" srcOrd="1" destOrd="0" presId="urn:microsoft.com/office/officeart/2005/8/layout/hierarchy2"/>
    <dgm:cxn modelId="{975A83B0-4477-4AA2-A249-9581D4198F80}" type="presOf" srcId="{9C674B89-5815-194D-B568-23F8782ADC49}" destId="{9EB32415-FA56-E647-AD68-D021BCED3E1F}" srcOrd="0" destOrd="0" presId="urn:microsoft.com/office/officeart/2005/8/layout/hierarchy2"/>
    <dgm:cxn modelId="{44BD3D12-3B21-4E9E-B33F-D9C636C0F86B}" type="presOf" srcId="{92F41240-EA83-8A48-9F28-9189F322A23A}" destId="{E1A799A9-EF05-7745-AADC-2E80D91D207D}" srcOrd="0" destOrd="0" presId="urn:microsoft.com/office/officeart/2005/8/layout/hierarchy2"/>
    <dgm:cxn modelId="{F9B37544-E4E1-4AC3-901F-3521B0BE60BE}" type="presOf" srcId="{C2E50984-7F5B-4E4B-8A7A-AA46897E1C06}" destId="{8BF83E6D-50A5-9648-B023-5D3ED3DE4FF1}" srcOrd="1" destOrd="0" presId="urn:microsoft.com/office/officeart/2005/8/layout/hierarchy2"/>
    <dgm:cxn modelId="{34675336-9026-4B2E-B3BD-44207835E219}" type="presParOf" srcId="{FD359AF1-5869-AC43-812D-E0F0AFD83902}" destId="{1865516A-5CE1-7942-B298-B6D510894344}" srcOrd="0" destOrd="0" presId="urn:microsoft.com/office/officeart/2005/8/layout/hierarchy2"/>
    <dgm:cxn modelId="{45436594-A654-4F41-9F66-D8C7E5B10EE3}" type="presParOf" srcId="{1865516A-5CE1-7942-B298-B6D510894344}" destId="{E0EC66DA-5F7B-C048-899E-7D74F1A88581}" srcOrd="0" destOrd="0" presId="urn:microsoft.com/office/officeart/2005/8/layout/hierarchy2"/>
    <dgm:cxn modelId="{DB6E3B41-A59C-404F-BA25-B2B76B30316C}" type="presParOf" srcId="{1865516A-5CE1-7942-B298-B6D510894344}" destId="{9C54C44B-27B9-1E4F-B298-017EC4F2E47B}" srcOrd="1" destOrd="0" presId="urn:microsoft.com/office/officeart/2005/8/layout/hierarchy2"/>
    <dgm:cxn modelId="{7B3B2857-7DF2-4AB8-9E63-564124D506E7}" type="presParOf" srcId="{9C54C44B-27B9-1E4F-B298-017EC4F2E47B}" destId="{E76313FC-3C13-3142-8466-43B566A39069}" srcOrd="0" destOrd="0" presId="urn:microsoft.com/office/officeart/2005/8/layout/hierarchy2"/>
    <dgm:cxn modelId="{A4F775B6-47A2-4D59-983C-A0B1DB6066BB}" type="presParOf" srcId="{E76313FC-3C13-3142-8466-43B566A39069}" destId="{C6C75F96-8147-B243-8CFB-5A1F0FBC59CD}" srcOrd="0" destOrd="0" presId="urn:microsoft.com/office/officeart/2005/8/layout/hierarchy2"/>
    <dgm:cxn modelId="{3EF3299B-84C7-480E-8C98-78FE87C06850}" type="presParOf" srcId="{9C54C44B-27B9-1E4F-B298-017EC4F2E47B}" destId="{84B4CEC3-9BFF-AF48-8DD4-5F7A3D9B6025}" srcOrd="1" destOrd="0" presId="urn:microsoft.com/office/officeart/2005/8/layout/hierarchy2"/>
    <dgm:cxn modelId="{2733F604-14E8-42F5-B5D6-634E19792190}" type="presParOf" srcId="{84B4CEC3-9BFF-AF48-8DD4-5F7A3D9B6025}" destId="{7C634297-12E2-2040-8D3B-456C810ADAD0}" srcOrd="0" destOrd="0" presId="urn:microsoft.com/office/officeart/2005/8/layout/hierarchy2"/>
    <dgm:cxn modelId="{A3AD7700-C714-47C4-96C3-4CD4EB528D9F}" type="presParOf" srcId="{84B4CEC3-9BFF-AF48-8DD4-5F7A3D9B6025}" destId="{9E28B562-DB2F-5C48-859E-7EACBAFC47E4}" srcOrd="1" destOrd="0" presId="urn:microsoft.com/office/officeart/2005/8/layout/hierarchy2"/>
    <dgm:cxn modelId="{68B6A727-4153-4E42-BDA6-81074C817522}" type="presParOf" srcId="{9C54C44B-27B9-1E4F-B298-017EC4F2E47B}" destId="{A92AAE73-1271-F346-A9FD-27BCF90E95A0}" srcOrd="2" destOrd="0" presId="urn:microsoft.com/office/officeart/2005/8/layout/hierarchy2"/>
    <dgm:cxn modelId="{CD52ADD0-8664-49D2-83EB-F8A67B808FAD}" type="presParOf" srcId="{A92AAE73-1271-F346-A9FD-27BCF90E95A0}" destId="{D141B3C3-4023-B04C-9C2B-EB3B455A51C1}" srcOrd="0" destOrd="0" presId="urn:microsoft.com/office/officeart/2005/8/layout/hierarchy2"/>
    <dgm:cxn modelId="{C059EE57-BCEE-4E03-89D4-D947A9376D33}" type="presParOf" srcId="{9C54C44B-27B9-1E4F-B298-017EC4F2E47B}" destId="{BC921E96-AB61-B04C-93DE-B9A95CCA3699}" srcOrd="3" destOrd="0" presId="urn:microsoft.com/office/officeart/2005/8/layout/hierarchy2"/>
    <dgm:cxn modelId="{4B5A21B8-1435-48F1-A313-E8576AEE641B}" type="presParOf" srcId="{BC921E96-AB61-B04C-93DE-B9A95CCA3699}" destId="{D4B614FE-EF12-3240-817F-B983A24109E6}" srcOrd="0" destOrd="0" presId="urn:microsoft.com/office/officeart/2005/8/layout/hierarchy2"/>
    <dgm:cxn modelId="{85348672-5C17-4E2F-983F-C37DF113614C}" type="presParOf" srcId="{BC921E96-AB61-B04C-93DE-B9A95CCA3699}" destId="{3C92457F-0B32-324D-BB6F-204F6667C9D9}" srcOrd="1" destOrd="0" presId="urn:microsoft.com/office/officeart/2005/8/layout/hierarchy2"/>
    <dgm:cxn modelId="{FF3CA607-4A36-4DCC-BAD1-D10AFA6CAB8F}" type="presParOf" srcId="{9C54C44B-27B9-1E4F-B298-017EC4F2E47B}" destId="{E146EA66-90E0-DB45-9349-75B5A66290F6}" srcOrd="4" destOrd="0" presId="urn:microsoft.com/office/officeart/2005/8/layout/hierarchy2"/>
    <dgm:cxn modelId="{95542468-7D3A-4431-9F81-3E17AD181469}" type="presParOf" srcId="{E146EA66-90E0-DB45-9349-75B5A66290F6}" destId="{B51E5CFC-C847-6542-B492-7260EB9802D1}" srcOrd="0" destOrd="0" presId="urn:microsoft.com/office/officeart/2005/8/layout/hierarchy2"/>
    <dgm:cxn modelId="{5F11F13F-BE78-4FDE-B8EB-63CD42695A40}" type="presParOf" srcId="{9C54C44B-27B9-1E4F-B298-017EC4F2E47B}" destId="{037334C7-29AD-F74D-B684-55CDB705C74F}" srcOrd="5" destOrd="0" presId="urn:microsoft.com/office/officeart/2005/8/layout/hierarchy2"/>
    <dgm:cxn modelId="{82135A47-8BA4-4A41-A988-7F23486679D1}" type="presParOf" srcId="{037334C7-29AD-F74D-B684-55CDB705C74F}" destId="{E1A799A9-EF05-7745-AADC-2E80D91D207D}" srcOrd="0" destOrd="0" presId="urn:microsoft.com/office/officeart/2005/8/layout/hierarchy2"/>
    <dgm:cxn modelId="{81E59788-27AD-4081-BBB1-BEC972C6AFBA}" type="presParOf" srcId="{037334C7-29AD-F74D-B684-55CDB705C74F}" destId="{94AACDDF-0326-9E47-8C84-EA495E615D3C}" srcOrd="1" destOrd="0" presId="urn:microsoft.com/office/officeart/2005/8/layout/hierarchy2"/>
    <dgm:cxn modelId="{27D7E432-7AB2-4E34-96BB-BF47628F6F7C}" type="presParOf" srcId="{9C54C44B-27B9-1E4F-B298-017EC4F2E47B}" destId="{48BF5E53-8856-D247-A1CF-95B5226A8565}" srcOrd="6" destOrd="0" presId="urn:microsoft.com/office/officeart/2005/8/layout/hierarchy2"/>
    <dgm:cxn modelId="{96B0F2F1-EF97-4BBB-9490-CD6261CBD1E4}" type="presParOf" srcId="{48BF5E53-8856-D247-A1CF-95B5226A8565}" destId="{6C7918EC-07BD-D441-B6EC-8F8D035A18C4}" srcOrd="0" destOrd="0" presId="urn:microsoft.com/office/officeart/2005/8/layout/hierarchy2"/>
    <dgm:cxn modelId="{559D639A-895E-456E-A64B-4E0CCA27510D}" type="presParOf" srcId="{9C54C44B-27B9-1E4F-B298-017EC4F2E47B}" destId="{AAE565D0-240C-A64C-B909-206E916DAB36}" srcOrd="7" destOrd="0" presId="urn:microsoft.com/office/officeart/2005/8/layout/hierarchy2"/>
    <dgm:cxn modelId="{D1B028AF-1231-4AF8-A58D-1BDF7192EC94}" type="presParOf" srcId="{AAE565D0-240C-A64C-B909-206E916DAB36}" destId="{FC144CEA-1840-2244-B5E4-164B39E1F16E}" srcOrd="0" destOrd="0" presId="urn:microsoft.com/office/officeart/2005/8/layout/hierarchy2"/>
    <dgm:cxn modelId="{5BADFA3C-BB8D-4F7F-8379-0062B31C9E41}" type="presParOf" srcId="{AAE565D0-240C-A64C-B909-206E916DAB36}" destId="{48A71EAF-ECA2-ED42-9175-E1D96B01C7AA}" srcOrd="1" destOrd="0" presId="urn:microsoft.com/office/officeart/2005/8/layout/hierarchy2"/>
    <dgm:cxn modelId="{6C13195B-A895-40E1-8479-106908AF0717}" type="presParOf" srcId="{9C54C44B-27B9-1E4F-B298-017EC4F2E47B}" destId="{D3B49760-121B-7C4E-83F8-4FC2C932B437}" srcOrd="8" destOrd="0" presId="urn:microsoft.com/office/officeart/2005/8/layout/hierarchy2"/>
    <dgm:cxn modelId="{C4ECD846-5E72-44ED-827A-447EB421653C}" type="presParOf" srcId="{D3B49760-121B-7C4E-83F8-4FC2C932B437}" destId="{C50148E7-123B-7642-8D29-9336F91BA5A1}" srcOrd="0" destOrd="0" presId="urn:microsoft.com/office/officeart/2005/8/layout/hierarchy2"/>
    <dgm:cxn modelId="{4D6FD849-3552-4AD0-B962-845B99B429BE}" type="presParOf" srcId="{9C54C44B-27B9-1E4F-B298-017EC4F2E47B}" destId="{57870C32-2875-EC4B-BC15-C93AB92C6A7E}" srcOrd="9" destOrd="0" presId="urn:microsoft.com/office/officeart/2005/8/layout/hierarchy2"/>
    <dgm:cxn modelId="{ED8D7CE2-139B-4F31-A7DC-890D2CD9C7E8}" type="presParOf" srcId="{57870C32-2875-EC4B-BC15-C93AB92C6A7E}" destId="{9EB32415-FA56-E647-AD68-D021BCED3E1F}" srcOrd="0" destOrd="0" presId="urn:microsoft.com/office/officeart/2005/8/layout/hierarchy2"/>
    <dgm:cxn modelId="{B13893FB-FAF2-492F-B299-7AA44913579E}" type="presParOf" srcId="{57870C32-2875-EC4B-BC15-C93AB92C6A7E}" destId="{E1F0FC6A-B369-4242-9A81-00315E35EC30}" srcOrd="1" destOrd="0" presId="urn:microsoft.com/office/officeart/2005/8/layout/hierarchy2"/>
    <dgm:cxn modelId="{074FC181-7857-49F3-9AA6-98B5F0A8CCC6}" type="presParOf" srcId="{9C54C44B-27B9-1E4F-B298-017EC4F2E47B}" destId="{EF20135F-A5C5-4642-8F2F-0A7C173FB162}" srcOrd="10" destOrd="0" presId="urn:microsoft.com/office/officeart/2005/8/layout/hierarchy2"/>
    <dgm:cxn modelId="{4ABE583F-9DDA-4270-BC5A-1747D8E0EF6D}" type="presParOf" srcId="{EF20135F-A5C5-4642-8F2F-0A7C173FB162}" destId="{93BA66D7-3BC8-E840-B962-6254BA487B84}" srcOrd="0" destOrd="0" presId="urn:microsoft.com/office/officeart/2005/8/layout/hierarchy2"/>
    <dgm:cxn modelId="{8EFE52CA-652B-4B06-B6BC-AE11DDF64C7F}" type="presParOf" srcId="{9C54C44B-27B9-1E4F-B298-017EC4F2E47B}" destId="{7C7ED96A-DADB-7D40-9036-D04EFA79180F}" srcOrd="11" destOrd="0" presId="urn:microsoft.com/office/officeart/2005/8/layout/hierarchy2"/>
    <dgm:cxn modelId="{9587ADA5-7391-4C13-8ECA-034F08113D7C}" type="presParOf" srcId="{7C7ED96A-DADB-7D40-9036-D04EFA79180F}" destId="{51F98F53-8CF3-C946-B12D-FD1C1193C358}" srcOrd="0" destOrd="0" presId="urn:microsoft.com/office/officeart/2005/8/layout/hierarchy2"/>
    <dgm:cxn modelId="{FFE0F82F-6538-4418-8153-C266C9E7AE01}" type="presParOf" srcId="{7C7ED96A-DADB-7D40-9036-D04EFA79180F}" destId="{80DA0179-A7ED-6D4E-904E-A9470ADF79BD}" srcOrd="1" destOrd="0" presId="urn:microsoft.com/office/officeart/2005/8/layout/hierarchy2"/>
    <dgm:cxn modelId="{3462F971-CE31-499E-984C-37BF224AA32F}" type="presParOf" srcId="{9C54C44B-27B9-1E4F-B298-017EC4F2E47B}" destId="{AD7CC7E2-2351-DA45-9A76-6DE906D3FB87}" srcOrd="12" destOrd="0" presId="urn:microsoft.com/office/officeart/2005/8/layout/hierarchy2"/>
    <dgm:cxn modelId="{89BA202A-F4D1-4E63-9E70-1FBECA8DA985}" type="presParOf" srcId="{AD7CC7E2-2351-DA45-9A76-6DE906D3FB87}" destId="{8BF83E6D-50A5-9648-B023-5D3ED3DE4FF1}" srcOrd="0" destOrd="0" presId="urn:microsoft.com/office/officeart/2005/8/layout/hierarchy2"/>
    <dgm:cxn modelId="{81F765FB-A764-4F3B-85D3-225FC289A874}" type="presParOf" srcId="{9C54C44B-27B9-1E4F-B298-017EC4F2E47B}" destId="{3FE36516-2821-B845-B0F4-D1B13FB98A3D}" srcOrd="13" destOrd="0" presId="urn:microsoft.com/office/officeart/2005/8/layout/hierarchy2"/>
    <dgm:cxn modelId="{A1528EF3-DEBB-4A49-BA8B-D761357E5A52}" type="presParOf" srcId="{3FE36516-2821-B845-B0F4-D1B13FB98A3D}" destId="{D85F68F5-91C9-5043-B874-8D8E40DBB600}" srcOrd="0" destOrd="0" presId="urn:microsoft.com/office/officeart/2005/8/layout/hierarchy2"/>
    <dgm:cxn modelId="{10C245F9-400B-41F6-A532-B5F067F1D6FE}" type="presParOf" srcId="{3FE36516-2821-B845-B0F4-D1B13FB98A3D}" destId="{66094E65-0DCA-AD4C-B32C-3A2BB3541D3D}" srcOrd="1" destOrd="0" presId="urn:microsoft.com/office/officeart/2005/8/layout/hierarchy2"/>
    <dgm:cxn modelId="{21300371-3876-421B-B11E-F33E5B111915}" type="presParOf" srcId="{9C54C44B-27B9-1E4F-B298-017EC4F2E47B}" destId="{7301DC2F-CF74-764A-91EE-B4DECB3CA0F2}" srcOrd="14" destOrd="0" presId="urn:microsoft.com/office/officeart/2005/8/layout/hierarchy2"/>
    <dgm:cxn modelId="{FEECB1A0-1BC2-474D-844C-3C75CCA4A099}" type="presParOf" srcId="{7301DC2F-CF74-764A-91EE-B4DECB3CA0F2}" destId="{39EC8117-04C1-714B-A63A-3711F98B9DE4}" srcOrd="0" destOrd="0" presId="urn:microsoft.com/office/officeart/2005/8/layout/hierarchy2"/>
    <dgm:cxn modelId="{70291ED6-08C8-4177-A610-B26828542913}" type="presParOf" srcId="{9C54C44B-27B9-1E4F-B298-017EC4F2E47B}" destId="{CA72FEC6-5208-A545-82E6-301804647DCD}" srcOrd="15" destOrd="0" presId="urn:microsoft.com/office/officeart/2005/8/layout/hierarchy2"/>
    <dgm:cxn modelId="{CFBE9B95-2D94-4818-9978-619014DAC810}" type="presParOf" srcId="{CA72FEC6-5208-A545-82E6-301804647DCD}" destId="{D7C322BA-95FD-6D40-A998-D92F5CB77EA3}" srcOrd="0" destOrd="0" presId="urn:microsoft.com/office/officeart/2005/8/layout/hierarchy2"/>
    <dgm:cxn modelId="{835C2934-6ECB-4B42-BE96-BC168A3C987B}" type="presParOf" srcId="{CA72FEC6-5208-A545-82E6-301804647DCD}" destId="{A71AFF6B-3A00-D647-ABE2-CDDFB9A471EB}" srcOrd="1" destOrd="0" presId="urn:microsoft.com/office/officeart/2005/8/layout/hierarchy2"/>
    <dgm:cxn modelId="{2B752025-6E57-483F-9E19-3884119EDE98}" type="presParOf" srcId="{9C54C44B-27B9-1E4F-B298-017EC4F2E47B}" destId="{1620A5F0-B11F-3343-8D76-3F8062E184B9}" srcOrd="16" destOrd="0" presId="urn:microsoft.com/office/officeart/2005/8/layout/hierarchy2"/>
    <dgm:cxn modelId="{54932DDA-6396-4E3F-835B-D2B08DA1B463}" type="presParOf" srcId="{1620A5F0-B11F-3343-8D76-3F8062E184B9}" destId="{75CDA878-285D-0F41-A1DF-A185F35C3EE7}" srcOrd="0" destOrd="0" presId="urn:microsoft.com/office/officeart/2005/8/layout/hierarchy2"/>
    <dgm:cxn modelId="{E31D5B6D-D4F6-49D8-9349-45EE65AC11D5}" type="presParOf" srcId="{9C54C44B-27B9-1E4F-B298-017EC4F2E47B}" destId="{F2C271C5-E2E8-3E46-BAB8-31204B303A9F}" srcOrd="17" destOrd="0" presId="urn:microsoft.com/office/officeart/2005/8/layout/hierarchy2"/>
    <dgm:cxn modelId="{9F20D8CE-7921-4A56-909C-B4C19BB6936D}" type="presParOf" srcId="{F2C271C5-E2E8-3E46-BAB8-31204B303A9F}" destId="{444560F5-AE8F-234B-B474-CF3B6FABF589}" srcOrd="0" destOrd="0" presId="urn:microsoft.com/office/officeart/2005/8/layout/hierarchy2"/>
    <dgm:cxn modelId="{86A9E51E-50A2-4DE7-ACCC-B7C55D2C388E}" type="presParOf" srcId="{F2C271C5-E2E8-3E46-BAB8-31204B303A9F}" destId="{9248BD35-ACA2-0546-9F77-046598F17331}" srcOrd="1" destOrd="0" presId="urn:microsoft.com/office/officeart/2005/8/layout/hierarchy2"/>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B0903-9F6C-014C-9C91-AEE2C9D29C70}">
      <dsp:nvSpPr>
        <dsp:cNvPr id="0" name=""/>
        <dsp:cNvSpPr/>
      </dsp:nvSpPr>
      <dsp:spPr>
        <a:xfrm>
          <a:off x="6391871" y="2802077"/>
          <a:ext cx="1229045" cy="841647"/>
        </a:xfrm>
        <a:custGeom>
          <a:avLst/>
          <a:gdLst/>
          <a:ahLst/>
          <a:cxnLst/>
          <a:rect l="0" t="0" r="0" b="0"/>
          <a:pathLst>
            <a:path>
              <a:moveTo>
                <a:pt x="0" y="0"/>
              </a:moveTo>
              <a:lnTo>
                <a:pt x="0" y="550381"/>
              </a:lnTo>
              <a:lnTo>
                <a:pt x="1229045" y="550381"/>
              </a:lnTo>
              <a:lnTo>
                <a:pt x="1229045" y="84164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E7155-BA11-BA41-A20B-9D2A8E0C6C6F}">
      <dsp:nvSpPr>
        <dsp:cNvPr id="0" name=""/>
        <dsp:cNvSpPr/>
      </dsp:nvSpPr>
      <dsp:spPr>
        <a:xfrm>
          <a:off x="4566258" y="2802077"/>
          <a:ext cx="1825612" cy="597816"/>
        </a:xfrm>
        <a:custGeom>
          <a:avLst/>
          <a:gdLst/>
          <a:ahLst/>
          <a:cxnLst/>
          <a:rect l="0" t="0" r="0" b="0"/>
          <a:pathLst>
            <a:path>
              <a:moveTo>
                <a:pt x="1825612" y="0"/>
              </a:moveTo>
              <a:lnTo>
                <a:pt x="1825612" y="306550"/>
              </a:lnTo>
              <a:lnTo>
                <a:pt x="0" y="306550"/>
              </a:lnTo>
              <a:lnTo>
                <a:pt x="0" y="5978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291F0-993E-2645-B523-9E34EEC1B413}">
      <dsp:nvSpPr>
        <dsp:cNvPr id="0" name=""/>
        <dsp:cNvSpPr/>
      </dsp:nvSpPr>
      <dsp:spPr>
        <a:xfrm>
          <a:off x="1606304" y="2802077"/>
          <a:ext cx="4785567" cy="603599"/>
        </a:xfrm>
        <a:custGeom>
          <a:avLst/>
          <a:gdLst/>
          <a:ahLst/>
          <a:cxnLst/>
          <a:rect l="0" t="0" r="0" b="0"/>
          <a:pathLst>
            <a:path>
              <a:moveTo>
                <a:pt x="4785567" y="0"/>
              </a:moveTo>
              <a:lnTo>
                <a:pt x="4785567" y="312334"/>
              </a:lnTo>
              <a:lnTo>
                <a:pt x="0" y="312334"/>
              </a:lnTo>
              <a:lnTo>
                <a:pt x="0" y="60359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BD389-16FE-EF47-9E98-6B152462714E}">
      <dsp:nvSpPr>
        <dsp:cNvPr id="0" name=""/>
        <dsp:cNvSpPr/>
      </dsp:nvSpPr>
      <dsp:spPr>
        <a:xfrm>
          <a:off x="5020758" y="1259159"/>
          <a:ext cx="2742226" cy="1542918"/>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de-DE" sz="2200" b="1" kern="1200" dirty="0" smtClean="0"/>
        </a:p>
        <a:p>
          <a:pPr lvl="0" algn="ctr" defTabSz="977900">
            <a:lnSpc>
              <a:spcPct val="90000"/>
            </a:lnSpc>
            <a:spcBef>
              <a:spcPct val="0"/>
            </a:spcBef>
            <a:spcAft>
              <a:spcPct val="35000"/>
            </a:spcAft>
          </a:pPr>
          <a:r>
            <a:rPr lang="de-DE" sz="2200" b="1" kern="1200" dirty="0" smtClean="0"/>
            <a:t>Aufgabenkreise der Finanzämter (</a:t>
          </a:r>
          <a:r>
            <a:rPr lang="de-DE" sz="1800" b="1" kern="1200" dirty="0" smtClean="0"/>
            <a:t>AVOG 2010)</a:t>
          </a:r>
          <a:endParaRPr lang="de-DE" sz="1800" b="1" kern="1200" dirty="0"/>
        </a:p>
      </dsp:txBody>
      <dsp:txXfrm>
        <a:off x="5096077" y="1334478"/>
        <a:ext cx="2591588" cy="1392280"/>
      </dsp:txXfrm>
    </dsp:sp>
    <dsp:sp modelId="{7C560235-A461-8649-A498-23D468B85059}">
      <dsp:nvSpPr>
        <dsp:cNvPr id="0" name=""/>
        <dsp:cNvSpPr/>
      </dsp:nvSpPr>
      <dsp:spPr>
        <a:xfrm>
          <a:off x="219323" y="3405677"/>
          <a:ext cx="2773960" cy="154167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t>Finanzämter mit</a:t>
          </a:r>
        </a:p>
        <a:p>
          <a:pPr lvl="0" algn="ctr" defTabSz="889000">
            <a:lnSpc>
              <a:spcPct val="90000"/>
            </a:lnSpc>
            <a:spcBef>
              <a:spcPct val="0"/>
            </a:spcBef>
            <a:spcAft>
              <a:spcPct val="35000"/>
            </a:spcAft>
          </a:pPr>
          <a:r>
            <a:rPr lang="de-DE" sz="2000" b="1" kern="1200" dirty="0" smtClean="0"/>
            <a:t>allgemeinem</a:t>
          </a:r>
        </a:p>
        <a:p>
          <a:pPr lvl="0" algn="ctr" defTabSz="889000">
            <a:lnSpc>
              <a:spcPct val="90000"/>
            </a:lnSpc>
            <a:spcBef>
              <a:spcPct val="0"/>
            </a:spcBef>
            <a:spcAft>
              <a:spcPct val="35000"/>
            </a:spcAft>
          </a:pPr>
          <a:r>
            <a:rPr lang="de-DE" sz="2000" b="1" kern="1200" dirty="0" smtClean="0"/>
            <a:t>Aufgabenkreis</a:t>
          </a:r>
        </a:p>
        <a:p>
          <a:pPr lvl="0" algn="ctr" defTabSz="889000">
            <a:lnSpc>
              <a:spcPct val="90000"/>
            </a:lnSpc>
            <a:spcBef>
              <a:spcPct val="0"/>
            </a:spcBef>
            <a:spcAft>
              <a:spcPct val="35000"/>
            </a:spcAft>
          </a:pPr>
          <a:r>
            <a:rPr lang="de-DE" sz="1600" kern="1200" dirty="0" smtClean="0"/>
            <a:t>(§ 13 AVOG 2010)</a:t>
          </a:r>
          <a:endParaRPr lang="de-DE" sz="1600" kern="1200" dirty="0"/>
        </a:p>
      </dsp:txBody>
      <dsp:txXfrm>
        <a:off x="294581" y="3480935"/>
        <a:ext cx="2623444" cy="1391154"/>
      </dsp:txXfrm>
    </dsp:sp>
    <dsp:sp modelId="{A866D260-5DBD-B74A-9045-F4DC566C446D}">
      <dsp:nvSpPr>
        <dsp:cNvPr id="0" name=""/>
        <dsp:cNvSpPr/>
      </dsp:nvSpPr>
      <dsp:spPr>
        <a:xfrm>
          <a:off x="3380057" y="3399893"/>
          <a:ext cx="2372402" cy="216149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t>Finanzämter mit</a:t>
          </a:r>
        </a:p>
        <a:p>
          <a:pPr lvl="0" algn="ctr" defTabSz="889000">
            <a:lnSpc>
              <a:spcPct val="90000"/>
            </a:lnSpc>
            <a:spcBef>
              <a:spcPct val="0"/>
            </a:spcBef>
            <a:spcAft>
              <a:spcPct val="35000"/>
            </a:spcAft>
          </a:pPr>
          <a:r>
            <a:rPr lang="de-DE" sz="2000" b="1" kern="1200" dirty="0" smtClean="0"/>
            <a:t>erweitertem</a:t>
          </a:r>
        </a:p>
        <a:p>
          <a:pPr lvl="0" algn="ctr" defTabSz="889000">
            <a:lnSpc>
              <a:spcPct val="90000"/>
            </a:lnSpc>
            <a:spcBef>
              <a:spcPct val="0"/>
            </a:spcBef>
            <a:spcAft>
              <a:spcPct val="35000"/>
            </a:spcAft>
          </a:pPr>
          <a:r>
            <a:rPr lang="de-DE" sz="2000" b="1" kern="1200" dirty="0" smtClean="0"/>
            <a:t>Aufgabenkreis</a:t>
          </a:r>
        </a:p>
        <a:p>
          <a:pPr lvl="0" algn="ctr" defTabSz="889000">
            <a:lnSpc>
              <a:spcPct val="90000"/>
            </a:lnSpc>
            <a:spcBef>
              <a:spcPct val="0"/>
            </a:spcBef>
            <a:spcAft>
              <a:spcPct val="35000"/>
            </a:spcAft>
          </a:pPr>
          <a:r>
            <a:rPr lang="de-DE" sz="1600" kern="1200" dirty="0" smtClean="0"/>
            <a:t>(§§ 14-18 AVOG 2010)</a:t>
          </a:r>
          <a:endParaRPr lang="de-DE" sz="1600" kern="1200" dirty="0"/>
        </a:p>
      </dsp:txBody>
      <dsp:txXfrm>
        <a:off x="3485573" y="3505409"/>
        <a:ext cx="2161370" cy="1950465"/>
      </dsp:txXfrm>
    </dsp:sp>
    <dsp:sp modelId="{795E4C40-1E73-F746-A1A6-E0D7D06828C0}">
      <dsp:nvSpPr>
        <dsp:cNvPr id="0" name=""/>
        <dsp:cNvSpPr/>
      </dsp:nvSpPr>
      <dsp:spPr>
        <a:xfrm>
          <a:off x="6312842" y="3643724"/>
          <a:ext cx="2616149" cy="1575776"/>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t>Finanzämter mit</a:t>
          </a:r>
        </a:p>
        <a:p>
          <a:pPr lvl="0" algn="ctr" defTabSz="889000">
            <a:lnSpc>
              <a:spcPct val="90000"/>
            </a:lnSpc>
            <a:spcBef>
              <a:spcPct val="0"/>
            </a:spcBef>
            <a:spcAft>
              <a:spcPct val="35000"/>
            </a:spcAft>
          </a:pPr>
          <a:r>
            <a:rPr lang="de-DE" sz="2000" b="1" kern="1200" dirty="0" smtClean="0"/>
            <a:t>besonderem</a:t>
          </a:r>
        </a:p>
        <a:p>
          <a:pPr lvl="0" algn="ctr" defTabSz="889000">
            <a:lnSpc>
              <a:spcPct val="90000"/>
            </a:lnSpc>
            <a:spcBef>
              <a:spcPct val="0"/>
            </a:spcBef>
            <a:spcAft>
              <a:spcPct val="35000"/>
            </a:spcAft>
          </a:pPr>
          <a:r>
            <a:rPr lang="de-DE" sz="2000" b="1" kern="1200" dirty="0" smtClean="0"/>
            <a:t>Aufgabenkreis</a:t>
          </a:r>
        </a:p>
        <a:p>
          <a:pPr lvl="0" algn="ctr" defTabSz="889000">
            <a:lnSpc>
              <a:spcPct val="90000"/>
            </a:lnSpc>
            <a:spcBef>
              <a:spcPct val="0"/>
            </a:spcBef>
            <a:spcAft>
              <a:spcPct val="35000"/>
            </a:spcAft>
          </a:pPr>
          <a:r>
            <a:rPr lang="de-DE" sz="1600" kern="1200" dirty="0" smtClean="0"/>
            <a:t>(§ 19 AVOG 2010)</a:t>
          </a:r>
          <a:endParaRPr lang="de-DE" sz="1600" kern="1200" dirty="0"/>
        </a:p>
      </dsp:txBody>
      <dsp:txXfrm>
        <a:off x="6389765" y="3720647"/>
        <a:ext cx="2462303" cy="1421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C66DA-5F7B-C048-899E-7D74F1A88581}">
      <dsp:nvSpPr>
        <dsp:cNvPr id="0" name=""/>
        <dsp:cNvSpPr/>
      </dsp:nvSpPr>
      <dsp:spPr>
        <a:xfrm>
          <a:off x="0" y="2172453"/>
          <a:ext cx="2150481" cy="775562"/>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1430" rIns="0" bIns="11430" numCol="1" spcCol="1270" anchor="ctr" anchorCtr="0">
          <a:noAutofit/>
        </a:bodyPr>
        <a:lstStyle/>
        <a:p>
          <a:pPr lvl="0" algn="ctr" defTabSz="800100">
            <a:lnSpc>
              <a:spcPct val="90000"/>
            </a:lnSpc>
            <a:spcBef>
              <a:spcPct val="0"/>
            </a:spcBef>
            <a:spcAft>
              <a:spcPct val="35000"/>
            </a:spcAft>
          </a:pPr>
          <a:r>
            <a:rPr lang="de-DE" sz="1800" b="1" kern="1200" dirty="0" smtClean="0"/>
            <a:t>Rechtskraft-durchbrechungen</a:t>
          </a:r>
          <a:endParaRPr lang="de-DE" sz="1800" b="1" kern="1200" dirty="0"/>
        </a:p>
      </dsp:txBody>
      <dsp:txXfrm>
        <a:off x="22715" y="2195168"/>
        <a:ext cx="2105051" cy="730132"/>
      </dsp:txXfrm>
    </dsp:sp>
    <dsp:sp modelId="{E76313FC-3C13-3142-8466-43B566A39069}">
      <dsp:nvSpPr>
        <dsp:cNvPr id="0" name=""/>
        <dsp:cNvSpPr/>
      </dsp:nvSpPr>
      <dsp:spPr>
        <a:xfrm rot="17216005">
          <a:off x="1383192" y="1510931"/>
          <a:ext cx="2165218" cy="27263"/>
        </a:xfrm>
        <a:custGeom>
          <a:avLst/>
          <a:gdLst/>
          <a:ahLst/>
          <a:cxnLst/>
          <a:rect l="0" t="0" r="0" b="0"/>
          <a:pathLst>
            <a:path>
              <a:moveTo>
                <a:pt x="0" y="13631"/>
              </a:moveTo>
              <a:lnTo>
                <a:pt x="2165218"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2411671" y="1470432"/>
        <a:ext cx="108260" cy="108260"/>
      </dsp:txXfrm>
    </dsp:sp>
    <dsp:sp modelId="{7C634297-12E2-2040-8D3B-456C810ADAD0}">
      <dsp:nvSpPr>
        <dsp:cNvPr id="0" name=""/>
        <dsp:cNvSpPr/>
      </dsp:nvSpPr>
      <dsp:spPr>
        <a:xfrm>
          <a:off x="2781122" y="288141"/>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Schreib-, Rechen-, </a:t>
          </a:r>
          <a:r>
            <a:rPr lang="de-DE" sz="1800" kern="1200" dirty="0" err="1" smtClean="0"/>
            <a:t>ADVfehler</a:t>
          </a:r>
          <a:r>
            <a:rPr lang="de-DE" sz="1800" kern="1200" dirty="0" smtClean="0"/>
            <a:t> (§ 293)</a:t>
          </a:r>
          <a:endParaRPr lang="de-DE" sz="1800" kern="1200" dirty="0"/>
        </a:p>
      </dsp:txBody>
      <dsp:txXfrm>
        <a:off x="2792882" y="299901"/>
        <a:ext cx="5463898" cy="377981"/>
      </dsp:txXfrm>
    </dsp:sp>
    <dsp:sp modelId="{A92AAE73-1271-F346-A9FD-27BCF90E95A0}">
      <dsp:nvSpPr>
        <dsp:cNvPr id="0" name=""/>
        <dsp:cNvSpPr/>
      </dsp:nvSpPr>
      <dsp:spPr>
        <a:xfrm rot="17525673">
          <a:off x="1627486" y="1769849"/>
          <a:ext cx="1676631" cy="27263"/>
        </a:xfrm>
        <a:custGeom>
          <a:avLst/>
          <a:gdLst/>
          <a:ahLst/>
          <a:cxnLst/>
          <a:rect l="0" t="0" r="0" b="0"/>
          <a:pathLst>
            <a:path>
              <a:moveTo>
                <a:pt x="0" y="13631"/>
              </a:moveTo>
              <a:lnTo>
                <a:pt x="1676631"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2423886" y="1741565"/>
        <a:ext cx="83831" cy="83831"/>
      </dsp:txXfrm>
    </dsp:sp>
    <dsp:sp modelId="{D4B614FE-EF12-3240-817F-B983A24109E6}">
      <dsp:nvSpPr>
        <dsp:cNvPr id="0" name=""/>
        <dsp:cNvSpPr/>
      </dsp:nvSpPr>
      <dsp:spPr>
        <a:xfrm>
          <a:off x="2781122" y="805976"/>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Unrichtige Einkunftsart (§ 293a)</a:t>
          </a:r>
          <a:endParaRPr lang="de-DE" sz="1800" kern="1200" dirty="0"/>
        </a:p>
      </dsp:txBody>
      <dsp:txXfrm>
        <a:off x="2792882" y="817736"/>
        <a:ext cx="5463898" cy="377981"/>
      </dsp:txXfrm>
    </dsp:sp>
    <dsp:sp modelId="{E146EA66-90E0-DB45-9349-75B5A66290F6}">
      <dsp:nvSpPr>
        <dsp:cNvPr id="0" name=""/>
        <dsp:cNvSpPr/>
      </dsp:nvSpPr>
      <dsp:spPr>
        <a:xfrm rot="18080286">
          <a:off x="1859517" y="2028767"/>
          <a:ext cx="1212569" cy="27263"/>
        </a:xfrm>
        <a:custGeom>
          <a:avLst/>
          <a:gdLst/>
          <a:ahLst/>
          <a:cxnLst/>
          <a:rect l="0" t="0" r="0" b="0"/>
          <a:pathLst>
            <a:path>
              <a:moveTo>
                <a:pt x="0" y="13631"/>
              </a:moveTo>
              <a:lnTo>
                <a:pt x="1212569"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435487" y="2012084"/>
        <a:ext cx="60628" cy="60628"/>
      </dsp:txXfrm>
    </dsp:sp>
    <dsp:sp modelId="{E1A799A9-EF05-7745-AADC-2E80D91D207D}">
      <dsp:nvSpPr>
        <dsp:cNvPr id="0" name=""/>
        <dsp:cNvSpPr/>
      </dsp:nvSpPr>
      <dsp:spPr>
        <a:xfrm>
          <a:off x="2781122" y="1323812"/>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Übernahme offensichtlicher Unrichtigkeiten (§ 293b)</a:t>
          </a:r>
          <a:endParaRPr lang="de-DE" sz="1800" kern="1200" dirty="0"/>
        </a:p>
      </dsp:txBody>
      <dsp:txXfrm>
        <a:off x="2792882" y="1335572"/>
        <a:ext cx="5463898" cy="377981"/>
      </dsp:txXfrm>
    </dsp:sp>
    <dsp:sp modelId="{48BF5E53-8856-D247-A1CF-95B5226A8565}">
      <dsp:nvSpPr>
        <dsp:cNvPr id="0" name=""/>
        <dsp:cNvSpPr/>
      </dsp:nvSpPr>
      <dsp:spPr>
        <a:xfrm rot="19236584">
          <a:off x="2057799" y="2287684"/>
          <a:ext cx="816004" cy="27263"/>
        </a:xfrm>
        <a:custGeom>
          <a:avLst/>
          <a:gdLst/>
          <a:ahLst/>
          <a:cxnLst/>
          <a:rect l="0" t="0" r="0" b="0"/>
          <a:pathLst>
            <a:path>
              <a:moveTo>
                <a:pt x="0" y="13631"/>
              </a:moveTo>
              <a:lnTo>
                <a:pt x="816004"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445401" y="2280916"/>
        <a:ext cx="40800" cy="40800"/>
      </dsp:txXfrm>
    </dsp:sp>
    <dsp:sp modelId="{FC144CEA-1840-2244-B5E4-164B39E1F16E}">
      <dsp:nvSpPr>
        <dsp:cNvPr id="0" name=""/>
        <dsp:cNvSpPr/>
      </dsp:nvSpPr>
      <dsp:spPr>
        <a:xfrm>
          <a:off x="2781122" y="1841648"/>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Begünstigungsbescheide (§ 294)</a:t>
          </a:r>
          <a:endParaRPr lang="de-DE" sz="1800" kern="1200" dirty="0"/>
        </a:p>
      </dsp:txBody>
      <dsp:txXfrm>
        <a:off x="2792882" y="1853408"/>
        <a:ext cx="5463898" cy="377981"/>
      </dsp:txXfrm>
    </dsp:sp>
    <dsp:sp modelId="{D3B49760-121B-7C4E-83F8-4FC2C932B437}">
      <dsp:nvSpPr>
        <dsp:cNvPr id="0" name=""/>
        <dsp:cNvSpPr/>
      </dsp:nvSpPr>
      <dsp:spPr>
        <a:xfrm>
          <a:off x="2150481" y="2546602"/>
          <a:ext cx="630641" cy="27263"/>
        </a:xfrm>
        <a:custGeom>
          <a:avLst/>
          <a:gdLst/>
          <a:ahLst/>
          <a:cxnLst/>
          <a:rect l="0" t="0" r="0" b="0"/>
          <a:pathLst>
            <a:path>
              <a:moveTo>
                <a:pt x="0" y="13631"/>
              </a:moveTo>
              <a:lnTo>
                <a:pt x="630641"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450035" y="2544468"/>
        <a:ext cx="31532" cy="31532"/>
      </dsp:txXfrm>
    </dsp:sp>
    <dsp:sp modelId="{9EB32415-FA56-E647-AD68-D021BCED3E1F}">
      <dsp:nvSpPr>
        <dsp:cNvPr id="0" name=""/>
        <dsp:cNvSpPr/>
      </dsp:nvSpPr>
      <dsp:spPr>
        <a:xfrm>
          <a:off x="2781122" y="2359483"/>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Rückwirkendes Ereignis (§ 295a)</a:t>
          </a:r>
          <a:endParaRPr lang="de-DE" sz="1800" kern="1200" dirty="0"/>
        </a:p>
      </dsp:txBody>
      <dsp:txXfrm>
        <a:off x="2792882" y="2371243"/>
        <a:ext cx="5463898" cy="377981"/>
      </dsp:txXfrm>
    </dsp:sp>
    <dsp:sp modelId="{EF20135F-A5C5-4642-8F2F-0A7C173FB162}">
      <dsp:nvSpPr>
        <dsp:cNvPr id="0" name=""/>
        <dsp:cNvSpPr/>
      </dsp:nvSpPr>
      <dsp:spPr>
        <a:xfrm rot="2363416">
          <a:off x="2057799" y="2805520"/>
          <a:ext cx="816004" cy="27263"/>
        </a:xfrm>
        <a:custGeom>
          <a:avLst/>
          <a:gdLst/>
          <a:ahLst/>
          <a:cxnLst/>
          <a:rect l="0" t="0" r="0" b="0"/>
          <a:pathLst>
            <a:path>
              <a:moveTo>
                <a:pt x="0" y="13631"/>
              </a:moveTo>
              <a:lnTo>
                <a:pt x="816004"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445401" y="2798752"/>
        <a:ext cx="40800" cy="40800"/>
      </dsp:txXfrm>
    </dsp:sp>
    <dsp:sp modelId="{51F98F53-8CF3-C946-B12D-FD1C1193C358}">
      <dsp:nvSpPr>
        <dsp:cNvPr id="0" name=""/>
        <dsp:cNvSpPr/>
      </dsp:nvSpPr>
      <dsp:spPr>
        <a:xfrm>
          <a:off x="2781122" y="2877319"/>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Vorläufiger Bescheid (§ 200)</a:t>
          </a:r>
          <a:endParaRPr lang="de-DE" sz="1800" kern="1200" dirty="0"/>
        </a:p>
      </dsp:txBody>
      <dsp:txXfrm>
        <a:off x="2792882" y="2889079"/>
        <a:ext cx="5463898" cy="377981"/>
      </dsp:txXfrm>
    </dsp:sp>
    <dsp:sp modelId="{AD7CC7E2-2351-DA45-9A76-6DE906D3FB87}">
      <dsp:nvSpPr>
        <dsp:cNvPr id="0" name=""/>
        <dsp:cNvSpPr/>
      </dsp:nvSpPr>
      <dsp:spPr>
        <a:xfrm rot="3519714">
          <a:off x="1859517" y="3064438"/>
          <a:ext cx="1212569" cy="27263"/>
        </a:xfrm>
        <a:custGeom>
          <a:avLst/>
          <a:gdLst/>
          <a:ahLst/>
          <a:cxnLst/>
          <a:rect l="0" t="0" r="0" b="0"/>
          <a:pathLst>
            <a:path>
              <a:moveTo>
                <a:pt x="0" y="13631"/>
              </a:moveTo>
              <a:lnTo>
                <a:pt x="1212569"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435487" y="3047755"/>
        <a:ext cx="60628" cy="60628"/>
      </dsp:txXfrm>
    </dsp:sp>
    <dsp:sp modelId="{D85F68F5-91C9-5043-B874-8D8E40DBB600}">
      <dsp:nvSpPr>
        <dsp:cNvPr id="0" name=""/>
        <dsp:cNvSpPr/>
      </dsp:nvSpPr>
      <dsp:spPr>
        <a:xfrm>
          <a:off x="2781122" y="3395155"/>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Unrichtig/er (gewordener) Spruch (§ 299)</a:t>
          </a:r>
          <a:endParaRPr lang="de-DE" sz="1800" kern="1200" dirty="0"/>
        </a:p>
      </dsp:txBody>
      <dsp:txXfrm>
        <a:off x="2792882" y="3406915"/>
        <a:ext cx="5463898" cy="377981"/>
      </dsp:txXfrm>
    </dsp:sp>
    <dsp:sp modelId="{7301DC2F-CF74-764A-91EE-B4DECB3CA0F2}">
      <dsp:nvSpPr>
        <dsp:cNvPr id="0" name=""/>
        <dsp:cNvSpPr/>
      </dsp:nvSpPr>
      <dsp:spPr>
        <a:xfrm rot="4074327">
          <a:off x="1627486" y="3323356"/>
          <a:ext cx="1676631" cy="27263"/>
        </a:xfrm>
        <a:custGeom>
          <a:avLst/>
          <a:gdLst/>
          <a:ahLst/>
          <a:cxnLst/>
          <a:rect l="0" t="0" r="0" b="0"/>
          <a:pathLst>
            <a:path>
              <a:moveTo>
                <a:pt x="0" y="13631"/>
              </a:moveTo>
              <a:lnTo>
                <a:pt x="1676631"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2423886" y="3295072"/>
        <a:ext cx="83831" cy="83831"/>
      </dsp:txXfrm>
    </dsp:sp>
    <dsp:sp modelId="{D7C322BA-95FD-6D40-A998-D92F5CB77EA3}">
      <dsp:nvSpPr>
        <dsp:cNvPr id="0" name=""/>
        <dsp:cNvSpPr/>
      </dsp:nvSpPr>
      <dsp:spPr>
        <a:xfrm>
          <a:off x="2781122" y="3912990"/>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Wiederaufnahme des Verfahrens (§ 303)</a:t>
          </a:r>
          <a:endParaRPr lang="de-DE" sz="1800" kern="1200" dirty="0"/>
        </a:p>
      </dsp:txBody>
      <dsp:txXfrm>
        <a:off x="2792882" y="3924750"/>
        <a:ext cx="5463898" cy="377981"/>
      </dsp:txXfrm>
    </dsp:sp>
    <dsp:sp modelId="{1620A5F0-B11F-3343-8D76-3F8062E184B9}">
      <dsp:nvSpPr>
        <dsp:cNvPr id="0" name=""/>
        <dsp:cNvSpPr/>
      </dsp:nvSpPr>
      <dsp:spPr>
        <a:xfrm rot="4383995">
          <a:off x="1383192" y="3582274"/>
          <a:ext cx="2165218" cy="27263"/>
        </a:xfrm>
        <a:custGeom>
          <a:avLst/>
          <a:gdLst/>
          <a:ahLst/>
          <a:cxnLst/>
          <a:rect l="0" t="0" r="0" b="0"/>
          <a:pathLst>
            <a:path>
              <a:moveTo>
                <a:pt x="0" y="13631"/>
              </a:moveTo>
              <a:lnTo>
                <a:pt x="2165218" y="13631"/>
              </a:lnTo>
            </a:path>
          </a:pathLst>
        </a:custGeom>
        <a:noFill/>
        <a:ln w="10795" cap="flat" cmpd="sng" algn="ctr">
          <a:solidFill>
            <a:srgbClr val="9ED3D7"/>
          </a:solidFill>
          <a:prstDash val="solid"/>
          <a:headEnd type="none"/>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2411671" y="3541775"/>
        <a:ext cx="108260" cy="108260"/>
      </dsp:txXfrm>
    </dsp:sp>
    <dsp:sp modelId="{444560F5-AE8F-234B-B474-CF3B6FABF589}">
      <dsp:nvSpPr>
        <dsp:cNvPr id="0" name=""/>
        <dsp:cNvSpPr/>
      </dsp:nvSpPr>
      <dsp:spPr>
        <a:xfrm>
          <a:off x="2781122" y="4430826"/>
          <a:ext cx="5487418" cy="401501"/>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de-DE" sz="1800" kern="1200" dirty="0" smtClean="0"/>
            <a:t>Wiedereinsetzung in den vorigen Stand (§ 308)</a:t>
          </a:r>
          <a:endParaRPr lang="de-DE" sz="1800" kern="1200" dirty="0"/>
        </a:p>
      </dsp:txBody>
      <dsp:txXfrm>
        <a:off x="2792882" y="4442586"/>
        <a:ext cx="5463898" cy="3779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AT" dirty="0">
              <a:latin typeface="Calibri" panose="020F0502020204030204" pitchFamily="34" charset="0"/>
            </a:endParaRPr>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64D662-6B32-41D5-8E1A-96A9B6FAE509}" type="datetimeFigureOut">
              <a:rPr lang="de-AT" smtClean="0">
                <a:latin typeface="Calibri" panose="020F0502020204030204" pitchFamily="34" charset="0"/>
              </a:rPr>
              <a:t>18.03.2019</a:t>
            </a:fld>
            <a:endParaRPr lang="de-AT" dirty="0">
              <a:latin typeface="Calibri" panose="020F0502020204030204" pitchFamily="34" charset="0"/>
            </a:endParaRPr>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AT" dirty="0">
              <a:latin typeface="Calibri" panose="020F0502020204030204" pitchFamily="34" charset="0"/>
            </a:endParaRPr>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55DAD7-9648-4334-9973-3F53D86295A5}" type="slidenum">
              <a:rPr lang="de-AT" smtClean="0">
                <a:latin typeface="Calibri" panose="020F0502020204030204" pitchFamily="34" charset="0"/>
              </a:rPr>
              <a:t>‹Nr.›</a:t>
            </a:fld>
            <a:endParaRPr lang="de-AT" dirty="0">
              <a:latin typeface="Calibri" panose="020F0502020204030204" pitchFamily="34" charset="0"/>
            </a:endParaRPr>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AT"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C4BCA5CE-CF9B-49B4-9F54-EA4676D5EF6F}" type="datetimeFigureOut">
              <a:rPr lang="de-AT" smtClean="0"/>
              <a:pPr/>
              <a:t>18.03.2019</a:t>
            </a:fld>
            <a:endParaRPr lang="de-AT"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AT"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C53593F-2752-4925-959E-BC626CD185A1}" type="slidenum">
              <a:rPr lang="de-AT" smtClean="0"/>
              <a:pPr/>
              <a:t>‹Nr.›</a:t>
            </a:fld>
            <a:endParaRPr lang="de-AT"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D3364FFB-503D-4DE6-B44D-7DB67DE3AA19}" type="slidenum">
              <a:rPr lang="de-AT" smtClean="0"/>
              <a:pPr/>
              <a:t>6</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38</a:t>
            </a:fld>
            <a:endParaRPr lang="de-AT"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39</a:t>
            </a:fld>
            <a:endParaRPr lang="de-AT"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40</a:t>
            </a:fld>
            <a:endParaRPr lang="de-AT"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44</a:t>
            </a:fld>
            <a:endParaRPr lang="de-AT"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45</a:t>
            </a:fld>
            <a:endParaRPr lang="de-AT"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46</a:t>
            </a:fld>
            <a:endParaRPr lang="de-AT"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47</a:t>
            </a:fld>
            <a:endParaRPr lang="de-AT"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AT" smtClean="0"/>
          </a:p>
        </p:txBody>
      </p:sp>
      <p:sp>
        <p:nvSpPr>
          <p:cNvPr id="68612"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11C901F8-D5FA-4B63-90A6-04AC5AF728EF}" type="slidenum">
              <a:rPr lang="de-AT" sz="1100"/>
              <a:pPr eaLnBrk="1" hangingPunct="1"/>
              <a:t>48</a:t>
            </a:fld>
            <a:endParaRPr lang="de-AT"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07CFED3-C35C-4F09-A776-3CADC686A52F}" type="slidenum">
              <a:rPr lang="de-AT" smtClean="0"/>
              <a:t>90</a:t>
            </a:fld>
            <a:endParaRPr lang="de-AT"/>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03" y="4963319"/>
            <a:ext cx="5176933" cy="316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98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E56A970F-4C83-42D2-8B39-CDE59063DC0F}" type="datetime1">
              <a:rPr lang="de-DE" altLang="en-US" smtClean="0"/>
              <a:pPr eaLnBrk="1" hangingPunct="1">
                <a:spcBef>
                  <a:spcPct val="0"/>
                </a:spcBef>
              </a:pPr>
              <a:t>18.03.2019</a:t>
            </a:fld>
            <a:endParaRPr lang="de-DE" altLang="en-US" smtClean="0"/>
          </a:p>
        </p:txBody>
      </p:sp>
      <p:sp>
        <p:nvSpPr>
          <p:cNvPr id="52227"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280B81D5-013A-42EC-A804-DBBF02B215CD}" type="slidenum">
              <a:rPr lang="de-DE" altLang="en-US" smtClean="0"/>
              <a:pPr eaLnBrk="1" hangingPunct="1">
                <a:spcBef>
                  <a:spcPct val="0"/>
                </a:spcBef>
              </a:pPr>
              <a:t>96</a:t>
            </a:fld>
            <a:endParaRPr lang="de-DE" altLang="en-US" smtClean="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xfrm>
            <a:off x="908052" y="4715712"/>
            <a:ext cx="4981575" cy="4466511"/>
          </a:xfrm>
          <a:noFill/>
        </p:spPr>
        <p:txBody>
          <a:bodyPr/>
          <a:lstStyle/>
          <a:p>
            <a:endParaRPr lang="de-DE" altLang="de-DE" smtClean="0">
              <a:latin typeface="Arial" pitchFamily="34" charset="0"/>
            </a:endParaRPr>
          </a:p>
        </p:txBody>
      </p:sp>
    </p:spTree>
    <p:extLst>
      <p:ext uri="{BB962C8B-B14F-4D97-AF65-F5344CB8AC3E}">
        <p14:creationId xmlns:p14="http://schemas.microsoft.com/office/powerpoint/2010/main" val="130177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3EE85B2-B188-49EC-B3AE-E4B75CF14A3F}" type="slidenum">
              <a:rPr lang="de-DE" sz="1100">
                <a:solidFill>
                  <a:schemeClr val="tx1"/>
                </a:solidFill>
              </a:rPr>
              <a:pPr/>
              <a:t>14</a:t>
            </a:fld>
            <a:endParaRPr lang="de-DE" sz="1100">
              <a:solidFill>
                <a:schemeClr val="tx1"/>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F7220D8B-2848-4D38-B631-ED2B0A14AD0C}" type="datetime1">
              <a:rPr lang="de-DE" altLang="en-US" smtClean="0"/>
              <a:pPr eaLnBrk="1" hangingPunct="1">
                <a:spcBef>
                  <a:spcPct val="0"/>
                </a:spcBef>
              </a:pPr>
              <a:t>18.03.2019</a:t>
            </a:fld>
            <a:endParaRPr lang="de-DE" altLang="en-US" smtClean="0"/>
          </a:p>
        </p:txBody>
      </p:sp>
      <p:sp>
        <p:nvSpPr>
          <p:cNvPr id="53251"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CE171C6F-D779-49A0-8DE1-B20AFB15CD03}" type="slidenum">
              <a:rPr lang="de-DE" altLang="en-US" smtClean="0"/>
              <a:pPr eaLnBrk="1" hangingPunct="1">
                <a:spcBef>
                  <a:spcPct val="0"/>
                </a:spcBef>
              </a:pPr>
              <a:t>99</a:t>
            </a:fld>
            <a:endParaRPr lang="de-DE" altLang="en-US" smtClean="0"/>
          </a:p>
        </p:txBody>
      </p:sp>
      <p:sp>
        <p:nvSpPr>
          <p:cNvPr id="53252" name="Rectangle 2"/>
          <p:cNvSpPr>
            <a:spLocks noGrp="1" noRot="1" noChangeAspect="1" noChangeArrowheads="1" noTextEdit="1"/>
          </p:cNvSpPr>
          <p:nvPr>
            <p:ph type="sldImg"/>
          </p:nvPr>
        </p:nvSpPr>
        <p:spPr>
          <a:xfrm>
            <a:off x="1082675" y="865188"/>
            <a:ext cx="4637088" cy="3478212"/>
          </a:xfrm>
          <a:ln/>
        </p:spPr>
      </p:sp>
      <p:sp>
        <p:nvSpPr>
          <p:cNvPr id="53253" name="Rectangle 3"/>
          <p:cNvSpPr>
            <a:spLocks noGrp="1" noChangeArrowheads="1"/>
          </p:cNvSpPr>
          <p:nvPr>
            <p:ph type="body" idx="1"/>
          </p:nvPr>
        </p:nvSpPr>
        <p:spPr>
          <a:xfrm>
            <a:off x="908052" y="4729995"/>
            <a:ext cx="4981575" cy="4179220"/>
          </a:xfrm>
          <a:noFill/>
        </p:spPr>
        <p:txBody>
          <a:bodyPr/>
          <a:lstStyle/>
          <a:p>
            <a:endParaRPr lang="de-AT" altLang="de-DE" smtClean="0">
              <a:latin typeface="Arial" pitchFamily="34" charset="0"/>
            </a:endParaRPr>
          </a:p>
        </p:txBody>
      </p:sp>
    </p:spTree>
    <p:extLst>
      <p:ext uri="{BB962C8B-B14F-4D97-AF65-F5344CB8AC3E}">
        <p14:creationId xmlns:p14="http://schemas.microsoft.com/office/powerpoint/2010/main" val="81245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120</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121</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122</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095A1110-34CD-4AFF-9F43-50A6300401AE}" type="datetime1">
              <a:rPr lang="de-DE" altLang="en-US" smtClean="0"/>
              <a:pPr eaLnBrk="1" hangingPunct="1">
                <a:spcBef>
                  <a:spcPct val="0"/>
                </a:spcBef>
              </a:pPr>
              <a:t>18.03.2019</a:t>
            </a:fld>
            <a:endParaRPr lang="de-DE" altLang="en-US" smtClean="0"/>
          </a:p>
        </p:txBody>
      </p:sp>
      <p:sp>
        <p:nvSpPr>
          <p:cNvPr id="54275"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defRPr>
            </a:lvl1pPr>
            <a:lvl2pPr marL="710764" indent="-273371" eaLnBrk="0" hangingPunct="0">
              <a:spcBef>
                <a:spcPct val="30000"/>
              </a:spcBef>
              <a:defRPr sz="1100">
                <a:solidFill>
                  <a:schemeClr val="tx1"/>
                </a:solidFill>
                <a:latin typeface="Arial" pitchFamily="34" charset="0"/>
              </a:defRPr>
            </a:lvl2pPr>
            <a:lvl3pPr marL="1093483" indent="-218696" eaLnBrk="0" hangingPunct="0">
              <a:spcBef>
                <a:spcPct val="30000"/>
              </a:spcBef>
              <a:defRPr sz="1100">
                <a:solidFill>
                  <a:schemeClr val="tx1"/>
                </a:solidFill>
                <a:latin typeface="Arial" pitchFamily="34" charset="0"/>
              </a:defRPr>
            </a:lvl3pPr>
            <a:lvl4pPr marL="1530876" indent="-218696" eaLnBrk="0" hangingPunct="0">
              <a:spcBef>
                <a:spcPct val="30000"/>
              </a:spcBef>
              <a:defRPr sz="1100">
                <a:solidFill>
                  <a:schemeClr val="tx1"/>
                </a:solidFill>
                <a:latin typeface="Arial" pitchFamily="34" charset="0"/>
              </a:defRPr>
            </a:lvl4pPr>
            <a:lvl5pPr marL="1968269" indent="-218696" eaLnBrk="0" hangingPunct="0">
              <a:spcBef>
                <a:spcPct val="30000"/>
              </a:spcBef>
              <a:defRPr sz="1100">
                <a:solidFill>
                  <a:schemeClr val="tx1"/>
                </a:solidFill>
                <a:latin typeface="Arial" pitchFamily="34" charset="0"/>
              </a:defRPr>
            </a:lvl5pPr>
            <a:lvl6pPr marL="2405661" indent="-218696" eaLnBrk="0" fontAlgn="base" hangingPunct="0">
              <a:spcBef>
                <a:spcPct val="30000"/>
              </a:spcBef>
              <a:spcAft>
                <a:spcPct val="0"/>
              </a:spcAft>
              <a:defRPr sz="1100">
                <a:solidFill>
                  <a:schemeClr val="tx1"/>
                </a:solidFill>
                <a:latin typeface="Arial" pitchFamily="34" charset="0"/>
              </a:defRPr>
            </a:lvl6pPr>
            <a:lvl7pPr marL="2843055" indent="-218696" eaLnBrk="0" fontAlgn="base" hangingPunct="0">
              <a:spcBef>
                <a:spcPct val="30000"/>
              </a:spcBef>
              <a:spcAft>
                <a:spcPct val="0"/>
              </a:spcAft>
              <a:defRPr sz="1100">
                <a:solidFill>
                  <a:schemeClr val="tx1"/>
                </a:solidFill>
                <a:latin typeface="Arial" pitchFamily="34" charset="0"/>
              </a:defRPr>
            </a:lvl7pPr>
            <a:lvl8pPr marL="3280448" indent="-218696" eaLnBrk="0" fontAlgn="base" hangingPunct="0">
              <a:spcBef>
                <a:spcPct val="30000"/>
              </a:spcBef>
              <a:spcAft>
                <a:spcPct val="0"/>
              </a:spcAft>
              <a:defRPr sz="1100">
                <a:solidFill>
                  <a:schemeClr val="tx1"/>
                </a:solidFill>
                <a:latin typeface="Arial" pitchFamily="34" charset="0"/>
              </a:defRPr>
            </a:lvl8pPr>
            <a:lvl9pPr marL="3717840" indent="-218696"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B0D7939C-8EF5-443A-96EA-60A6890BC7ED}" type="slidenum">
              <a:rPr lang="de-DE" altLang="en-US" smtClean="0"/>
              <a:pPr eaLnBrk="1" hangingPunct="1">
                <a:spcBef>
                  <a:spcPct val="0"/>
                </a:spcBef>
              </a:pPr>
              <a:t>123</a:t>
            </a:fld>
            <a:endParaRPr lang="de-DE"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908052" y="4715712"/>
            <a:ext cx="4981575" cy="4466511"/>
          </a:xfrm>
          <a:noFill/>
        </p:spPr>
        <p:txBody>
          <a:bodyPr/>
          <a:lstStyle/>
          <a:p>
            <a:endParaRPr lang="de-DE" altLang="de-DE" smtClean="0">
              <a:latin typeface="Arial" pitchFamily="34" charset="0"/>
            </a:endParaRPr>
          </a:p>
        </p:txBody>
      </p:sp>
    </p:spTree>
    <p:extLst>
      <p:ext uri="{BB962C8B-B14F-4D97-AF65-F5344CB8AC3E}">
        <p14:creationId xmlns:p14="http://schemas.microsoft.com/office/powerpoint/2010/main" val="2361184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124</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125</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19FFAA6-2A92-4D0A-A107-50804A4B7E96}" type="slidenum">
              <a:rPr lang="de-DE" sz="1100">
                <a:solidFill>
                  <a:schemeClr val="tx1"/>
                </a:solidFill>
              </a:rPr>
              <a:pPr/>
              <a:t>126</a:t>
            </a:fld>
            <a:endParaRPr lang="de-DE" sz="11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E81FC0DD-73BF-4CB5-9AA9-501CF44696C8}" type="slidenum">
              <a:rPr lang="de-DE" sz="1100">
                <a:solidFill>
                  <a:schemeClr val="tx1"/>
                </a:solidFill>
              </a:rPr>
              <a:pPr/>
              <a:t>127</a:t>
            </a:fld>
            <a:endParaRPr lang="de-DE" sz="110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DB14401B-8621-4E18-A469-C59B9F3E2E59}" type="slidenum">
              <a:rPr lang="de-DE" sz="1100">
                <a:solidFill>
                  <a:schemeClr val="tx1"/>
                </a:solidFill>
              </a:rPr>
              <a:pPr/>
              <a:t>129</a:t>
            </a:fld>
            <a:endParaRPr lang="de-DE" sz="11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4F5151"/>
                </a:solidFill>
                <a:latin typeface="Arial" charset="0"/>
                <a:ea typeface="ＭＳ Ｐゴシック" pitchFamily="34" charset="-128"/>
              </a:defRPr>
            </a:lvl1pPr>
            <a:lvl2pPr marL="710781" indent="-273377">
              <a:defRPr sz="1400">
                <a:solidFill>
                  <a:srgbClr val="4F5151"/>
                </a:solidFill>
                <a:latin typeface="Arial" charset="0"/>
                <a:ea typeface="ＭＳ Ｐゴシック" pitchFamily="34" charset="-128"/>
              </a:defRPr>
            </a:lvl2pPr>
            <a:lvl3pPr marL="1093509" indent="-218702">
              <a:defRPr sz="1400">
                <a:solidFill>
                  <a:srgbClr val="4F5151"/>
                </a:solidFill>
                <a:latin typeface="Arial" charset="0"/>
                <a:ea typeface="ＭＳ Ｐゴシック" pitchFamily="34" charset="-128"/>
              </a:defRPr>
            </a:lvl3pPr>
            <a:lvl4pPr marL="1530912" indent="-218702">
              <a:defRPr sz="1400">
                <a:solidFill>
                  <a:srgbClr val="4F5151"/>
                </a:solidFill>
                <a:latin typeface="Arial" charset="0"/>
                <a:ea typeface="ＭＳ Ｐゴシック" pitchFamily="34" charset="-128"/>
              </a:defRPr>
            </a:lvl4pPr>
            <a:lvl5pPr marL="1968316" indent="-218702">
              <a:defRPr sz="1400">
                <a:solidFill>
                  <a:srgbClr val="4F5151"/>
                </a:solidFill>
                <a:latin typeface="Arial" charset="0"/>
                <a:ea typeface="ＭＳ Ｐゴシック" pitchFamily="34" charset="-128"/>
              </a:defRPr>
            </a:lvl5pPr>
            <a:lvl6pPr marL="2405720" indent="-218702" algn="ctr" eaLnBrk="0" fontAlgn="base" hangingPunct="0">
              <a:spcBef>
                <a:spcPct val="50000"/>
              </a:spcBef>
              <a:spcAft>
                <a:spcPct val="0"/>
              </a:spcAft>
              <a:defRPr sz="1400">
                <a:solidFill>
                  <a:srgbClr val="4F5151"/>
                </a:solidFill>
                <a:latin typeface="Arial" charset="0"/>
                <a:ea typeface="ＭＳ Ｐゴシック" pitchFamily="34" charset="-128"/>
              </a:defRPr>
            </a:lvl6pPr>
            <a:lvl7pPr marL="2843124" indent="-218702" algn="ctr" eaLnBrk="0" fontAlgn="base" hangingPunct="0">
              <a:spcBef>
                <a:spcPct val="50000"/>
              </a:spcBef>
              <a:spcAft>
                <a:spcPct val="0"/>
              </a:spcAft>
              <a:defRPr sz="1400">
                <a:solidFill>
                  <a:srgbClr val="4F5151"/>
                </a:solidFill>
                <a:latin typeface="Arial" charset="0"/>
                <a:ea typeface="ＭＳ Ｐゴシック" pitchFamily="34" charset="-128"/>
              </a:defRPr>
            </a:lvl7pPr>
            <a:lvl8pPr marL="3280528" indent="-218702" algn="ctr" eaLnBrk="0" fontAlgn="base" hangingPunct="0">
              <a:spcBef>
                <a:spcPct val="50000"/>
              </a:spcBef>
              <a:spcAft>
                <a:spcPct val="0"/>
              </a:spcAft>
              <a:defRPr sz="1400">
                <a:solidFill>
                  <a:srgbClr val="4F5151"/>
                </a:solidFill>
                <a:latin typeface="Arial" charset="0"/>
                <a:ea typeface="ＭＳ Ｐゴシック" pitchFamily="34" charset="-128"/>
              </a:defRPr>
            </a:lvl8pPr>
            <a:lvl9pPr marL="3717931" indent="-218702" algn="ctr" eaLnBrk="0" fontAlgn="base" hangingPunct="0">
              <a:spcBef>
                <a:spcPct val="50000"/>
              </a:spcBef>
              <a:spcAft>
                <a:spcPct val="0"/>
              </a:spcAft>
              <a:defRPr sz="1400">
                <a:solidFill>
                  <a:srgbClr val="4F5151"/>
                </a:solidFill>
                <a:latin typeface="Arial" charset="0"/>
                <a:ea typeface="ＭＳ Ｐゴシック" pitchFamily="34" charset="-128"/>
              </a:defRPr>
            </a:lvl9pPr>
          </a:lstStyle>
          <a:p>
            <a:fld id="{C3EE85B2-B188-49EC-B3AE-E4B75CF14A3F}" type="slidenum">
              <a:rPr lang="de-DE" sz="1100">
                <a:solidFill>
                  <a:schemeClr val="tx1"/>
                </a:solidFill>
              </a:rPr>
              <a:pPr/>
              <a:t>15</a:t>
            </a:fld>
            <a:endParaRPr lang="de-DE" sz="1100">
              <a:solidFill>
                <a:schemeClr val="tx1"/>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07CFED3-C35C-4F09-A776-3CADC686A52F}" type="slidenum">
              <a:rPr lang="de-AT" smtClean="0"/>
              <a:t>26</a:t>
            </a:fld>
            <a:endParaRPr lang="de-AT"/>
          </a:p>
        </p:txBody>
      </p:sp>
    </p:spTree>
    <p:extLst>
      <p:ext uri="{BB962C8B-B14F-4D97-AF65-F5344CB8AC3E}">
        <p14:creationId xmlns:p14="http://schemas.microsoft.com/office/powerpoint/2010/main" val="336406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07CFED3-C35C-4F09-A776-3CADC686A52F}" type="slidenum">
              <a:rPr lang="de-AT" smtClean="0"/>
              <a:t>27</a:t>
            </a:fld>
            <a:endParaRPr lang="de-AT"/>
          </a:p>
        </p:txBody>
      </p:sp>
    </p:spTree>
    <p:extLst>
      <p:ext uri="{BB962C8B-B14F-4D97-AF65-F5344CB8AC3E}">
        <p14:creationId xmlns:p14="http://schemas.microsoft.com/office/powerpoint/2010/main" val="336406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07CFED3-C35C-4F09-A776-3CADC686A52F}" type="slidenum">
              <a:rPr lang="de-AT" smtClean="0"/>
              <a:t>28</a:t>
            </a:fld>
            <a:endParaRPr lang="de-AT"/>
          </a:p>
        </p:txBody>
      </p:sp>
    </p:spTree>
    <p:extLst>
      <p:ext uri="{BB962C8B-B14F-4D97-AF65-F5344CB8AC3E}">
        <p14:creationId xmlns:p14="http://schemas.microsoft.com/office/powerpoint/2010/main" val="336406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07CFED3-C35C-4F09-A776-3CADC686A52F}" type="slidenum">
              <a:rPr lang="de-AT" smtClean="0"/>
              <a:t>29</a:t>
            </a:fld>
            <a:endParaRPr lang="de-AT"/>
          </a:p>
        </p:txBody>
      </p:sp>
    </p:spTree>
    <p:extLst>
      <p:ext uri="{BB962C8B-B14F-4D97-AF65-F5344CB8AC3E}">
        <p14:creationId xmlns:p14="http://schemas.microsoft.com/office/powerpoint/2010/main" val="336406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p:spPr>
        <p:txBody>
          <a:bodyPr/>
          <a:lstStyle/>
          <a:p>
            <a:endParaRPr lang="de-AT" smtClean="0"/>
          </a:p>
        </p:txBody>
      </p:sp>
      <p:sp>
        <p:nvSpPr>
          <p:cNvPr id="95236"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C28254D5-FCEF-4F36-A2C7-CADE8C759A3B}" type="slidenum">
              <a:rPr lang="de-AT" sz="1100"/>
              <a:pPr eaLnBrk="1" hangingPunct="1"/>
              <a:t>31</a:t>
            </a:fld>
            <a:endParaRPr lang="de-AT"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p:spPr>
        <p:txBody>
          <a:bodyPr/>
          <a:lstStyle/>
          <a:p>
            <a:endParaRPr lang="de-AT" smtClean="0"/>
          </a:p>
        </p:txBody>
      </p:sp>
      <p:sp>
        <p:nvSpPr>
          <p:cNvPr id="95236" name="Foliennummernplatzhalter 3"/>
          <p:cNvSpPr>
            <a:spLocks noGrp="1"/>
          </p:cNvSpPr>
          <p:nvPr>
            <p:ph type="sldNum" sz="quarter" idx="5"/>
          </p:nvPr>
        </p:nvSpPr>
        <p:spPr>
          <a:noFill/>
        </p:spPr>
        <p:txBody>
          <a:bodyPr/>
          <a:lstStyle>
            <a:lvl1pPr defTabSz="873289" eaLnBrk="0" hangingPunct="0">
              <a:defRPr sz="1200">
                <a:solidFill>
                  <a:schemeClr val="tx1"/>
                </a:solidFill>
                <a:latin typeface="Arial" charset="0"/>
              </a:defRPr>
            </a:lvl1pPr>
            <a:lvl2pPr marL="710781" indent="-273377" defTabSz="873289" eaLnBrk="0" hangingPunct="0">
              <a:defRPr sz="1200">
                <a:solidFill>
                  <a:schemeClr val="tx1"/>
                </a:solidFill>
                <a:latin typeface="Arial" charset="0"/>
              </a:defRPr>
            </a:lvl2pPr>
            <a:lvl3pPr marL="1093509" indent="-218702" defTabSz="873289" eaLnBrk="0" hangingPunct="0">
              <a:defRPr sz="1200">
                <a:solidFill>
                  <a:schemeClr val="tx1"/>
                </a:solidFill>
                <a:latin typeface="Arial" charset="0"/>
              </a:defRPr>
            </a:lvl3pPr>
            <a:lvl4pPr marL="1530912" indent="-218702" defTabSz="873289" eaLnBrk="0" hangingPunct="0">
              <a:defRPr sz="1200">
                <a:solidFill>
                  <a:schemeClr val="tx1"/>
                </a:solidFill>
                <a:latin typeface="Arial" charset="0"/>
              </a:defRPr>
            </a:lvl4pPr>
            <a:lvl5pPr marL="1968316" indent="-218702" defTabSz="873289" eaLnBrk="0" hangingPunct="0">
              <a:defRPr sz="1200">
                <a:solidFill>
                  <a:schemeClr val="tx1"/>
                </a:solidFill>
                <a:latin typeface="Arial" charset="0"/>
              </a:defRPr>
            </a:lvl5pPr>
            <a:lvl6pPr marL="2405720" indent="-218702" defTabSz="873289" eaLnBrk="0" fontAlgn="base" hangingPunct="0">
              <a:spcBef>
                <a:spcPct val="0"/>
              </a:spcBef>
              <a:spcAft>
                <a:spcPct val="0"/>
              </a:spcAft>
              <a:defRPr sz="1200">
                <a:solidFill>
                  <a:schemeClr val="tx1"/>
                </a:solidFill>
                <a:latin typeface="Arial" charset="0"/>
              </a:defRPr>
            </a:lvl6pPr>
            <a:lvl7pPr marL="2843124" indent="-218702" defTabSz="873289" eaLnBrk="0" fontAlgn="base" hangingPunct="0">
              <a:spcBef>
                <a:spcPct val="0"/>
              </a:spcBef>
              <a:spcAft>
                <a:spcPct val="0"/>
              </a:spcAft>
              <a:defRPr sz="1200">
                <a:solidFill>
                  <a:schemeClr val="tx1"/>
                </a:solidFill>
                <a:latin typeface="Arial" charset="0"/>
              </a:defRPr>
            </a:lvl7pPr>
            <a:lvl8pPr marL="3280528" indent="-218702" defTabSz="873289" eaLnBrk="0" fontAlgn="base" hangingPunct="0">
              <a:spcBef>
                <a:spcPct val="0"/>
              </a:spcBef>
              <a:spcAft>
                <a:spcPct val="0"/>
              </a:spcAft>
              <a:defRPr sz="1200">
                <a:solidFill>
                  <a:schemeClr val="tx1"/>
                </a:solidFill>
                <a:latin typeface="Arial" charset="0"/>
              </a:defRPr>
            </a:lvl8pPr>
            <a:lvl9pPr marL="3717931" indent="-218702" defTabSz="873289" eaLnBrk="0" fontAlgn="base" hangingPunct="0">
              <a:spcBef>
                <a:spcPct val="0"/>
              </a:spcBef>
              <a:spcAft>
                <a:spcPct val="0"/>
              </a:spcAft>
              <a:defRPr sz="1200">
                <a:solidFill>
                  <a:schemeClr val="tx1"/>
                </a:solidFill>
                <a:latin typeface="Arial" charset="0"/>
              </a:defRPr>
            </a:lvl9pPr>
          </a:lstStyle>
          <a:p>
            <a:pPr eaLnBrk="1" hangingPunct="1"/>
            <a:fld id="{C28254D5-FCEF-4F36-A2C7-CADE8C759A3B}" type="slidenum">
              <a:rPr lang="de-AT" sz="1100"/>
              <a:pPr eaLnBrk="1" hangingPunct="1"/>
              <a:t>32</a:t>
            </a:fld>
            <a:endParaRPr lang="de-AT"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ltGray">
          <a:xfrm>
            <a:off x="0" y="1376413"/>
            <a:ext cx="9144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AT" sz="1350" dirty="0"/>
          </a:p>
        </p:txBody>
      </p:sp>
      <p:sp>
        <p:nvSpPr>
          <p:cNvPr id="9" name="Bildplatzhalter 8"/>
          <p:cNvSpPr>
            <a:spLocks noGrp="1"/>
          </p:cNvSpPr>
          <p:nvPr>
            <p:ph type="pic" sz="quarter" idx="13"/>
          </p:nvPr>
        </p:nvSpPr>
        <p:spPr>
          <a:xfrm>
            <a:off x="0" y="2723950"/>
            <a:ext cx="9144000" cy="4140000"/>
          </a:xfrm>
        </p:spPr>
        <p:txBody>
          <a:bodyPr/>
          <a:lstStyle>
            <a:lvl1pPr marL="0" indent="0">
              <a:buNone/>
              <a:defRPr/>
            </a:lvl1pPr>
          </a:lstStyle>
          <a:p>
            <a:r>
              <a:rPr lang="de-DE" smtClean="0"/>
              <a:t>Bild durch Klicken auf Symbol hinzufügen</a:t>
            </a:r>
            <a:endParaRPr lang="de-AT" dirty="0"/>
          </a:p>
        </p:txBody>
      </p:sp>
      <p:sp>
        <p:nvSpPr>
          <p:cNvPr id="2" name="Titel 1"/>
          <p:cNvSpPr>
            <a:spLocks noGrp="1"/>
          </p:cNvSpPr>
          <p:nvPr>
            <p:ph type="ctrTitle"/>
          </p:nvPr>
        </p:nvSpPr>
        <p:spPr bwMode="white">
          <a:xfrm>
            <a:off x="305991" y="1503563"/>
            <a:ext cx="8532018" cy="612759"/>
          </a:xfrm>
        </p:spPr>
        <p:txBody>
          <a:bodyPr anchor="b">
            <a:noAutofit/>
          </a:bodyPr>
          <a:lstStyle>
            <a:lvl1pPr algn="l">
              <a:defRPr sz="320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305991" y="2220322"/>
            <a:ext cx="8532019" cy="293470"/>
          </a:xfrm>
        </p:spPr>
        <p:txBody>
          <a:bodyPr>
            <a:noAutofit/>
          </a:bodyPr>
          <a:lstStyle>
            <a:lvl1pPr marL="0" indent="0" algn="l">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305991" y="404813"/>
            <a:ext cx="1980001" cy="540000"/>
          </a:xfrm>
          <a:prstGeom prst="rect">
            <a:avLst/>
          </a:prstGeom>
        </p:spPr>
      </p:pic>
    </p:spTree>
    <p:extLst>
      <p:ext uri="{BB962C8B-B14F-4D97-AF65-F5344CB8AC3E}">
        <p14:creationId xmlns:p14="http://schemas.microsoft.com/office/powerpoint/2010/main" val="34027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Bild klein link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305992" y="1359154"/>
            <a:ext cx="3276000" cy="4356000"/>
          </a:xfrm>
        </p:spPr>
        <p:txBody>
          <a:bodyPr/>
          <a:lstStyle>
            <a:lvl1pPr marL="0" indent="0">
              <a:buNone/>
              <a:defRPr/>
            </a:lvl1pPr>
          </a:lstStyle>
          <a:p>
            <a:r>
              <a:rPr lang="de-DE" smtClean="0"/>
              <a:t>Bild durch Klicken auf Symbol hinzufügen</a:t>
            </a:r>
            <a:endParaRPr lang="de-AT" dirty="0"/>
          </a:p>
        </p:txBody>
      </p:sp>
      <p:sp>
        <p:nvSpPr>
          <p:cNvPr id="14" name="Datumsplatzhalter 13"/>
          <p:cNvSpPr>
            <a:spLocks noGrp="1"/>
          </p:cNvSpPr>
          <p:nvPr>
            <p:ph type="dt" sz="half" idx="14"/>
          </p:nvPr>
        </p:nvSpPr>
        <p:spPr/>
        <p:txBody>
          <a:bodyPr/>
          <a:lstStyle/>
          <a:p>
            <a:endParaRPr lang="de-AT" dirty="0"/>
          </a:p>
        </p:txBody>
      </p:sp>
      <p:sp>
        <p:nvSpPr>
          <p:cNvPr id="15" name="Fußzeilenplatzhalter 14"/>
          <p:cNvSpPr>
            <a:spLocks noGrp="1"/>
          </p:cNvSpPr>
          <p:nvPr>
            <p:ph type="ftr" sz="quarter" idx="15"/>
          </p:nvPr>
        </p:nvSpPr>
        <p:spPr/>
        <p:txBody>
          <a:bodyPr/>
          <a:lstStyle/>
          <a:p>
            <a:r>
              <a:rPr lang="de-DE" smtClean="0"/>
              <a:t>Unternehmenssteuerrecht, Uni Wien, Wakounig/Berger, 2018</a:t>
            </a:r>
            <a:endParaRPr lang="de-AT" dirty="0"/>
          </a:p>
        </p:txBody>
      </p:sp>
      <p:sp>
        <p:nvSpPr>
          <p:cNvPr id="16" name="Foliennummernplatzhalter 15"/>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20" name="Textplatzhalter 19"/>
          <p:cNvSpPr>
            <a:spLocks noGrp="1"/>
          </p:cNvSpPr>
          <p:nvPr>
            <p:ph type="body" sz="quarter" idx="17"/>
          </p:nvPr>
        </p:nvSpPr>
        <p:spPr>
          <a:xfrm>
            <a:off x="3834893" y="2097089"/>
            <a:ext cx="5004000" cy="38528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sz="quarter" idx="19" hasCustomPrompt="1"/>
          </p:nvPr>
        </p:nvSpPr>
        <p:spPr>
          <a:xfrm>
            <a:off x="306388" y="5821761"/>
            <a:ext cx="3296444" cy="170696"/>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2" name="Titel 1"/>
          <p:cNvSpPr>
            <a:spLocks noGrp="1"/>
          </p:cNvSpPr>
          <p:nvPr>
            <p:ph type="title"/>
          </p:nvPr>
        </p:nvSpPr>
        <p:spPr>
          <a:xfrm>
            <a:off x="3834893" y="1119187"/>
            <a:ext cx="5002720" cy="780901"/>
          </a:xfrm>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189263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Bild größer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05991" y="2097088"/>
            <a:ext cx="3297600" cy="38528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Bildplatzhalter 9"/>
          <p:cNvSpPr>
            <a:spLocks noGrp="1"/>
          </p:cNvSpPr>
          <p:nvPr>
            <p:ph type="pic" sz="quarter" idx="13"/>
          </p:nvPr>
        </p:nvSpPr>
        <p:spPr>
          <a:xfrm>
            <a:off x="3869613" y="2097088"/>
            <a:ext cx="4968000" cy="3600000"/>
          </a:xfrm>
        </p:spPr>
        <p:txBody>
          <a:bodyPr/>
          <a:lstStyle>
            <a:lvl1pPr marL="0" indent="0">
              <a:buNone/>
              <a:defRPr/>
            </a:lvl1pPr>
          </a:lstStyle>
          <a:p>
            <a:r>
              <a:rPr lang="de-DE" smtClean="0"/>
              <a:t>Bild durch Klicken auf Symbol hinzufügen</a:t>
            </a:r>
            <a:endParaRPr lang="de-AT" dirty="0"/>
          </a:p>
        </p:txBody>
      </p:sp>
      <p:sp>
        <p:nvSpPr>
          <p:cNvPr id="10" name="Datumsplatzhalter 9"/>
          <p:cNvSpPr>
            <a:spLocks noGrp="1"/>
          </p:cNvSpPr>
          <p:nvPr>
            <p:ph type="dt" sz="half" idx="14"/>
          </p:nvPr>
        </p:nvSpPr>
        <p:spPr/>
        <p:txBody>
          <a:bodyPr/>
          <a:lstStyle/>
          <a:p>
            <a:endParaRPr lang="de-AT" dirty="0"/>
          </a:p>
        </p:txBody>
      </p:sp>
      <p:sp>
        <p:nvSpPr>
          <p:cNvPr id="11" name="Fußzeilenplatzhalter 10"/>
          <p:cNvSpPr>
            <a:spLocks noGrp="1"/>
          </p:cNvSpPr>
          <p:nvPr>
            <p:ph type="ftr" sz="quarter" idx="15"/>
          </p:nvPr>
        </p:nvSpPr>
        <p:spPr/>
        <p:txBody>
          <a:bodyPr/>
          <a:lstStyle/>
          <a:p>
            <a:r>
              <a:rPr lang="de-DE" smtClean="0"/>
              <a:t>Unternehmenssteuerrecht, Uni Wien, Wakounig/Berger, 2018</a:t>
            </a:r>
            <a:endParaRPr lang="de-AT" dirty="0"/>
          </a:p>
        </p:txBody>
      </p:sp>
      <p:sp>
        <p:nvSpPr>
          <p:cNvPr id="12" name="Foliennummernplatzhalter 11"/>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9" name="Textplatzhalter 2"/>
          <p:cNvSpPr>
            <a:spLocks noGrp="1"/>
          </p:cNvSpPr>
          <p:nvPr>
            <p:ph type="body" sz="quarter" idx="19" hasCustomPrompt="1"/>
          </p:nvPr>
        </p:nvSpPr>
        <p:spPr>
          <a:xfrm>
            <a:off x="3826413" y="5824602"/>
            <a:ext cx="5004000" cy="184311"/>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272319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Bild größer link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305992" y="2097088"/>
            <a:ext cx="5004000" cy="3600000"/>
          </a:xfrm>
        </p:spPr>
        <p:txBody>
          <a:bodyPr/>
          <a:lstStyle>
            <a:lvl1pPr marL="0" indent="0">
              <a:buNone/>
              <a:defRPr/>
            </a:lvl1pPr>
          </a:lstStyle>
          <a:p>
            <a:r>
              <a:rPr lang="de-DE" smtClean="0"/>
              <a:t>Bild durch Klicken auf Symbol hinzufügen</a:t>
            </a:r>
            <a:endParaRPr lang="de-AT" dirty="0"/>
          </a:p>
        </p:txBody>
      </p:sp>
      <p:sp>
        <p:nvSpPr>
          <p:cNvPr id="14" name="Datumsplatzhalter 13"/>
          <p:cNvSpPr>
            <a:spLocks noGrp="1"/>
          </p:cNvSpPr>
          <p:nvPr>
            <p:ph type="dt" sz="half" idx="14"/>
          </p:nvPr>
        </p:nvSpPr>
        <p:spPr/>
        <p:txBody>
          <a:bodyPr/>
          <a:lstStyle/>
          <a:p>
            <a:endParaRPr lang="de-AT" dirty="0"/>
          </a:p>
        </p:txBody>
      </p:sp>
      <p:sp>
        <p:nvSpPr>
          <p:cNvPr id="15" name="Fußzeilenplatzhalter 14"/>
          <p:cNvSpPr>
            <a:spLocks noGrp="1"/>
          </p:cNvSpPr>
          <p:nvPr>
            <p:ph type="ftr" sz="quarter" idx="15"/>
          </p:nvPr>
        </p:nvSpPr>
        <p:spPr/>
        <p:txBody>
          <a:bodyPr/>
          <a:lstStyle/>
          <a:p>
            <a:r>
              <a:rPr lang="de-DE" smtClean="0"/>
              <a:t>Unternehmenssteuerrecht, Uni Wien, Wakounig/Berger, 2018</a:t>
            </a:r>
            <a:endParaRPr lang="de-AT" dirty="0"/>
          </a:p>
        </p:txBody>
      </p:sp>
      <p:sp>
        <p:nvSpPr>
          <p:cNvPr id="16" name="Foliennummernplatzhalter 15"/>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20" name="Textplatzhalter 19"/>
          <p:cNvSpPr>
            <a:spLocks noGrp="1"/>
          </p:cNvSpPr>
          <p:nvPr>
            <p:ph type="body" sz="quarter" idx="17"/>
          </p:nvPr>
        </p:nvSpPr>
        <p:spPr>
          <a:xfrm>
            <a:off x="5540013" y="2097088"/>
            <a:ext cx="3297600" cy="38528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sz="quarter" idx="19" hasCustomPrompt="1"/>
          </p:nvPr>
        </p:nvSpPr>
        <p:spPr>
          <a:xfrm>
            <a:off x="306388" y="5829444"/>
            <a:ext cx="5019374" cy="213009"/>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136330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groß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305991" y="2097088"/>
            <a:ext cx="8531622" cy="3600000"/>
          </a:xfrm>
        </p:spPr>
        <p:txBody>
          <a:bodyPr/>
          <a:lstStyle>
            <a:lvl1pPr marL="0" indent="0">
              <a:buNone/>
              <a:defRPr/>
            </a:lvl1pPr>
          </a:lstStyle>
          <a:p>
            <a:r>
              <a:rPr lang="de-DE" smtClean="0"/>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DE" smtClean="0"/>
              <a:t>Unternehmenssteuerrecht, Uni Wien, Wakounig/Berger, 2018</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8" name="Textplatzhalter 2"/>
          <p:cNvSpPr>
            <a:spLocks noGrp="1"/>
          </p:cNvSpPr>
          <p:nvPr>
            <p:ph type="body" sz="quarter" idx="19" hasCustomPrompt="1"/>
          </p:nvPr>
        </p:nvSpPr>
        <p:spPr>
          <a:xfrm>
            <a:off x="306388" y="5829772"/>
            <a:ext cx="6399212" cy="185737"/>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31384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abfallend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2362914"/>
            <a:ext cx="9144000" cy="4500000"/>
          </a:xfrm>
        </p:spPr>
        <p:txBody>
          <a:bodyPr/>
          <a:lstStyle>
            <a:lvl1pPr marL="0" indent="0">
              <a:buNone/>
              <a:defRPr/>
            </a:lvl1pPr>
          </a:lstStyle>
          <a:p>
            <a:r>
              <a:rPr lang="de-DE" smtClean="0"/>
              <a:t>Bild durch Klicken auf Symbol hinzufügen</a:t>
            </a:r>
            <a:endParaRPr lang="de-AT" dirty="0"/>
          </a:p>
        </p:txBody>
      </p:sp>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4" name="Textplatzhalter 2"/>
          <p:cNvSpPr>
            <a:spLocks noGrp="1"/>
          </p:cNvSpPr>
          <p:nvPr>
            <p:ph type="body" sz="quarter" idx="19"/>
          </p:nvPr>
        </p:nvSpPr>
        <p:spPr>
          <a:xfrm>
            <a:off x="306388" y="2004219"/>
            <a:ext cx="6399212" cy="185737"/>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pPr lvl="0"/>
            <a:r>
              <a:rPr lang="de-DE" smtClean="0"/>
              <a:t>Textmasterformat bearbeiten</a:t>
            </a:r>
          </a:p>
        </p:txBody>
      </p:sp>
    </p:spTree>
    <p:extLst>
      <p:ext uri="{BB962C8B-B14F-4D97-AF65-F5344CB8AC3E}">
        <p14:creationId xmlns:p14="http://schemas.microsoft.com/office/powerpoint/2010/main" val="166281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0" name="Textplatzhalter 19"/>
          <p:cNvSpPr>
            <a:spLocks noGrp="1"/>
          </p:cNvSpPr>
          <p:nvPr>
            <p:ph type="body" sz="quarter" idx="18"/>
          </p:nvPr>
        </p:nvSpPr>
        <p:spPr>
          <a:xfrm>
            <a:off x="6933236" y="1177925"/>
            <a:ext cx="1904378" cy="4535999"/>
          </a:xfrm>
        </p:spPr>
        <p:txBody>
          <a:bodyPr>
            <a:noAutofit/>
          </a:bodyPr>
          <a:lstStyle>
            <a:lvl1pPr>
              <a:defRPr sz="1600"/>
            </a:lvl1pPr>
            <a:lvl2pPr>
              <a:defRPr sz="1600"/>
            </a:lvl2pPr>
          </a:lstStyle>
          <a:p>
            <a:pPr lvl="0"/>
            <a:r>
              <a:rPr lang="de-DE" smtClean="0"/>
              <a:t>Textmasterformat bearbeiten</a:t>
            </a:r>
          </a:p>
          <a:p>
            <a:pPr lvl="1"/>
            <a:r>
              <a:rPr lang="de-DE" smtClean="0"/>
              <a:t>Zweite Ebene</a:t>
            </a:r>
          </a:p>
        </p:txBody>
      </p:sp>
      <p:sp>
        <p:nvSpPr>
          <p:cNvPr id="10" name="Bildplatzhalter 9"/>
          <p:cNvSpPr>
            <a:spLocks noGrp="1"/>
          </p:cNvSpPr>
          <p:nvPr>
            <p:ph type="pic" sz="quarter" idx="13"/>
          </p:nvPr>
        </p:nvSpPr>
        <p:spPr>
          <a:xfrm>
            <a:off x="305990" y="1177924"/>
            <a:ext cx="6408000" cy="4536000"/>
          </a:xfrm>
        </p:spPr>
        <p:txBody>
          <a:bodyPr/>
          <a:lstStyle>
            <a:lvl1pPr marL="0" indent="0">
              <a:buNone/>
              <a:defRPr/>
            </a:lvl1pPr>
          </a:lstStyle>
          <a:p>
            <a:r>
              <a:rPr lang="de-DE" smtClean="0"/>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DE" smtClean="0"/>
              <a:t>Unternehmenssteuerrecht, Uni Wien, Wakounig/Berger, 2018</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
        <p:nvSpPr>
          <p:cNvPr id="3" name="Textplatzhalter 2"/>
          <p:cNvSpPr>
            <a:spLocks noGrp="1"/>
          </p:cNvSpPr>
          <p:nvPr>
            <p:ph type="body" sz="quarter" idx="19" hasCustomPrompt="1"/>
          </p:nvPr>
        </p:nvSpPr>
        <p:spPr>
          <a:xfrm>
            <a:off x="306388" y="5829772"/>
            <a:ext cx="6408000" cy="185737"/>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04489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3806430" y="1177926"/>
            <a:ext cx="3274094" cy="4536000"/>
          </a:xfrm>
        </p:spPr>
        <p:txBody>
          <a:bodyPr/>
          <a:lstStyle>
            <a:lvl1pPr marL="0" indent="0">
              <a:buNone/>
              <a:defRPr/>
            </a:lvl1pPr>
          </a:lstStyle>
          <a:p>
            <a:r>
              <a:rPr lang="de-DE" smtClean="0"/>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DE" smtClean="0"/>
              <a:t>Unternehmenssteuerrecht, Uni Wien, Wakounig/Berger, 2018</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305992" y="1177926"/>
            <a:ext cx="3274094" cy="4536000"/>
          </a:xfrm>
        </p:spPr>
        <p:txBody>
          <a:bodyPr/>
          <a:lstStyle>
            <a:lvl1pPr marL="0" indent="0">
              <a:buNone/>
              <a:defRPr/>
            </a:lvl1pPr>
          </a:lstStyle>
          <a:p>
            <a:r>
              <a:rPr lang="de-DE" smtClean="0"/>
              <a:t>Bild durch Klicken auf Symbol hinzufügen</a:t>
            </a:r>
            <a:endParaRPr lang="de-AT" dirty="0"/>
          </a:p>
        </p:txBody>
      </p:sp>
      <p:sp>
        <p:nvSpPr>
          <p:cNvPr id="13" name="Textplatzhalter 2"/>
          <p:cNvSpPr>
            <a:spLocks noGrp="1"/>
          </p:cNvSpPr>
          <p:nvPr>
            <p:ph type="body" sz="quarter" idx="19" hasCustomPrompt="1"/>
          </p:nvPr>
        </p:nvSpPr>
        <p:spPr>
          <a:xfrm>
            <a:off x="306388" y="5833641"/>
            <a:ext cx="3273698" cy="174184"/>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14" name="Textplatzhalter 2"/>
          <p:cNvSpPr>
            <a:spLocks noGrp="1"/>
          </p:cNvSpPr>
          <p:nvPr>
            <p:ph type="body" sz="quarter" idx="20" hasCustomPrompt="1"/>
          </p:nvPr>
        </p:nvSpPr>
        <p:spPr>
          <a:xfrm>
            <a:off x="3790368" y="5833641"/>
            <a:ext cx="3273698" cy="174184"/>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9" name="Textplatzhalter 19"/>
          <p:cNvSpPr>
            <a:spLocks noGrp="1"/>
          </p:cNvSpPr>
          <p:nvPr>
            <p:ph type="body" sz="quarter" idx="21"/>
          </p:nvPr>
        </p:nvSpPr>
        <p:spPr>
          <a:xfrm>
            <a:off x="7306868" y="1177925"/>
            <a:ext cx="1530746" cy="4470521"/>
          </a:xfrm>
        </p:spPr>
        <p:txBody>
          <a:bodyPr>
            <a:noAutofit/>
          </a:bodyPr>
          <a:lstStyle>
            <a:lvl1pPr>
              <a:defRPr sz="1600"/>
            </a:lvl1pPr>
            <a:lvl2pPr>
              <a:defRPr sz="1600"/>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67376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3806430" y="2110552"/>
            <a:ext cx="3274094" cy="3600000"/>
          </a:xfrm>
        </p:spPr>
        <p:txBody>
          <a:bodyPr/>
          <a:lstStyle>
            <a:lvl1pPr marL="0" indent="0">
              <a:buNone/>
              <a:defRPr/>
            </a:lvl1pPr>
          </a:lstStyle>
          <a:p>
            <a:r>
              <a:rPr lang="de-DE" smtClean="0"/>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DE" smtClean="0"/>
              <a:t>Unternehmenssteuerrecht, Uni Wien, Wakounig/Berger, 2018</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305992" y="2110552"/>
            <a:ext cx="3274094" cy="3600000"/>
          </a:xfrm>
        </p:spPr>
        <p:txBody>
          <a:bodyPr/>
          <a:lstStyle>
            <a:lvl1pPr marL="0" indent="0">
              <a:buNone/>
              <a:defRPr/>
            </a:lvl1pPr>
          </a:lstStyle>
          <a:p>
            <a:r>
              <a:rPr lang="de-DE" smtClean="0"/>
              <a:t>Bild durch Klicken auf Symbol hinzufügen</a:t>
            </a:r>
            <a:endParaRPr lang="de-AT" dirty="0"/>
          </a:p>
        </p:txBody>
      </p:sp>
      <p:sp>
        <p:nvSpPr>
          <p:cNvPr id="13" name="Textplatzhalter 2"/>
          <p:cNvSpPr>
            <a:spLocks noGrp="1"/>
          </p:cNvSpPr>
          <p:nvPr>
            <p:ph type="body" sz="quarter" idx="19" hasCustomPrompt="1"/>
          </p:nvPr>
        </p:nvSpPr>
        <p:spPr>
          <a:xfrm>
            <a:off x="306388" y="5833641"/>
            <a:ext cx="3273698" cy="174184"/>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14" name="Textplatzhalter 2"/>
          <p:cNvSpPr>
            <a:spLocks noGrp="1"/>
          </p:cNvSpPr>
          <p:nvPr>
            <p:ph type="body" sz="quarter" idx="20" hasCustomPrompt="1"/>
          </p:nvPr>
        </p:nvSpPr>
        <p:spPr>
          <a:xfrm>
            <a:off x="3790368" y="5833641"/>
            <a:ext cx="3273698" cy="174184"/>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9" name="Textplatzhalter 19"/>
          <p:cNvSpPr>
            <a:spLocks noGrp="1"/>
          </p:cNvSpPr>
          <p:nvPr>
            <p:ph type="body" sz="quarter" idx="21"/>
          </p:nvPr>
        </p:nvSpPr>
        <p:spPr>
          <a:xfrm>
            <a:off x="7306868" y="2097088"/>
            <a:ext cx="1530746" cy="3616838"/>
          </a:xfrm>
        </p:spPr>
        <p:txBody>
          <a:bodyPr>
            <a:noAutofit/>
          </a:bodyPr>
          <a:lstStyle>
            <a:lvl1pPr>
              <a:defRPr sz="1600"/>
            </a:lvl1pPr>
            <a:lvl2pPr>
              <a:defRPr sz="1600"/>
            </a:lvl2pPr>
          </a:lstStyle>
          <a:p>
            <a:pPr lvl="0"/>
            <a:r>
              <a:rPr lang="de-DE" smtClean="0"/>
              <a:t>Textmasterformat bearbeiten</a:t>
            </a:r>
          </a:p>
          <a:p>
            <a:pPr lvl="1"/>
            <a:r>
              <a:rPr lang="de-DE" smtClean="0"/>
              <a:t>Zweite Ebene</a:t>
            </a:r>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341895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ei Bilder">
    <p:spTree>
      <p:nvGrpSpPr>
        <p:cNvPr id="1" name=""/>
        <p:cNvGrpSpPr/>
        <p:nvPr/>
      </p:nvGrpSpPr>
      <p:grpSpPr>
        <a:xfrm>
          <a:off x="0" y="0"/>
          <a:ext cx="0" cy="0"/>
          <a:chOff x="0" y="0"/>
          <a:chExt cx="0" cy="0"/>
        </a:xfrm>
      </p:grpSpPr>
      <p:sp>
        <p:nvSpPr>
          <p:cNvPr id="6" name="Bildplatzhalter 5"/>
          <p:cNvSpPr>
            <a:spLocks noGrp="1"/>
          </p:cNvSpPr>
          <p:nvPr>
            <p:ph type="pic" sz="quarter" idx="13"/>
          </p:nvPr>
        </p:nvSpPr>
        <p:spPr>
          <a:xfrm>
            <a:off x="306388" y="2097087"/>
            <a:ext cx="4176000" cy="3600000"/>
          </a:xfrm>
        </p:spPr>
        <p:txBody>
          <a:bodyPr/>
          <a:lstStyle>
            <a:lvl1pPr marL="0" indent="0">
              <a:buNone/>
              <a:defRPr/>
            </a:lvl1pPr>
          </a:lstStyle>
          <a:p>
            <a:r>
              <a:rPr lang="de-DE" smtClean="0"/>
              <a:t>Bild durch Klicken auf Symbol hinzufügen</a:t>
            </a:r>
            <a:endParaRPr lang="de-AT"/>
          </a:p>
        </p:txBody>
      </p:sp>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r>
              <a:rPr lang="de-DE" smtClean="0"/>
              <a:t>Unternehmenssteuerrecht, Uni Wien, Wakounig/Berger, 2018</a:t>
            </a:r>
            <a:endParaRPr lang="de-AT" dirty="0"/>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13" name="Bildplatzhalter 5"/>
          <p:cNvSpPr>
            <a:spLocks noGrp="1"/>
          </p:cNvSpPr>
          <p:nvPr>
            <p:ph type="pic" sz="quarter" idx="14"/>
          </p:nvPr>
        </p:nvSpPr>
        <p:spPr>
          <a:xfrm>
            <a:off x="4665445" y="2097087"/>
            <a:ext cx="4176000" cy="3600000"/>
          </a:xfrm>
        </p:spPr>
        <p:txBody>
          <a:bodyPr/>
          <a:lstStyle>
            <a:lvl1pPr marL="0" indent="0">
              <a:buNone/>
              <a:defRPr/>
            </a:lvl1pPr>
          </a:lstStyle>
          <a:p>
            <a:r>
              <a:rPr lang="de-DE" smtClean="0"/>
              <a:t>Bild durch Klicken auf Symbol hinzufügen</a:t>
            </a:r>
            <a:endParaRPr lang="de-AT"/>
          </a:p>
        </p:txBody>
      </p:sp>
      <p:sp>
        <p:nvSpPr>
          <p:cNvPr id="14" name="Textplatzhalter 2"/>
          <p:cNvSpPr>
            <a:spLocks noGrp="1"/>
          </p:cNvSpPr>
          <p:nvPr>
            <p:ph type="body" sz="quarter" idx="19" hasCustomPrompt="1"/>
          </p:nvPr>
        </p:nvSpPr>
        <p:spPr>
          <a:xfrm>
            <a:off x="306388" y="5824603"/>
            <a:ext cx="4176000" cy="183222"/>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5" name="Textplatzhalter 2"/>
          <p:cNvSpPr>
            <a:spLocks noGrp="1"/>
          </p:cNvSpPr>
          <p:nvPr>
            <p:ph type="body" sz="quarter" idx="20" hasCustomPrompt="1"/>
          </p:nvPr>
        </p:nvSpPr>
        <p:spPr>
          <a:xfrm>
            <a:off x="4665446" y="5824603"/>
            <a:ext cx="4176000" cy="183222"/>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355639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r>
              <a:rPr lang="de-DE" smtClean="0"/>
              <a:t>Unternehmenssteuerrecht, Uni Wien, Wakounig/Berger, 2018</a:t>
            </a:r>
            <a:endParaRPr lang="de-AT"/>
          </a:p>
        </p:txBody>
      </p:sp>
      <p:sp>
        <p:nvSpPr>
          <p:cNvPr id="6" name="Foliennummernplatzhalter 5"/>
          <p:cNvSpPr>
            <a:spLocks noGrp="1"/>
          </p:cNvSpPr>
          <p:nvPr>
            <p:ph type="sldNum" sz="quarter" idx="12"/>
          </p:nvPr>
        </p:nvSpPr>
        <p:spPr/>
        <p:txBody>
          <a:bodyPr/>
          <a:lstStyle>
            <a:lvl1pPr>
              <a:defRPr/>
            </a:lvl1pPr>
          </a:lstStyle>
          <a:p>
            <a:fld id="{8B7F9697-C15C-4E5A-A7DF-392E9C742672}" type="slidenum">
              <a:rPr lang="de-AT"/>
              <a:pPr/>
              <a:t>‹Nr.›</a:t>
            </a:fld>
            <a:endParaRPr lang="de-AT"/>
          </a:p>
        </p:txBody>
      </p:sp>
    </p:spTree>
    <p:extLst>
      <p:ext uri="{BB962C8B-B14F-4D97-AF65-F5344CB8AC3E}">
        <p14:creationId xmlns:p14="http://schemas.microsoft.com/office/powerpoint/2010/main" val="370227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05990" y="2097088"/>
            <a:ext cx="8532019" cy="3636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7" name="Datumsplatzhalter 6"/>
          <p:cNvSpPr>
            <a:spLocks noGrp="1"/>
          </p:cNvSpPr>
          <p:nvPr>
            <p:ph type="dt" sz="half" idx="10"/>
          </p:nvPr>
        </p:nvSpPr>
        <p:spPr/>
        <p:txBody>
          <a:bodyPr/>
          <a:lstStyle/>
          <a:p>
            <a:endParaRPr lang="de-AT" dirty="0"/>
          </a:p>
        </p:txBody>
      </p:sp>
      <p:sp>
        <p:nvSpPr>
          <p:cNvPr id="8" name="Fußzeilenplatzhalter 7"/>
          <p:cNvSpPr>
            <a:spLocks noGrp="1"/>
          </p:cNvSpPr>
          <p:nvPr>
            <p:ph type="ftr" sz="quarter" idx="11"/>
          </p:nvPr>
        </p:nvSpPr>
        <p:spPr/>
        <p:txBody>
          <a:bodyPr/>
          <a:lstStyle/>
          <a:p>
            <a:r>
              <a:rPr lang="de-DE" smtClean="0"/>
              <a:t>Unternehmenssteuerrecht, Uni Wien, Wakounig/Berger, 2018</a:t>
            </a:r>
            <a:endParaRPr lang="de-AT" dirty="0"/>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4" name="Titel 3"/>
          <p:cNvSpPr>
            <a:spLocks noGrp="1"/>
          </p:cNvSpPr>
          <p:nvPr>
            <p:ph type="title"/>
          </p:nvPr>
        </p:nvSpPr>
        <p:spPr/>
        <p:txBody>
          <a:bodyPr/>
          <a:lstStyle/>
          <a:p>
            <a:r>
              <a:rPr lang="de-DE" smtClean="0"/>
              <a:t>Titelmasterformat durch Klicken bearbeiten</a:t>
            </a:r>
            <a:endParaRPr lang="de-AT" dirty="0"/>
          </a:p>
        </p:txBody>
      </p:sp>
      <p:sp>
        <p:nvSpPr>
          <p:cNvPr id="10" name="Textplatzhalter 2"/>
          <p:cNvSpPr>
            <a:spLocks noGrp="1"/>
          </p:cNvSpPr>
          <p:nvPr>
            <p:ph type="body" sz="quarter" idx="19" hasCustomPrompt="1"/>
          </p:nvPr>
        </p:nvSpPr>
        <p:spPr>
          <a:xfrm>
            <a:off x="306388" y="5822088"/>
            <a:ext cx="6399212" cy="185737"/>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3419452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title">
  <p:cSld name="1_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39888" y="1812925"/>
            <a:ext cx="6300787" cy="576263"/>
          </a:xfrm>
        </p:spPr>
        <p:txBody>
          <a:bodyPr wrap="none" anchor="t"/>
          <a:lstStyle>
            <a:lvl1pPr>
              <a:defRPr sz="3600">
                <a:solidFill>
                  <a:srgbClr val="006699"/>
                </a:solidFill>
              </a:defRPr>
            </a:lvl1pPr>
          </a:lstStyle>
          <a:p>
            <a:r>
              <a:rPr lang="de-DE" smtClean="0"/>
              <a:t>Titelmasterformat durch Klicken bearbeiten</a:t>
            </a:r>
            <a:endParaRPr lang="de-AT"/>
          </a:p>
        </p:txBody>
      </p:sp>
      <p:sp>
        <p:nvSpPr>
          <p:cNvPr id="5123" name="Rectangle 3"/>
          <p:cNvSpPr>
            <a:spLocks noGrp="1" noChangeArrowheads="1"/>
          </p:cNvSpPr>
          <p:nvPr>
            <p:ph type="subTitle" idx="1"/>
          </p:nvPr>
        </p:nvSpPr>
        <p:spPr>
          <a:xfrm>
            <a:off x="1639888" y="2389188"/>
            <a:ext cx="6335712" cy="431800"/>
          </a:xfrm>
        </p:spPr>
        <p:txBody>
          <a:bodyPr wrap="none"/>
          <a:lstStyle>
            <a:lvl1pPr>
              <a:buFontTx/>
              <a:buNone/>
              <a:defRPr sz="2400">
                <a:solidFill>
                  <a:srgbClr val="006699"/>
                </a:solidFill>
              </a:defRPr>
            </a:lvl1pPr>
          </a:lstStyle>
          <a:p>
            <a:r>
              <a:rPr lang="de-DE" smtClean="0"/>
              <a:t>Formatvorlage des Untertitelmasters durch Klicken bearbeiten</a:t>
            </a:r>
            <a:endParaRPr lang="de-AT"/>
          </a:p>
        </p:txBody>
      </p:sp>
      <p:pic>
        <p:nvPicPr>
          <p:cNvPr id="5144" name="Picture 24" descr="Balken blau Kopie"/>
          <p:cNvPicPr>
            <a:picLocks noChangeAspect="1" noChangeArrowheads="1"/>
          </p:cNvPicPr>
          <p:nvPr/>
        </p:nvPicPr>
        <p:blipFill>
          <a:blip r:embed="rId2" cstate="print"/>
          <a:srcRect r="15331"/>
          <a:stretch>
            <a:fillRect/>
          </a:stretch>
        </p:blipFill>
        <p:spPr bwMode="auto">
          <a:xfrm>
            <a:off x="0" y="0"/>
            <a:ext cx="9145588" cy="1798638"/>
          </a:xfrm>
          <a:prstGeom prst="rect">
            <a:avLst/>
          </a:prstGeom>
          <a:noFill/>
        </p:spPr>
      </p:pic>
    </p:spTree>
    <p:extLst>
      <p:ext uri="{BB962C8B-B14F-4D97-AF65-F5344CB8AC3E}">
        <p14:creationId xmlns:p14="http://schemas.microsoft.com/office/powerpoint/2010/main" val="404982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halt Aufzählun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652794" y="323474"/>
            <a:ext cx="5940432" cy="652760"/>
          </a:xfrm>
          <a:prstGeom prst="rect">
            <a:avLst/>
          </a:prstGeom>
        </p:spPr>
        <p:txBody>
          <a:bodyPr/>
          <a:lstStyle>
            <a:lvl1pPr marL="0" marR="0" indent="0" algn="l" defTabSz="914299" rtl="0" eaLnBrk="1" fontAlgn="auto" latinLnBrk="0" hangingPunct="1">
              <a:lnSpc>
                <a:spcPct val="100000"/>
              </a:lnSpc>
              <a:spcBef>
                <a:spcPts val="0"/>
              </a:spcBef>
              <a:spcAft>
                <a:spcPts val="0"/>
              </a:spcAft>
              <a:buClrTx/>
              <a:buSzTx/>
              <a:buFont typeface="Arial" panose="020B0604020202020204" pitchFamily="34" charset="0"/>
              <a:buNone/>
              <a:tabLst/>
              <a:defRPr lang="de-DE" sz="3600" kern="1200" dirty="0" smtClean="0">
                <a:solidFill>
                  <a:srgbClr val="001D31"/>
                </a:solidFill>
                <a:latin typeface="Palatino Linotype" panose="02040502050505030304" pitchFamily="18" charset="0"/>
                <a:ea typeface="+mn-ea"/>
                <a:cs typeface="Palatino"/>
              </a:defRPr>
            </a:lvl1pPr>
          </a:lstStyle>
          <a:p>
            <a:pPr marL="0" marR="0" lvl="0" indent="0" algn="l" defTabSz="914299"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dirty="0" smtClean="0">
                <a:solidFill>
                  <a:srgbClr val="001D31"/>
                </a:solidFill>
                <a:latin typeface="Palatino Linotype" panose="02040502050505030304" pitchFamily="18" charset="0"/>
                <a:cs typeface="Palatino"/>
              </a:rPr>
              <a:t>Titel: </a:t>
            </a:r>
          </a:p>
        </p:txBody>
      </p:sp>
      <p:sp>
        <p:nvSpPr>
          <p:cNvPr id="14" name="Textplatzhalter 13"/>
          <p:cNvSpPr>
            <a:spLocks noGrp="1"/>
          </p:cNvSpPr>
          <p:nvPr>
            <p:ph type="body" sz="quarter" idx="11"/>
          </p:nvPr>
        </p:nvSpPr>
        <p:spPr>
          <a:xfrm>
            <a:off x="653454" y="1795089"/>
            <a:ext cx="7832779" cy="4079748"/>
          </a:xfrm>
          <a:prstGeom prst="rect">
            <a:avLst/>
          </a:prstGeom>
        </p:spPr>
        <p:txBody>
          <a:bodyPr/>
          <a:lstStyle>
            <a:lvl1pPr marL="342862" indent="-342862">
              <a:lnSpc>
                <a:spcPct val="130000"/>
              </a:lnSpc>
              <a:spcBef>
                <a:spcPts val="0"/>
              </a:spcBef>
              <a:buClr>
                <a:srgbClr val="5C171F"/>
              </a:buClr>
              <a:buFont typeface="Wingdings" panose="05000000000000000000" pitchFamily="2" charset="2"/>
              <a:buChar char="§"/>
              <a:defRPr sz="3400">
                <a:latin typeface="Tahoma" panose="020B0604030504040204" pitchFamily="34" charset="0"/>
                <a:ea typeface="Tahoma" panose="020B0604030504040204" pitchFamily="34" charset="0"/>
                <a:cs typeface="Tahoma" panose="020B0604030504040204" pitchFamily="34" charset="0"/>
              </a:defRPr>
            </a:lvl1pPr>
            <a:lvl2pPr marL="742868" indent="-285719">
              <a:lnSpc>
                <a:spcPct val="130000"/>
              </a:lnSpc>
              <a:spcBef>
                <a:spcPts val="0"/>
              </a:spcBef>
              <a:buClr>
                <a:srgbClr val="5C171F"/>
              </a:buClr>
              <a:buFont typeface="Wingdings" panose="05000000000000000000" pitchFamily="2" charset="2"/>
              <a:buChar char="§"/>
              <a:defRPr sz="2500">
                <a:latin typeface="Tahoma" panose="020B0604030504040204" pitchFamily="34" charset="0"/>
                <a:ea typeface="Tahoma" panose="020B0604030504040204" pitchFamily="34" charset="0"/>
                <a:cs typeface="Tahoma" panose="020B0604030504040204" pitchFamily="34" charset="0"/>
              </a:defRPr>
            </a:lvl2pPr>
            <a:lvl3pPr marL="783302" indent="-293738" algn="just">
              <a:lnSpc>
                <a:spcPct val="130000"/>
              </a:lnSpc>
              <a:spcBef>
                <a:spcPts val="0"/>
              </a:spcBef>
              <a:buClr>
                <a:srgbClr val="000000"/>
              </a:buClr>
              <a:buFont typeface="Symbol" panose="05050102010706020507" pitchFamily="18" charset="2"/>
              <a:buChar char="-"/>
              <a:defRPr sz="2500">
                <a:latin typeface="Tahoma" panose="020B0604030504040204" pitchFamily="34" charset="0"/>
                <a:ea typeface="Tahoma" panose="020B0604030504040204" pitchFamily="34" charset="0"/>
                <a:cs typeface="Tahoma" panose="020B0604030504040204" pitchFamily="34" charset="0"/>
              </a:defRPr>
            </a:lvl3pPr>
            <a:lvl4pPr marL="1142316" indent="-228575" algn="just">
              <a:lnSpc>
                <a:spcPct val="130000"/>
              </a:lnSpc>
              <a:spcBef>
                <a:spcPts val="0"/>
              </a:spcBef>
              <a:buClr>
                <a:srgbClr val="5C171F"/>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4pPr>
            <a:lvl5pPr marL="1174954" indent="-228575" algn="just">
              <a:lnSpc>
                <a:spcPct val="130000"/>
              </a:lnSpc>
              <a:spcBef>
                <a:spcPts val="0"/>
              </a:spcBef>
              <a:buClr>
                <a:srgbClr val="000000"/>
              </a:buClr>
              <a:buFont typeface="Symbol" panose="05050102010706020507" pitchFamily="18" charset="2"/>
              <a:buChar char="-"/>
              <a:defRPr sz="2000">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pic>
        <p:nvPicPr>
          <p:cNvPr id="6" name="Picture 18" descr="Logo_BFA_ROT_DE_P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2239" y="360689"/>
            <a:ext cx="1731761" cy="48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ußzeilenplatzhalter 17"/>
          <p:cNvSpPr>
            <a:spLocks noGrp="1"/>
          </p:cNvSpPr>
          <p:nvPr>
            <p:ph type="ftr" sz="quarter" idx="12"/>
          </p:nvPr>
        </p:nvSpPr>
        <p:spPr>
          <a:xfrm>
            <a:off x="1307668" y="6366745"/>
            <a:ext cx="7178653" cy="365568"/>
          </a:xfrm>
        </p:spPr>
        <p:txBody>
          <a:bodyPr/>
          <a:lstStyle>
            <a:lvl1pPr algn="r">
              <a:defRPr/>
            </a:lvl1pPr>
          </a:lstStyle>
          <a:p>
            <a:pPr defTabSz="456926"/>
            <a:r>
              <a:rPr lang="de-DE" smtClean="0"/>
              <a:t>Unternehmenssteuerrecht, Uni Wien, Wakounig/Berger, 2018</a:t>
            </a:r>
            <a:endParaRPr lang="de-AT" dirty="0"/>
          </a:p>
        </p:txBody>
      </p:sp>
      <p:sp>
        <p:nvSpPr>
          <p:cNvPr id="19" name="Foliennummernplatzhalter 18"/>
          <p:cNvSpPr>
            <a:spLocks noGrp="1"/>
          </p:cNvSpPr>
          <p:nvPr>
            <p:ph type="sldNum" sz="quarter" idx="13"/>
          </p:nvPr>
        </p:nvSpPr>
        <p:spPr>
          <a:xfrm>
            <a:off x="263082" y="6301462"/>
            <a:ext cx="620154" cy="365568"/>
          </a:xfrm>
        </p:spPr>
        <p:txBody>
          <a:bodyPr/>
          <a:lstStyle>
            <a:lvl1pPr>
              <a:defRPr sz="1500"/>
            </a:lvl1pPr>
          </a:lstStyle>
          <a:p>
            <a:fld id="{2B2FB3C2-479D-452C-B7E2-165D2C7D907B}" type="slidenum">
              <a:rPr lang="de-AT" smtClean="0"/>
              <a:pPr/>
              <a:t>‹Nr.›</a:t>
            </a:fld>
            <a:endParaRPr lang="de-AT" dirty="0"/>
          </a:p>
        </p:txBody>
      </p:sp>
    </p:spTree>
    <p:extLst>
      <p:ext uri="{BB962C8B-B14F-4D97-AF65-F5344CB8AC3E}">
        <p14:creationId xmlns:p14="http://schemas.microsoft.com/office/powerpoint/2010/main" val="3416398811"/>
      </p:ext>
    </p:extLst>
  </p:cSld>
  <p:clrMapOvr>
    <a:masterClrMapping/>
  </p:clrMapOvr>
  <p:transition spd="slow">
    <p:wheel spokes="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AT"/>
          </a:p>
        </p:txBody>
      </p:sp>
      <p:sp>
        <p:nvSpPr>
          <p:cNvPr id="3" name="Fußzeilenplatzhalter 2"/>
          <p:cNvSpPr>
            <a:spLocks noGrp="1"/>
          </p:cNvSpPr>
          <p:nvPr>
            <p:ph type="ftr" sz="quarter" idx="11"/>
          </p:nvPr>
        </p:nvSpPr>
        <p:spPr/>
        <p:txBody>
          <a:bodyPr/>
          <a:lstStyle>
            <a:lvl1pPr>
              <a:defRPr/>
            </a:lvl1pPr>
          </a:lstStyle>
          <a:p>
            <a:r>
              <a:rPr lang="de-DE" smtClean="0"/>
              <a:t>Unternehmenssteuerrecht, Uni Wien, Wakounig/Berger, 2018</a:t>
            </a:r>
            <a:endParaRPr lang="de-AT"/>
          </a:p>
        </p:txBody>
      </p:sp>
      <p:sp>
        <p:nvSpPr>
          <p:cNvPr id="4" name="Foliennummernplatzhalter 3"/>
          <p:cNvSpPr>
            <a:spLocks noGrp="1"/>
          </p:cNvSpPr>
          <p:nvPr>
            <p:ph type="sldNum" sz="quarter" idx="12"/>
          </p:nvPr>
        </p:nvSpPr>
        <p:spPr/>
        <p:txBody>
          <a:bodyPr/>
          <a:lstStyle>
            <a:lvl1pPr>
              <a:defRPr/>
            </a:lvl1pPr>
          </a:lstStyle>
          <a:p>
            <a:fld id="{BA277785-7B20-417E-8251-25967B59290D}" type="slidenum">
              <a:rPr lang="de-AT"/>
              <a:pPr/>
              <a:t>‹Nr.›</a:t>
            </a:fld>
            <a:endParaRPr lang="de-AT"/>
          </a:p>
        </p:txBody>
      </p:sp>
    </p:spTree>
    <p:extLst>
      <p:ext uri="{BB962C8B-B14F-4D97-AF65-F5344CB8AC3E}">
        <p14:creationId xmlns:p14="http://schemas.microsoft.com/office/powerpoint/2010/main" val="404857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1963" y="431800"/>
            <a:ext cx="7740650" cy="55689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401962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Inhalt Aufzählun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652794" y="323473"/>
            <a:ext cx="5940432" cy="652760"/>
          </a:xfrm>
          <a:prstGeom prst="rect">
            <a:avLst/>
          </a:prstGeom>
        </p:spPr>
        <p:txBody>
          <a:bodyPr lIns="82878" tIns="41439" rIns="82878" bIns="41439"/>
          <a:lstStyle>
            <a:lvl1pPr marL="0" marR="0" indent="0" algn="l" defTabSz="914050" rtl="0" eaLnBrk="1" fontAlgn="auto" latinLnBrk="0" hangingPunct="1">
              <a:lnSpc>
                <a:spcPct val="100000"/>
              </a:lnSpc>
              <a:spcBef>
                <a:spcPts val="0"/>
              </a:spcBef>
              <a:spcAft>
                <a:spcPts val="0"/>
              </a:spcAft>
              <a:buClrTx/>
              <a:buSzTx/>
              <a:buFont typeface="Arial" panose="020B0604020202020204" pitchFamily="34" charset="0"/>
              <a:buNone/>
              <a:tabLst/>
              <a:defRPr lang="de-DE" sz="3600" kern="1200" dirty="0" smtClean="0">
                <a:solidFill>
                  <a:srgbClr val="001D31"/>
                </a:solidFill>
                <a:latin typeface="Palatino Linotype" panose="02040502050505030304" pitchFamily="18" charset="0"/>
                <a:ea typeface="+mn-ea"/>
                <a:cs typeface="Palatino"/>
              </a:defRPr>
            </a:lvl1pPr>
          </a:lstStyle>
          <a:p>
            <a:pPr marL="0" marR="0" lvl="0" indent="0" algn="l" defTabSz="91405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dirty="0">
                <a:solidFill>
                  <a:srgbClr val="001D31"/>
                </a:solidFill>
                <a:latin typeface="Palatino Linotype" panose="02040502050505030304" pitchFamily="18" charset="0"/>
                <a:cs typeface="Palatino"/>
              </a:rPr>
              <a:t>Titel: </a:t>
            </a:r>
          </a:p>
        </p:txBody>
      </p:sp>
      <p:sp>
        <p:nvSpPr>
          <p:cNvPr id="14" name="Textplatzhalter 13"/>
          <p:cNvSpPr>
            <a:spLocks noGrp="1"/>
          </p:cNvSpPr>
          <p:nvPr>
            <p:ph type="body" sz="quarter" idx="11"/>
          </p:nvPr>
        </p:nvSpPr>
        <p:spPr>
          <a:xfrm>
            <a:off x="653454" y="1795090"/>
            <a:ext cx="7832779" cy="4079748"/>
          </a:xfrm>
          <a:prstGeom prst="rect">
            <a:avLst/>
          </a:prstGeom>
        </p:spPr>
        <p:txBody>
          <a:bodyPr lIns="82878" tIns="41439" rIns="82878" bIns="41439"/>
          <a:lstStyle>
            <a:lvl1pPr marL="342769" indent="-342769">
              <a:lnSpc>
                <a:spcPct val="130000"/>
              </a:lnSpc>
              <a:spcBef>
                <a:spcPts val="0"/>
              </a:spcBef>
              <a:buClr>
                <a:srgbClr val="5C171F"/>
              </a:buClr>
              <a:buFont typeface="Wingdings" panose="05000000000000000000" pitchFamily="2" charset="2"/>
              <a:buChar char="§"/>
              <a:defRPr sz="3400">
                <a:latin typeface="Tahoma" panose="020B0604030504040204" pitchFamily="34" charset="0"/>
                <a:ea typeface="Tahoma" panose="020B0604030504040204" pitchFamily="34" charset="0"/>
                <a:cs typeface="Tahoma" panose="020B0604030504040204" pitchFamily="34" charset="0"/>
              </a:defRPr>
            </a:lvl1pPr>
            <a:lvl2pPr marL="742665" indent="-285642">
              <a:lnSpc>
                <a:spcPct val="130000"/>
              </a:lnSpc>
              <a:spcBef>
                <a:spcPts val="0"/>
              </a:spcBef>
              <a:buClr>
                <a:srgbClr val="5C171F"/>
              </a:buClr>
              <a:buFont typeface="Wingdings" panose="05000000000000000000" pitchFamily="2" charset="2"/>
              <a:buChar char="§"/>
              <a:defRPr sz="2500">
                <a:latin typeface="Tahoma" panose="020B0604030504040204" pitchFamily="34" charset="0"/>
                <a:ea typeface="Tahoma" panose="020B0604030504040204" pitchFamily="34" charset="0"/>
                <a:cs typeface="Tahoma" panose="020B0604030504040204" pitchFamily="34" charset="0"/>
              </a:defRPr>
            </a:lvl2pPr>
            <a:lvl3pPr marL="783089" indent="-293658" algn="just">
              <a:lnSpc>
                <a:spcPct val="130000"/>
              </a:lnSpc>
              <a:spcBef>
                <a:spcPts val="0"/>
              </a:spcBef>
              <a:buClr>
                <a:srgbClr val="000000"/>
              </a:buClr>
              <a:buFont typeface="Symbol" panose="05050102010706020507" pitchFamily="18" charset="2"/>
              <a:buChar char="-"/>
              <a:defRPr sz="2500">
                <a:latin typeface="Tahoma" panose="020B0604030504040204" pitchFamily="34" charset="0"/>
                <a:ea typeface="Tahoma" panose="020B0604030504040204" pitchFamily="34" charset="0"/>
                <a:cs typeface="Tahoma" panose="020B0604030504040204" pitchFamily="34" charset="0"/>
              </a:defRPr>
            </a:lvl3pPr>
            <a:lvl4pPr marL="1142006" indent="-228511" algn="just">
              <a:lnSpc>
                <a:spcPct val="130000"/>
              </a:lnSpc>
              <a:spcBef>
                <a:spcPts val="0"/>
              </a:spcBef>
              <a:buClr>
                <a:srgbClr val="5C171F"/>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4pPr>
            <a:lvl5pPr marL="1174634" indent="-228511" algn="just">
              <a:lnSpc>
                <a:spcPct val="130000"/>
              </a:lnSpc>
              <a:spcBef>
                <a:spcPts val="0"/>
              </a:spcBef>
              <a:buClr>
                <a:srgbClr val="000000"/>
              </a:buClr>
              <a:buFont typeface="Symbol" panose="05050102010706020507" pitchFamily="18" charset="2"/>
              <a:buChar char="-"/>
              <a:defRPr sz="2000">
                <a:latin typeface="Tahoma" panose="020B0604030504040204" pitchFamily="34" charset="0"/>
                <a:ea typeface="Tahoma" panose="020B0604030504040204" pitchFamily="34" charset="0"/>
                <a:cs typeface="Tahoma" panose="020B060403050404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8" name="Fußzeilenplatzhalter 17"/>
          <p:cNvSpPr>
            <a:spLocks noGrp="1"/>
          </p:cNvSpPr>
          <p:nvPr>
            <p:ph type="ftr" sz="quarter" idx="12"/>
          </p:nvPr>
        </p:nvSpPr>
        <p:spPr>
          <a:xfrm>
            <a:off x="1307669" y="6233855"/>
            <a:ext cx="7178653" cy="365568"/>
          </a:xfrm>
          <a:prstGeom prst="rect">
            <a:avLst/>
          </a:prstGeom>
        </p:spPr>
        <p:txBody>
          <a:bodyPr lIns="82890" tIns="41444" rIns="82890" bIns="41444"/>
          <a:lstStyle/>
          <a:p>
            <a:pPr defTabSz="456802"/>
            <a:r>
              <a:rPr lang="de-DE" smtClean="0"/>
              <a:t>Unternehmenssteuerrecht, Uni Wien, Wakounig/Berger, 2018</a:t>
            </a:r>
            <a:endParaRPr lang="de-AT" dirty="0"/>
          </a:p>
        </p:txBody>
      </p:sp>
      <p:sp>
        <p:nvSpPr>
          <p:cNvPr id="19" name="Foliennummernplatzhalter 18"/>
          <p:cNvSpPr>
            <a:spLocks noGrp="1"/>
          </p:cNvSpPr>
          <p:nvPr>
            <p:ph type="sldNum" sz="quarter" idx="13"/>
          </p:nvPr>
        </p:nvSpPr>
        <p:spPr/>
        <p:txBody>
          <a:bodyPr/>
          <a:lstStyle/>
          <a:p>
            <a:fld id="{2B2FB3C2-479D-452C-B7E2-165D2C7D907B}" type="slidenum">
              <a:rPr lang="de-AT" smtClean="0"/>
              <a:pPr/>
              <a:t>‹Nr.›</a:t>
            </a:fld>
            <a:endParaRPr lang="de-AT" dirty="0"/>
          </a:p>
        </p:txBody>
      </p:sp>
      <p:pic>
        <p:nvPicPr>
          <p:cNvPr id="7" name="Picture 18" descr="Logo_FA_ROT_DE_P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9800" y="456932"/>
            <a:ext cx="2284201" cy="43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9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Inhalt Aufzählun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652794" y="323474"/>
            <a:ext cx="5940432" cy="652760"/>
          </a:xfrm>
          <a:prstGeom prst="rect">
            <a:avLst/>
          </a:prstGeom>
        </p:spPr>
        <p:txBody>
          <a:bodyPr/>
          <a:lstStyle>
            <a:lvl1pPr marL="0" marR="0" indent="0" algn="l" defTabSz="914245" rtl="0" eaLnBrk="1" fontAlgn="auto" latinLnBrk="0" hangingPunct="1">
              <a:lnSpc>
                <a:spcPct val="100000"/>
              </a:lnSpc>
              <a:spcBef>
                <a:spcPts val="0"/>
              </a:spcBef>
              <a:spcAft>
                <a:spcPts val="0"/>
              </a:spcAft>
              <a:buClrTx/>
              <a:buSzTx/>
              <a:buFont typeface="Arial" panose="020B0604020202020204" pitchFamily="34" charset="0"/>
              <a:buNone/>
              <a:tabLst/>
              <a:defRPr lang="de-DE" sz="3600" kern="1200" dirty="0" smtClean="0">
                <a:solidFill>
                  <a:srgbClr val="001D31"/>
                </a:solidFill>
                <a:latin typeface="Palatino Linotype" panose="02040502050505030304" pitchFamily="18" charset="0"/>
                <a:ea typeface="+mn-ea"/>
                <a:cs typeface="Palatino"/>
              </a:defRPr>
            </a:lvl1pPr>
          </a:lstStyle>
          <a:p>
            <a:pPr marL="0" marR="0" lvl="0" indent="0" algn="l" defTabSz="914245"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dirty="0">
                <a:solidFill>
                  <a:srgbClr val="001D31"/>
                </a:solidFill>
                <a:latin typeface="Palatino Linotype" panose="02040502050505030304" pitchFamily="18" charset="0"/>
                <a:cs typeface="Palatino"/>
              </a:rPr>
              <a:t>Titel: </a:t>
            </a:r>
          </a:p>
        </p:txBody>
      </p:sp>
      <p:sp>
        <p:nvSpPr>
          <p:cNvPr id="14" name="Textplatzhalter 13"/>
          <p:cNvSpPr>
            <a:spLocks noGrp="1"/>
          </p:cNvSpPr>
          <p:nvPr>
            <p:ph type="body" sz="quarter" idx="11"/>
          </p:nvPr>
        </p:nvSpPr>
        <p:spPr>
          <a:xfrm>
            <a:off x="653452" y="1795089"/>
            <a:ext cx="7832779" cy="4079748"/>
          </a:xfrm>
          <a:prstGeom prst="rect">
            <a:avLst/>
          </a:prstGeom>
        </p:spPr>
        <p:txBody>
          <a:bodyPr/>
          <a:lstStyle>
            <a:lvl1pPr marL="342841" indent="-342841">
              <a:lnSpc>
                <a:spcPct val="130000"/>
              </a:lnSpc>
              <a:spcBef>
                <a:spcPts val="0"/>
              </a:spcBef>
              <a:buClr>
                <a:srgbClr val="5C171F"/>
              </a:buClr>
              <a:buFont typeface="Wingdings" panose="05000000000000000000" pitchFamily="2" charset="2"/>
              <a:buChar char="§"/>
              <a:defRPr sz="3400">
                <a:latin typeface="Tahoma" panose="020B0604030504040204" pitchFamily="34" charset="0"/>
                <a:ea typeface="Tahoma" panose="020B0604030504040204" pitchFamily="34" charset="0"/>
                <a:cs typeface="Tahoma" panose="020B0604030504040204" pitchFamily="34" charset="0"/>
              </a:defRPr>
            </a:lvl1pPr>
            <a:lvl2pPr marL="742824" indent="-285701">
              <a:lnSpc>
                <a:spcPct val="130000"/>
              </a:lnSpc>
              <a:spcBef>
                <a:spcPts val="0"/>
              </a:spcBef>
              <a:buClr>
                <a:srgbClr val="5C171F"/>
              </a:buClr>
              <a:buFont typeface="Wingdings" panose="05000000000000000000" pitchFamily="2" charset="2"/>
              <a:buChar char="§"/>
              <a:defRPr sz="2500">
                <a:latin typeface="Tahoma" panose="020B0604030504040204" pitchFamily="34" charset="0"/>
                <a:ea typeface="Tahoma" panose="020B0604030504040204" pitchFamily="34" charset="0"/>
                <a:cs typeface="Tahoma" panose="020B0604030504040204" pitchFamily="34" charset="0"/>
              </a:defRPr>
            </a:lvl2pPr>
            <a:lvl3pPr marL="783256" indent="-293721" algn="just">
              <a:lnSpc>
                <a:spcPct val="130000"/>
              </a:lnSpc>
              <a:spcBef>
                <a:spcPts val="0"/>
              </a:spcBef>
              <a:buClr>
                <a:srgbClr val="000000"/>
              </a:buClr>
              <a:buFont typeface="Symbol" panose="05050102010706020507" pitchFamily="18" charset="2"/>
              <a:buChar char="-"/>
              <a:defRPr sz="2500">
                <a:latin typeface="Tahoma" panose="020B0604030504040204" pitchFamily="34" charset="0"/>
                <a:ea typeface="Tahoma" panose="020B0604030504040204" pitchFamily="34" charset="0"/>
                <a:cs typeface="Tahoma" panose="020B0604030504040204" pitchFamily="34" charset="0"/>
              </a:defRPr>
            </a:lvl3pPr>
            <a:lvl4pPr marL="1142249" indent="-228561" algn="just">
              <a:lnSpc>
                <a:spcPct val="130000"/>
              </a:lnSpc>
              <a:spcBef>
                <a:spcPts val="0"/>
              </a:spcBef>
              <a:buClr>
                <a:srgbClr val="5C171F"/>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4pPr>
            <a:lvl5pPr marL="1174884" indent="-228561" algn="just">
              <a:lnSpc>
                <a:spcPct val="130000"/>
              </a:lnSpc>
              <a:spcBef>
                <a:spcPts val="0"/>
              </a:spcBef>
              <a:buClr>
                <a:srgbClr val="000000"/>
              </a:buClr>
              <a:buFont typeface="Symbol" panose="05050102010706020507" pitchFamily="18" charset="2"/>
              <a:buChar char="-"/>
              <a:defRPr sz="2000">
                <a:latin typeface="Tahoma" panose="020B0604030504040204" pitchFamily="34" charset="0"/>
                <a:ea typeface="Tahoma" panose="020B0604030504040204" pitchFamily="34" charset="0"/>
                <a:cs typeface="Tahoma" panose="020B060403050404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8" name="Fußzeilenplatzhalter 17"/>
          <p:cNvSpPr>
            <a:spLocks noGrp="1"/>
          </p:cNvSpPr>
          <p:nvPr>
            <p:ph type="ftr" sz="quarter" idx="12"/>
          </p:nvPr>
        </p:nvSpPr>
        <p:spPr>
          <a:xfrm>
            <a:off x="1307668" y="6233855"/>
            <a:ext cx="7178654" cy="365568"/>
          </a:xfrm>
          <a:prstGeom prst="rect">
            <a:avLst/>
          </a:prstGeom>
        </p:spPr>
        <p:txBody>
          <a:bodyPr lIns="82894" tIns="41447" rIns="82894" bIns="41447"/>
          <a:lstStyle/>
          <a:p>
            <a:pPr defTabSz="456899"/>
            <a:r>
              <a:rPr lang="de-DE" smtClean="0"/>
              <a:t>Unternehmenssteuerrecht, Uni Wien, Wakounig/Berger, 2018</a:t>
            </a:r>
            <a:endParaRPr lang="de-AT" dirty="0"/>
          </a:p>
        </p:txBody>
      </p:sp>
      <p:sp>
        <p:nvSpPr>
          <p:cNvPr id="19" name="Foliennummernplatzhalter 18"/>
          <p:cNvSpPr>
            <a:spLocks noGrp="1"/>
          </p:cNvSpPr>
          <p:nvPr>
            <p:ph type="sldNum" sz="quarter" idx="13"/>
          </p:nvPr>
        </p:nvSpPr>
        <p:spPr/>
        <p:txBody>
          <a:bodyPr/>
          <a:lstStyle/>
          <a:p>
            <a:fld id="{2B2FB3C2-479D-452C-B7E2-165D2C7D907B}" type="slidenum">
              <a:rPr lang="de-AT" smtClean="0"/>
              <a:pPr/>
              <a:t>‹Nr.›</a:t>
            </a:fld>
            <a:endParaRPr lang="de-AT" dirty="0"/>
          </a:p>
        </p:txBody>
      </p:sp>
      <p:pic>
        <p:nvPicPr>
          <p:cNvPr id="7" name="Bild 2"/>
          <p:cNvPicPr>
            <a:picLocks noChangeAspect="1"/>
          </p:cNvPicPr>
          <p:nvPr userDrawn="1"/>
        </p:nvPicPr>
        <p:blipFill>
          <a:blip r:embed="rId2"/>
          <a:stretch>
            <a:fillRect/>
          </a:stretch>
        </p:blipFill>
        <p:spPr>
          <a:xfrm>
            <a:off x="6864118" y="456933"/>
            <a:ext cx="2279882" cy="610239"/>
          </a:xfrm>
          <a:prstGeom prst="rect">
            <a:avLst/>
          </a:prstGeom>
        </p:spPr>
      </p:pic>
    </p:spTree>
    <p:extLst>
      <p:ext uri="{BB962C8B-B14F-4D97-AF65-F5344CB8AC3E}">
        <p14:creationId xmlns:p14="http://schemas.microsoft.com/office/powerpoint/2010/main" val="23222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Inhalt Aufzählun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652794" y="323474"/>
            <a:ext cx="5940432" cy="652760"/>
          </a:xfrm>
          <a:prstGeom prst="rect">
            <a:avLst/>
          </a:prstGeom>
        </p:spPr>
        <p:txBody>
          <a:bodyPr/>
          <a:lstStyle>
            <a:lvl1pPr marL="0" marR="0" indent="0" algn="l" defTabSz="914245" rtl="0" eaLnBrk="1" fontAlgn="auto" latinLnBrk="0" hangingPunct="1">
              <a:lnSpc>
                <a:spcPct val="100000"/>
              </a:lnSpc>
              <a:spcBef>
                <a:spcPts val="0"/>
              </a:spcBef>
              <a:spcAft>
                <a:spcPts val="0"/>
              </a:spcAft>
              <a:buClrTx/>
              <a:buSzTx/>
              <a:buFont typeface="Arial" panose="020B0604020202020204" pitchFamily="34" charset="0"/>
              <a:buNone/>
              <a:tabLst/>
              <a:defRPr lang="de-DE" sz="3600" kern="1200" dirty="0" smtClean="0">
                <a:solidFill>
                  <a:srgbClr val="001D31"/>
                </a:solidFill>
                <a:latin typeface="Palatino Linotype" panose="02040502050505030304" pitchFamily="18" charset="0"/>
                <a:ea typeface="+mn-ea"/>
                <a:cs typeface="Palatino"/>
              </a:defRPr>
            </a:lvl1pPr>
          </a:lstStyle>
          <a:p>
            <a:pPr marL="0" marR="0" lvl="0" indent="0" algn="l" defTabSz="914245"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dirty="0">
                <a:solidFill>
                  <a:srgbClr val="001D31"/>
                </a:solidFill>
                <a:latin typeface="Palatino Linotype" panose="02040502050505030304" pitchFamily="18" charset="0"/>
                <a:cs typeface="Palatino"/>
              </a:rPr>
              <a:t>Titel: </a:t>
            </a:r>
          </a:p>
        </p:txBody>
      </p:sp>
      <p:sp>
        <p:nvSpPr>
          <p:cNvPr id="14" name="Textplatzhalter 13"/>
          <p:cNvSpPr>
            <a:spLocks noGrp="1"/>
          </p:cNvSpPr>
          <p:nvPr>
            <p:ph type="body" sz="quarter" idx="11"/>
          </p:nvPr>
        </p:nvSpPr>
        <p:spPr>
          <a:xfrm>
            <a:off x="653452" y="1795089"/>
            <a:ext cx="7832779" cy="4079748"/>
          </a:xfrm>
          <a:prstGeom prst="rect">
            <a:avLst/>
          </a:prstGeom>
        </p:spPr>
        <p:txBody>
          <a:bodyPr/>
          <a:lstStyle>
            <a:lvl1pPr marL="342841" indent="-342841">
              <a:lnSpc>
                <a:spcPct val="130000"/>
              </a:lnSpc>
              <a:spcBef>
                <a:spcPts val="0"/>
              </a:spcBef>
              <a:buClr>
                <a:srgbClr val="5C171F"/>
              </a:buClr>
              <a:buFont typeface="Wingdings" panose="05000000000000000000" pitchFamily="2" charset="2"/>
              <a:buChar char="§"/>
              <a:defRPr sz="3400">
                <a:latin typeface="Tahoma" panose="020B0604030504040204" pitchFamily="34" charset="0"/>
                <a:ea typeface="Tahoma" panose="020B0604030504040204" pitchFamily="34" charset="0"/>
                <a:cs typeface="Tahoma" panose="020B0604030504040204" pitchFamily="34" charset="0"/>
              </a:defRPr>
            </a:lvl1pPr>
            <a:lvl2pPr marL="742824" indent="-285701">
              <a:lnSpc>
                <a:spcPct val="130000"/>
              </a:lnSpc>
              <a:spcBef>
                <a:spcPts val="0"/>
              </a:spcBef>
              <a:buClr>
                <a:srgbClr val="5C171F"/>
              </a:buClr>
              <a:buFont typeface="Wingdings" panose="05000000000000000000" pitchFamily="2" charset="2"/>
              <a:buChar char="§"/>
              <a:defRPr sz="2500">
                <a:latin typeface="Tahoma" panose="020B0604030504040204" pitchFamily="34" charset="0"/>
                <a:ea typeface="Tahoma" panose="020B0604030504040204" pitchFamily="34" charset="0"/>
                <a:cs typeface="Tahoma" panose="020B0604030504040204" pitchFamily="34" charset="0"/>
              </a:defRPr>
            </a:lvl2pPr>
            <a:lvl3pPr marL="783256" indent="-293721" algn="just">
              <a:lnSpc>
                <a:spcPct val="130000"/>
              </a:lnSpc>
              <a:spcBef>
                <a:spcPts val="0"/>
              </a:spcBef>
              <a:buClr>
                <a:srgbClr val="000000"/>
              </a:buClr>
              <a:buFont typeface="Symbol" panose="05050102010706020507" pitchFamily="18" charset="2"/>
              <a:buChar char="-"/>
              <a:defRPr sz="2500">
                <a:latin typeface="Tahoma" panose="020B0604030504040204" pitchFamily="34" charset="0"/>
                <a:ea typeface="Tahoma" panose="020B0604030504040204" pitchFamily="34" charset="0"/>
                <a:cs typeface="Tahoma" panose="020B0604030504040204" pitchFamily="34" charset="0"/>
              </a:defRPr>
            </a:lvl3pPr>
            <a:lvl4pPr marL="1142249" indent="-228561" algn="just">
              <a:lnSpc>
                <a:spcPct val="130000"/>
              </a:lnSpc>
              <a:spcBef>
                <a:spcPts val="0"/>
              </a:spcBef>
              <a:buClr>
                <a:srgbClr val="5C171F"/>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4pPr>
            <a:lvl5pPr marL="1174884" indent="-228561" algn="just">
              <a:lnSpc>
                <a:spcPct val="130000"/>
              </a:lnSpc>
              <a:spcBef>
                <a:spcPts val="0"/>
              </a:spcBef>
              <a:buClr>
                <a:srgbClr val="000000"/>
              </a:buClr>
              <a:buFont typeface="Symbol" panose="05050102010706020507" pitchFamily="18" charset="2"/>
              <a:buChar char="-"/>
              <a:defRPr sz="2000">
                <a:latin typeface="Tahoma" panose="020B0604030504040204" pitchFamily="34" charset="0"/>
                <a:ea typeface="Tahoma" panose="020B0604030504040204" pitchFamily="34" charset="0"/>
                <a:cs typeface="Tahoma" panose="020B060403050404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8" name="Fußzeilenplatzhalter 17"/>
          <p:cNvSpPr>
            <a:spLocks noGrp="1"/>
          </p:cNvSpPr>
          <p:nvPr>
            <p:ph type="ftr" sz="quarter" idx="12"/>
          </p:nvPr>
        </p:nvSpPr>
        <p:spPr>
          <a:xfrm>
            <a:off x="1307668" y="6233855"/>
            <a:ext cx="7178654" cy="365568"/>
          </a:xfrm>
          <a:prstGeom prst="rect">
            <a:avLst/>
          </a:prstGeom>
        </p:spPr>
        <p:txBody>
          <a:bodyPr lIns="82894" tIns="41447" rIns="82894" bIns="41447"/>
          <a:lstStyle/>
          <a:p>
            <a:pPr defTabSz="456899"/>
            <a:r>
              <a:rPr lang="de-DE" smtClean="0"/>
              <a:t>Unternehmenssteuerrecht, Uni Wien, Wakounig/Berger, 2018</a:t>
            </a:r>
            <a:endParaRPr lang="de-AT" dirty="0"/>
          </a:p>
        </p:txBody>
      </p:sp>
      <p:sp>
        <p:nvSpPr>
          <p:cNvPr id="19" name="Foliennummernplatzhalter 18"/>
          <p:cNvSpPr>
            <a:spLocks noGrp="1"/>
          </p:cNvSpPr>
          <p:nvPr>
            <p:ph type="sldNum" sz="quarter" idx="13"/>
          </p:nvPr>
        </p:nvSpPr>
        <p:spPr/>
        <p:txBody>
          <a:bodyPr/>
          <a:lstStyle/>
          <a:p>
            <a:fld id="{2B2FB3C2-479D-452C-B7E2-165D2C7D907B}" type="slidenum">
              <a:rPr lang="de-AT" smtClean="0"/>
              <a:pPr/>
              <a:t>‹Nr.›</a:t>
            </a:fld>
            <a:endParaRPr lang="de-AT" dirty="0"/>
          </a:p>
        </p:txBody>
      </p:sp>
      <p:pic>
        <p:nvPicPr>
          <p:cNvPr id="7" name="Bild 2"/>
          <p:cNvPicPr>
            <a:picLocks noChangeAspect="1"/>
          </p:cNvPicPr>
          <p:nvPr userDrawn="1"/>
        </p:nvPicPr>
        <p:blipFill>
          <a:blip r:embed="rId2"/>
          <a:stretch>
            <a:fillRect/>
          </a:stretch>
        </p:blipFill>
        <p:spPr>
          <a:xfrm>
            <a:off x="6864118" y="456933"/>
            <a:ext cx="2279882" cy="610239"/>
          </a:xfrm>
          <a:prstGeom prst="rect">
            <a:avLst/>
          </a:prstGeom>
        </p:spPr>
      </p:pic>
    </p:spTree>
    <p:extLst>
      <p:ext uri="{BB962C8B-B14F-4D97-AF65-F5344CB8AC3E}">
        <p14:creationId xmlns:p14="http://schemas.microsoft.com/office/powerpoint/2010/main" val="491752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Inhalt Aufzählun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652794" y="323474"/>
            <a:ext cx="5940432" cy="652760"/>
          </a:xfrm>
          <a:prstGeom prst="rect">
            <a:avLst/>
          </a:prstGeom>
        </p:spPr>
        <p:txBody>
          <a:bodyPr/>
          <a:lstStyle>
            <a:lvl1pPr marL="0" marR="0" indent="0" algn="l" defTabSz="914245" rtl="0" eaLnBrk="1" fontAlgn="auto" latinLnBrk="0" hangingPunct="1">
              <a:lnSpc>
                <a:spcPct val="100000"/>
              </a:lnSpc>
              <a:spcBef>
                <a:spcPts val="0"/>
              </a:spcBef>
              <a:spcAft>
                <a:spcPts val="0"/>
              </a:spcAft>
              <a:buClrTx/>
              <a:buSzTx/>
              <a:buFont typeface="Arial" panose="020B0604020202020204" pitchFamily="34" charset="0"/>
              <a:buNone/>
              <a:tabLst/>
              <a:defRPr lang="de-DE" sz="3600" kern="1200" dirty="0" smtClean="0">
                <a:solidFill>
                  <a:srgbClr val="001D31"/>
                </a:solidFill>
                <a:latin typeface="Palatino Linotype" panose="02040502050505030304" pitchFamily="18" charset="0"/>
                <a:ea typeface="+mn-ea"/>
                <a:cs typeface="Palatino"/>
              </a:defRPr>
            </a:lvl1pPr>
          </a:lstStyle>
          <a:p>
            <a:pPr marL="0" marR="0" lvl="0" indent="0" algn="l" defTabSz="914245"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dirty="0">
                <a:solidFill>
                  <a:srgbClr val="001D31"/>
                </a:solidFill>
                <a:latin typeface="Palatino Linotype" panose="02040502050505030304" pitchFamily="18" charset="0"/>
                <a:cs typeface="Palatino"/>
              </a:rPr>
              <a:t>Titel: </a:t>
            </a:r>
          </a:p>
        </p:txBody>
      </p:sp>
      <p:sp>
        <p:nvSpPr>
          <p:cNvPr id="14" name="Textplatzhalter 13"/>
          <p:cNvSpPr>
            <a:spLocks noGrp="1"/>
          </p:cNvSpPr>
          <p:nvPr>
            <p:ph type="body" sz="quarter" idx="11"/>
          </p:nvPr>
        </p:nvSpPr>
        <p:spPr>
          <a:xfrm>
            <a:off x="653452" y="1795089"/>
            <a:ext cx="7832779" cy="4079748"/>
          </a:xfrm>
          <a:prstGeom prst="rect">
            <a:avLst/>
          </a:prstGeom>
        </p:spPr>
        <p:txBody>
          <a:bodyPr/>
          <a:lstStyle>
            <a:lvl1pPr marL="342841" indent="-342841">
              <a:lnSpc>
                <a:spcPct val="130000"/>
              </a:lnSpc>
              <a:spcBef>
                <a:spcPts val="0"/>
              </a:spcBef>
              <a:buClr>
                <a:srgbClr val="5C171F"/>
              </a:buClr>
              <a:buFont typeface="Wingdings" panose="05000000000000000000" pitchFamily="2" charset="2"/>
              <a:buChar char="§"/>
              <a:defRPr sz="3400">
                <a:latin typeface="Tahoma" panose="020B0604030504040204" pitchFamily="34" charset="0"/>
                <a:ea typeface="Tahoma" panose="020B0604030504040204" pitchFamily="34" charset="0"/>
                <a:cs typeface="Tahoma" panose="020B0604030504040204" pitchFamily="34" charset="0"/>
              </a:defRPr>
            </a:lvl1pPr>
            <a:lvl2pPr marL="742824" indent="-285701">
              <a:lnSpc>
                <a:spcPct val="130000"/>
              </a:lnSpc>
              <a:spcBef>
                <a:spcPts val="0"/>
              </a:spcBef>
              <a:buClr>
                <a:srgbClr val="5C171F"/>
              </a:buClr>
              <a:buFont typeface="Wingdings" panose="05000000000000000000" pitchFamily="2" charset="2"/>
              <a:buChar char="§"/>
              <a:defRPr sz="2500">
                <a:latin typeface="Tahoma" panose="020B0604030504040204" pitchFamily="34" charset="0"/>
                <a:ea typeface="Tahoma" panose="020B0604030504040204" pitchFamily="34" charset="0"/>
                <a:cs typeface="Tahoma" panose="020B0604030504040204" pitchFamily="34" charset="0"/>
              </a:defRPr>
            </a:lvl2pPr>
            <a:lvl3pPr marL="783256" indent="-293721" algn="just">
              <a:lnSpc>
                <a:spcPct val="130000"/>
              </a:lnSpc>
              <a:spcBef>
                <a:spcPts val="0"/>
              </a:spcBef>
              <a:buClr>
                <a:srgbClr val="000000"/>
              </a:buClr>
              <a:buFont typeface="Symbol" panose="05050102010706020507" pitchFamily="18" charset="2"/>
              <a:buChar char="-"/>
              <a:defRPr sz="2500">
                <a:latin typeface="Tahoma" panose="020B0604030504040204" pitchFamily="34" charset="0"/>
                <a:ea typeface="Tahoma" panose="020B0604030504040204" pitchFamily="34" charset="0"/>
                <a:cs typeface="Tahoma" panose="020B0604030504040204" pitchFamily="34" charset="0"/>
              </a:defRPr>
            </a:lvl3pPr>
            <a:lvl4pPr marL="1142249" indent="-228561" algn="just">
              <a:lnSpc>
                <a:spcPct val="130000"/>
              </a:lnSpc>
              <a:spcBef>
                <a:spcPts val="0"/>
              </a:spcBef>
              <a:buClr>
                <a:srgbClr val="5C171F"/>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4pPr>
            <a:lvl5pPr marL="1174884" indent="-228561" algn="just">
              <a:lnSpc>
                <a:spcPct val="130000"/>
              </a:lnSpc>
              <a:spcBef>
                <a:spcPts val="0"/>
              </a:spcBef>
              <a:buClr>
                <a:srgbClr val="000000"/>
              </a:buClr>
              <a:buFont typeface="Symbol" panose="05050102010706020507" pitchFamily="18" charset="2"/>
              <a:buChar char="-"/>
              <a:defRPr sz="2000">
                <a:latin typeface="Tahoma" panose="020B0604030504040204" pitchFamily="34" charset="0"/>
                <a:ea typeface="Tahoma" panose="020B0604030504040204" pitchFamily="34" charset="0"/>
                <a:cs typeface="Tahoma" panose="020B060403050404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8" name="Fußzeilenplatzhalter 17"/>
          <p:cNvSpPr>
            <a:spLocks noGrp="1"/>
          </p:cNvSpPr>
          <p:nvPr>
            <p:ph type="ftr" sz="quarter" idx="12"/>
          </p:nvPr>
        </p:nvSpPr>
        <p:spPr>
          <a:xfrm>
            <a:off x="1307668" y="6233855"/>
            <a:ext cx="7178654" cy="365568"/>
          </a:xfrm>
          <a:prstGeom prst="rect">
            <a:avLst/>
          </a:prstGeom>
        </p:spPr>
        <p:txBody>
          <a:bodyPr lIns="82894" tIns="41447" rIns="82894" bIns="41447"/>
          <a:lstStyle/>
          <a:p>
            <a:pPr defTabSz="456899"/>
            <a:r>
              <a:rPr lang="de-DE" smtClean="0"/>
              <a:t>Unternehmenssteuerrecht, Uni Wien, Wakounig/Berger, 2018</a:t>
            </a:r>
            <a:endParaRPr lang="de-AT" dirty="0"/>
          </a:p>
        </p:txBody>
      </p:sp>
      <p:sp>
        <p:nvSpPr>
          <p:cNvPr id="19" name="Foliennummernplatzhalter 18"/>
          <p:cNvSpPr>
            <a:spLocks noGrp="1"/>
          </p:cNvSpPr>
          <p:nvPr>
            <p:ph type="sldNum" sz="quarter" idx="13"/>
          </p:nvPr>
        </p:nvSpPr>
        <p:spPr/>
        <p:txBody>
          <a:bodyPr/>
          <a:lstStyle/>
          <a:p>
            <a:fld id="{2B2FB3C2-479D-452C-B7E2-165D2C7D907B}" type="slidenum">
              <a:rPr lang="de-AT" smtClean="0"/>
              <a:pPr/>
              <a:t>‹Nr.›</a:t>
            </a:fld>
            <a:endParaRPr lang="de-AT" dirty="0"/>
          </a:p>
        </p:txBody>
      </p:sp>
      <p:pic>
        <p:nvPicPr>
          <p:cNvPr id="7" name="Bild 2"/>
          <p:cNvPicPr>
            <a:picLocks noChangeAspect="1"/>
          </p:cNvPicPr>
          <p:nvPr userDrawn="1"/>
        </p:nvPicPr>
        <p:blipFill>
          <a:blip r:embed="rId2"/>
          <a:stretch>
            <a:fillRect/>
          </a:stretch>
        </p:blipFill>
        <p:spPr>
          <a:xfrm>
            <a:off x="6864118" y="456933"/>
            <a:ext cx="2279882" cy="610239"/>
          </a:xfrm>
          <a:prstGeom prst="rect">
            <a:avLst/>
          </a:prstGeom>
        </p:spPr>
      </p:pic>
    </p:spTree>
    <p:extLst>
      <p:ext uri="{BB962C8B-B14F-4D97-AF65-F5344CB8AC3E}">
        <p14:creationId xmlns:p14="http://schemas.microsoft.com/office/powerpoint/2010/main" val="98666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305991" y="3429000"/>
            <a:ext cx="8532018" cy="1711123"/>
          </a:xfrm>
        </p:spPr>
        <p:txBody>
          <a:bodyPr anchor="b">
            <a:noAutofit/>
          </a:bodyPr>
          <a:lstStyle>
            <a:lvl1pPr algn="l">
              <a:defRPr sz="3200">
                <a:solidFill>
                  <a:schemeClr val="accent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black">
          <a:xfrm>
            <a:off x="305991" y="5263520"/>
            <a:ext cx="8532019" cy="686429"/>
          </a:xfrm>
        </p:spPr>
        <p:txBody>
          <a:bodyPr>
            <a:noAutofit/>
          </a:bodyPr>
          <a:lstStyle>
            <a:lvl1pPr marL="0" indent="0" algn="l">
              <a:buNone/>
              <a:defRPr sz="1800" b="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dirty="0"/>
          </a:p>
        </p:txBody>
      </p:sp>
      <p:cxnSp>
        <p:nvCxnSpPr>
          <p:cNvPr id="7" name="Gerader Verbinder 6"/>
          <p:cNvCxnSpPr/>
          <p:nvPr userDrawn="1"/>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305991" y="404813"/>
            <a:ext cx="1980001" cy="540000"/>
          </a:xfrm>
          <a:prstGeom prst="rect">
            <a:avLst/>
          </a:prstGeom>
        </p:spPr>
      </p:pic>
    </p:spTree>
    <p:extLst>
      <p:ext uri="{BB962C8B-B14F-4D97-AF65-F5344CB8AC3E}">
        <p14:creationId xmlns:p14="http://schemas.microsoft.com/office/powerpoint/2010/main" val="103988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wenig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305991" y="2097088"/>
            <a:ext cx="6399610" cy="3636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7" name="Datumsplatzhalter 6"/>
          <p:cNvSpPr>
            <a:spLocks noGrp="1"/>
          </p:cNvSpPr>
          <p:nvPr>
            <p:ph type="dt" sz="half" idx="10"/>
          </p:nvPr>
        </p:nvSpPr>
        <p:spPr/>
        <p:txBody>
          <a:bodyPr/>
          <a:lstStyle/>
          <a:p>
            <a:endParaRPr lang="de-AT" dirty="0"/>
          </a:p>
        </p:txBody>
      </p:sp>
      <p:sp>
        <p:nvSpPr>
          <p:cNvPr id="8" name="Fußzeilenplatzhalter 7"/>
          <p:cNvSpPr>
            <a:spLocks noGrp="1"/>
          </p:cNvSpPr>
          <p:nvPr>
            <p:ph type="ftr" sz="quarter" idx="11"/>
          </p:nvPr>
        </p:nvSpPr>
        <p:spPr/>
        <p:txBody>
          <a:bodyPr/>
          <a:lstStyle/>
          <a:p>
            <a:r>
              <a:rPr lang="de-DE" smtClean="0"/>
              <a:t>Unternehmenssteuerrecht, Uni Wien, Wakounig/Berger, 2018</a:t>
            </a:r>
            <a:endParaRPr lang="de-AT" dirty="0"/>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10" name="Textplatzhalter 2"/>
          <p:cNvSpPr>
            <a:spLocks noGrp="1"/>
          </p:cNvSpPr>
          <p:nvPr>
            <p:ph type="body" sz="quarter" idx="19" hasCustomPrompt="1"/>
          </p:nvPr>
        </p:nvSpPr>
        <p:spPr>
          <a:xfrm>
            <a:off x="306388" y="5822088"/>
            <a:ext cx="6399212" cy="185737"/>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132917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itel 1"/>
          <p:cNvSpPr>
            <a:spLocks noGrp="1"/>
          </p:cNvSpPr>
          <p:nvPr>
            <p:ph type="ctrTitle"/>
          </p:nvPr>
        </p:nvSpPr>
        <p:spPr>
          <a:xfrm>
            <a:off x="313675" y="1114425"/>
            <a:ext cx="8532018" cy="986529"/>
          </a:xfrm>
        </p:spPr>
        <p:txBody>
          <a:bodyPr anchor="b">
            <a:normAutofit/>
          </a:bodyPr>
          <a:lstStyle>
            <a:lvl1pPr algn="l">
              <a:defRPr sz="2800">
                <a:solidFill>
                  <a:schemeClr val="accent1"/>
                </a:solidFill>
              </a:defRPr>
            </a:lvl1pPr>
          </a:lstStyle>
          <a:p>
            <a:r>
              <a:rPr lang="de-DE" smtClean="0"/>
              <a:t>Titelmasterformat durch Klicken bearbeiten</a:t>
            </a:r>
            <a:endParaRPr lang="de-AT" dirty="0"/>
          </a:p>
        </p:txBody>
      </p:sp>
      <p:sp>
        <p:nvSpPr>
          <p:cNvPr id="8" name="Untertitel 2"/>
          <p:cNvSpPr>
            <a:spLocks noGrp="1"/>
          </p:cNvSpPr>
          <p:nvPr>
            <p:ph type="subTitle" idx="1"/>
          </p:nvPr>
        </p:nvSpPr>
        <p:spPr>
          <a:xfrm>
            <a:off x="313675" y="2238758"/>
            <a:ext cx="8532019" cy="293470"/>
          </a:xfrm>
        </p:spPr>
        <p:txBody>
          <a:bodyPr>
            <a:normAutofit/>
          </a:bodyPr>
          <a:lstStyle>
            <a:lvl1pPr marL="0" indent="0" algn="l">
              <a:buNone/>
              <a:defRPr sz="16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dirty="0"/>
          </a:p>
        </p:txBody>
      </p:sp>
      <p:sp>
        <p:nvSpPr>
          <p:cNvPr id="9" name="Bildplatzhalter 8"/>
          <p:cNvSpPr>
            <a:spLocks noGrp="1"/>
          </p:cNvSpPr>
          <p:nvPr>
            <p:ph type="pic" sz="quarter" idx="13"/>
          </p:nvPr>
        </p:nvSpPr>
        <p:spPr>
          <a:xfrm>
            <a:off x="0" y="2720148"/>
            <a:ext cx="9144000" cy="4140000"/>
          </a:xfrm>
        </p:spPr>
        <p:txBody>
          <a:bodyPr/>
          <a:lstStyle>
            <a:lvl1pPr marL="0" indent="0">
              <a:buNone/>
              <a:defRPr/>
            </a:lvl1pPr>
          </a:lstStyle>
          <a:p>
            <a:r>
              <a:rPr lang="de-DE" smtClean="0"/>
              <a:t>Bild durch Klicken auf Symbol hinzufügen</a:t>
            </a:r>
            <a:endParaRPr lang="de-AT" dirty="0"/>
          </a:p>
        </p:txBody>
      </p:sp>
    </p:spTree>
    <p:extLst>
      <p:ext uri="{BB962C8B-B14F-4D97-AF65-F5344CB8AC3E}">
        <p14:creationId xmlns:p14="http://schemas.microsoft.com/office/powerpoint/2010/main" val="25770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305991" y="4294208"/>
            <a:ext cx="8532018" cy="845915"/>
          </a:xfrm>
        </p:spPr>
        <p:txBody>
          <a:bodyPr anchor="b">
            <a:noAutofit/>
          </a:bodyPr>
          <a:lstStyle>
            <a:lvl1pPr algn="l">
              <a:defRPr sz="2800">
                <a:solidFill>
                  <a:schemeClr val="accent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black">
          <a:xfrm>
            <a:off x="305991" y="5263521"/>
            <a:ext cx="8532019" cy="293470"/>
          </a:xfrm>
        </p:spPr>
        <p:txBody>
          <a:bodyPr>
            <a:noAutofit/>
          </a:bodyPr>
          <a:lstStyle>
            <a:lvl1pPr marL="0" indent="0" algn="l">
              <a:buNone/>
              <a:defRPr sz="1600" b="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dirty="0"/>
          </a:p>
        </p:txBody>
      </p:sp>
      <p:cxnSp>
        <p:nvCxnSpPr>
          <p:cNvPr id="7" name="Gerader Verbinder 6"/>
          <p:cNvCxnSpPr/>
          <p:nvPr userDrawn="1"/>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86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sz="half" idx="1"/>
          </p:nvPr>
        </p:nvSpPr>
        <p:spPr>
          <a:xfrm>
            <a:off x="305991" y="2097088"/>
            <a:ext cx="4157725" cy="3636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680285" y="2097088"/>
            <a:ext cx="4157725" cy="3636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r>
              <a:rPr lang="de-DE" smtClean="0"/>
              <a:t>Unternehmenssteuerrecht, Uni Wien, Wakounig/Berger, 2018</a:t>
            </a:r>
            <a:endParaRPr lang="de-AT" dirty="0"/>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8" name="Textplatzhalter 2"/>
          <p:cNvSpPr>
            <a:spLocks noGrp="1"/>
          </p:cNvSpPr>
          <p:nvPr>
            <p:ph type="body" sz="quarter" idx="19" hasCustomPrompt="1"/>
          </p:nvPr>
        </p:nvSpPr>
        <p:spPr>
          <a:xfrm>
            <a:off x="306388" y="5824603"/>
            <a:ext cx="4202982" cy="183222"/>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9" name="Textplatzhalter 2"/>
          <p:cNvSpPr>
            <a:spLocks noGrp="1"/>
          </p:cNvSpPr>
          <p:nvPr>
            <p:ph type="body" sz="quarter" idx="20" hasCustomPrompt="1"/>
          </p:nvPr>
        </p:nvSpPr>
        <p:spPr>
          <a:xfrm>
            <a:off x="4665446" y="5824603"/>
            <a:ext cx="4202982" cy="183222"/>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43166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00565" y="2097088"/>
            <a:ext cx="4163151" cy="669261"/>
          </a:xfrm>
        </p:spPr>
        <p:txBody>
          <a:bodyPr anchor="b">
            <a:noAutofit/>
          </a:bodyPr>
          <a:lstStyle>
            <a:lvl1pPr marL="0" indent="0">
              <a:buNone/>
              <a:defRPr sz="2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300566" y="2921000"/>
            <a:ext cx="4163150" cy="30289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Textplatzhalter 4"/>
          <p:cNvSpPr>
            <a:spLocks noGrp="1"/>
          </p:cNvSpPr>
          <p:nvPr>
            <p:ph type="body" sz="quarter" idx="3"/>
          </p:nvPr>
        </p:nvSpPr>
        <p:spPr>
          <a:xfrm>
            <a:off x="4680284" y="2097088"/>
            <a:ext cx="4157725" cy="669261"/>
          </a:xfrm>
        </p:spPr>
        <p:txBody>
          <a:bodyPr anchor="b">
            <a:noAutofit/>
          </a:bodyPr>
          <a:lstStyle>
            <a:lvl1pPr marL="0" indent="0">
              <a:buNone/>
              <a:defRPr sz="2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80283" y="2921000"/>
            <a:ext cx="4157726" cy="30289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12" name="Datumsplatzhalter 11"/>
          <p:cNvSpPr>
            <a:spLocks noGrp="1"/>
          </p:cNvSpPr>
          <p:nvPr>
            <p:ph type="dt" sz="half" idx="10"/>
          </p:nvPr>
        </p:nvSpPr>
        <p:spPr/>
        <p:txBody>
          <a:bodyPr/>
          <a:lstStyle/>
          <a:p>
            <a:endParaRPr lang="de-AT" dirty="0"/>
          </a:p>
        </p:txBody>
      </p:sp>
      <p:sp>
        <p:nvSpPr>
          <p:cNvPr id="13" name="Fußzeilenplatzhalter 12"/>
          <p:cNvSpPr>
            <a:spLocks noGrp="1"/>
          </p:cNvSpPr>
          <p:nvPr>
            <p:ph type="ftr" sz="quarter" idx="11"/>
          </p:nvPr>
        </p:nvSpPr>
        <p:spPr/>
        <p:txBody>
          <a:bodyPr/>
          <a:lstStyle/>
          <a:p>
            <a:r>
              <a:rPr lang="de-DE" smtClean="0"/>
              <a:t>Unternehmenssteuerrecht, Uni Wien, Wakounig/Berger, 2018</a:t>
            </a:r>
            <a:endParaRPr lang="de-AT" dirty="0"/>
          </a:p>
        </p:txBody>
      </p:sp>
      <p:sp>
        <p:nvSpPr>
          <p:cNvPr id="14" name="Foliennummernplatzhalter 13"/>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7" name="Titel 6"/>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7769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ild klein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05991" y="2097088"/>
            <a:ext cx="5010137" cy="38528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Bildplatzhalter 9"/>
          <p:cNvSpPr>
            <a:spLocks noGrp="1"/>
          </p:cNvSpPr>
          <p:nvPr>
            <p:ph type="pic" sz="quarter" idx="13"/>
          </p:nvPr>
        </p:nvSpPr>
        <p:spPr>
          <a:xfrm>
            <a:off x="5564222" y="1366837"/>
            <a:ext cx="3276000" cy="4356000"/>
          </a:xfrm>
        </p:spPr>
        <p:txBody>
          <a:bodyPr/>
          <a:lstStyle>
            <a:lvl1pPr marL="0" indent="0">
              <a:buNone/>
              <a:defRPr/>
            </a:lvl1pPr>
          </a:lstStyle>
          <a:p>
            <a:r>
              <a:rPr lang="de-DE" smtClean="0"/>
              <a:t>Bild durch Klicken auf Symbol hinzufügen</a:t>
            </a:r>
            <a:endParaRPr lang="de-AT" dirty="0"/>
          </a:p>
        </p:txBody>
      </p:sp>
      <p:sp>
        <p:nvSpPr>
          <p:cNvPr id="10" name="Datumsplatzhalter 9"/>
          <p:cNvSpPr>
            <a:spLocks noGrp="1"/>
          </p:cNvSpPr>
          <p:nvPr>
            <p:ph type="dt" sz="half" idx="14"/>
          </p:nvPr>
        </p:nvSpPr>
        <p:spPr/>
        <p:txBody>
          <a:bodyPr/>
          <a:lstStyle/>
          <a:p>
            <a:endParaRPr lang="de-AT" dirty="0"/>
          </a:p>
        </p:txBody>
      </p:sp>
      <p:sp>
        <p:nvSpPr>
          <p:cNvPr id="11" name="Fußzeilenplatzhalter 10"/>
          <p:cNvSpPr>
            <a:spLocks noGrp="1"/>
          </p:cNvSpPr>
          <p:nvPr>
            <p:ph type="ftr" sz="quarter" idx="15"/>
          </p:nvPr>
        </p:nvSpPr>
        <p:spPr/>
        <p:txBody>
          <a:bodyPr/>
          <a:lstStyle/>
          <a:p>
            <a:r>
              <a:rPr lang="de-DE" smtClean="0"/>
              <a:t>Unternehmenssteuerrecht, Uni Wien, Wakounig/Berger, 2018</a:t>
            </a:r>
            <a:endParaRPr lang="de-AT" dirty="0"/>
          </a:p>
        </p:txBody>
      </p:sp>
      <p:sp>
        <p:nvSpPr>
          <p:cNvPr id="12" name="Foliennummernplatzhalter 11"/>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9" name="Textplatzhalter 2"/>
          <p:cNvSpPr>
            <a:spLocks noGrp="1"/>
          </p:cNvSpPr>
          <p:nvPr>
            <p:ph type="body" sz="quarter" idx="19" hasCustomPrompt="1"/>
          </p:nvPr>
        </p:nvSpPr>
        <p:spPr>
          <a:xfrm>
            <a:off x="5541169" y="5824603"/>
            <a:ext cx="3296443" cy="183222"/>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2" name="Titel 1"/>
          <p:cNvSpPr>
            <a:spLocks noGrp="1"/>
          </p:cNvSpPr>
          <p:nvPr>
            <p:ph type="title"/>
          </p:nvPr>
        </p:nvSpPr>
        <p:spPr>
          <a:xfrm>
            <a:off x="305991" y="1119187"/>
            <a:ext cx="5010137" cy="780901"/>
          </a:xfrm>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390528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5991" y="1119187"/>
            <a:ext cx="8531622" cy="780901"/>
          </a:xfrm>
          <a:prstGeom prst="rect">
            <a:avLst/>
          </a:prstGeom>
        </p:spPr>
        <p:txBody>
          <a:bodyPr vert="horz" lIns="0" tIns="0" rIns="0" bIns="0" rtlCol="0" anchor="b" anchorCtr="0">
            <a:noAutofit/>
          </a:bodyPr>
          <a:lstStyle/>
          <a:p>
            <a:r>
              <a:rPr lang="de-AT" dirty="0"/>
              <a:t>Titelmasterformat </a:t>
            </a:r>
            <a:br>
              <a:rPr lang="de-AT" dirty="0"/>
            </a:br>
            <a:r>
              <a:rPr lang="de-AT" dirty="0"/>
              <a:t>durch Klicken bearbeiten</a:t>
            </a:r>
          </a:p>
        </p:txBody>
      </p:sp>
      <p:sp>
        <p:nvSpPr>
          <p:cNvPr id="3" name="Textplatzhalter 2"/>
          <p:cNvSpPr>
            <a:spLocks noGrp="1"/>
          </p:cNvSpPr>
          <p:nvPr>
            <p:ph type="body" idx="1"/>
          </p:nvPr>
        </p:nvSpPr>
        <p:spPr>
          <a:xfrm>
            <a:off x="305991" y="2097088"/>
            <a:ext cx="8531622" cy="3852864"/>
          </a:xfrm>
          <a:prstGeom prst="rect">
            <a:avLst/>
          </a:prstGeom>
        </p:spPr>
        <p:txBody>
          <a:bodyPr vert="horz" lIns="0" tIns="0" rIns="0" bIns="0" rtlCol="0">
            <a:noAutofit/>
          </a:body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2"/>
          </p:nvPr>
        </p:nvSpPr>
        <p:spPr>
          <a:xfrm>
            <a:off x="305992" y="6422400"/>
            <a:ext cx="720000" cy="365125"/>
          </a:xfrm>
          <a:prstGeom prst="rect">
            <a:avLst/>
          </a:prstGeom>
        </p:spPr>
        <p:txBody>
          <a:bodyPr vert="horz" lIns="0" tIns="0" rIns="0" bIns="0" rtlCol="0" anchor="t" anchorCtr="0"/>
          <a:lstStyle>
            <a:lvl1pPr algn="l">
              <a:defRPr sz="1000">
                <a:solidFill>
                  <a:schemeClr val="tx1"/>
                </a:solidFill>
              </a:defRPr>
            </a:lvl1pPr>
          </a:lstStyle>
          <a:p>
            <a:endParaRPr lang="de-AT" dirty="0"/>
          </a:p>
        </p:txBody>
      </p:sp>
      <p:sp>
        <p:nvSpPr>
          <p:cNvPr id="5" name="Fußzeilenplatzhalter 4"/>
          <p:cNvSpPr>
            <a:spLocks noGrp="1"/>
          </p:cNvSpPr>
          <p:nvPr>
            <p:ph type="ftr" sz="quarter" idx="3"/>
          </p:nvPr>
        </p:nvSpPr>
        <p:spPr>
          <a:xfrm>
            <a:off x="1047549" y="6422400"/>
            <a:ext cx="6962064" cy="365125"/>
          </a:xfrm>
          <a:prstGeom prst="rect">
            <a:avLst/>
          </a:prstGeom>
        </p:spPr>
        <p:txBody>
          <a:bodyPr vert="horz" lIns="0" tIns="0" rIns="0" bIns="0" rtlCol="0" anchor="t" anchorCtr="0"/>
          <a:lstStyle>
            <a:lvl1pPr algn="l">
              <a:defRPr sz="1000">
                <a:solidFill>
                  <a:schemeClr val="tx1"/>
                </a:solidFill>
              </a:defRPr>
            </a:lvl1pPr>
          </a:lstStyle>
          <a:p>
            <a:r>
              <a:rPr lang="de-DE" smtClean="0"/>
              <a:t>Unternehmenssteuerrecht, Uni Wien, Wakounig/Berger, 2018</a:t>
            </a:r>
            <a:endParaRPr lang="de-AT" dirty="0"/>
          </a:p>
        </p:txBody>
      </p:sp>
      <p:sp>
        <p:nvSpPr>
          <p:cNvPr id="6" name="Foliennummernplatzhalter 5"/>
          <p:cNvSpPr>
            <a:spLocks noGrp="1"/>
          </p:cNvSpPr>
          <p:nvPr>
            <p:ph type="sldNum" sz="quarter" idx="4"/>
          </p:nvPr>
        </p:nvSpPr>
        <p:spPr>
          <a:xfrm>
            <a:off x="8009613" y="6422400"/>
            <a:ext cx="828000" cy="365125"/>
          </a:xfrm>
          <a:prstGeom prst="rect">
            <a:avLst/>
          </a:prstGeom>
        </p:spPr>
        <p:txBody>
          <a:bodyPr vert="horz" lIns="0" tIns="0" rIns="0" bIns="0" rtlCol="0" anchor="t" anchorCtr="0"/>
          <a:lstStyle>
            <a:lvl1pPr algn="r">
              <a:defRPr sz="1000">
                <a:solidFill>
                  <a:schemeClr val="tx1"/>
                </a:solidFill>
              </a:defRPr>
            </a:lvl1pPr>
          </a:lstStyle>
          <a:p>
            <a:r>
              <a:rPr lang="de-AT" dirty="0"/>
              <a:t>Seite </a:t>
            </a:r>
            <a:fld id="{05A5AE1F-4813-4D0A-B870-8FB3219A4125}" type="slidenum">
              <a:rPr lang="de-AT" smtClean="0"/>
              <a:pPr/>
              <a:t>‹Nr.›</a:t>
            </a:fld>
            <a:endParaRPr lang="de-AT" dirty="0"/>
          </a:p>
        </p:txBody>
      </p:sp>
      <p:cxnSp>
        <p:nvCxnSpPr>
          <p:cNvPr id="11" name="Gerader Verbinder 10"/>
          <p:cNvCxnSpPr/>
          <p:nvPr userDrawn="1"/>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bwMode="black">
          <a:xfrm>
            <a:off x="305991" y="404813"/>
            <a:ext cx="1386001" cy="378000"/>
          </a:xfrm>
          <a:prstGeom prst="rect">
            <a:avLst/>
          </a:prstGeom>
        </p:spPr>
      </p:pic>
    </p:spTree>
    <p:extLst>
      <p:ext uri="{BB962C8B-B14F-4D97-AF65-F5344CB8AC3E}">
        <p14:creationId xmlns:p14="http://schemas.microsoft.com/office/powerpoint/2010/main" val="222681560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7" r:id="rId3"/>
    <p:sldLayoutId id="2147483650" r:id="rId4"/>
    <p:sldLayoutId id="2147483651" r:id="rId5"/>
    <p:sldLayoutId id="2147483671" r:id="rId6"/>
    <p:sldLayoutId id="2147483652" r:id="rId7"/>
    <p:sldLayoutId id="2147483653" r:id="rId8"/>
    <p:sldLayoutId id="2147483660" r:id="rId9"/>
    <p:sldLayoutId id="2147483656" r:id="rId10"/>
    <p:sldLayoutId id="2147483674" r:id="rId11"/>
    <p:sldLayoutId id="2147483675" r:id="rId12"/>
    <p:sldLayoutId id="2147483668" r:id="rId13"/>
    <p:sldLayoutId id="2147483669" r:id="rId14"/>
    <p:sldLayoutId id="2147483661" r:id="rId15"/>
    <p:sldLayoutId id="2147483666" r:id="rId16"/>
    <p:sldLayoutId id="2147483679" r:id="rId17"/>
    <p:sldLayoutId id="2147483673" r:id="rId18"/>
    <p:sldLayoutId id="2147483680" r:id="rId19"/>
    <p:sldLayoutId id="2147483681" r:id="rId20"/>
    <p:sldLayoutId id="2147483682" r:id="rId21"/>
    <p:sldLayoutId id="2147483683" r:id="rId22"/>
    <p:sldLayoutId id="2147483685" r:id="rId23"/>
    <p:sldLayoutId id="2147483686" r:id="rId24"/>
    <p:sldLayoutId id="2147483688" r:id="rId25"/>
    <p:sldLayoutId id="2147483689" r:id="rId26"/>
    <p:sldLayoutId id="2147483690" r:id="rId27"/>
  </p:sldLayoutIdLst>
  <p:hf hd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74625" indent="-174625" algn="l" defTabSz="685800" rtl="0" eaLnBrk="1" latinLnBrk="0" hangingPunct="1">
        <a:lnSpc>
          <a:spcPct val="95000"/>
        </a:lnSpc>
        <a:spcBef>
          <a:spcPts val="75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0363" indent="-180975" algn="l" defTabSz="685800" rtl="0" eaLnBrk="1" latinLnBrk="0" hangingPunct="1">
        <a:lnSpc>
          <a:spcPct val="95000"/>
        </a:lnSpc>
        <a:spcBef>
          <a:spcPts val="375"/>
        </a:spcBef>
        <a:buSzPct val="100000"/>
        <a:buFont typeface="Calibri" panose="020F0502020204030204" pitchFamily="34" charset="0"/>
        <a:buChar char="◦"/>
        <a:defRPr sz="2200" kern="1200">
          <a:solidFill>
            <a:schemeClr val="tx1"/>
          </a:solidFill>
          <a:latin typeface="+mn-lt"/>
          <a:ea typeface="+mn-ea"/>
          <a:cs typeface="+mn-cs"/>
        </a:defRPr>
      </a:lvl2pPr>
      <a:lvl3pPr marL="538163" indent="-177800" algn="l" defTabSz="685800" rtl="0" eaLnBrk="1" latinLnBrk="0" hangingPunct="1">
        <a:lnSpc>
          <a:spcPct val="95000"/>
        </a:lnSpc>
        <a:spcBef>
          <a:spcPts val="375"/>
        </a:spcBef>
        <a:buFont typeface="Symbol" panose="05050102010706020507" pitchFamily="18" charset="2"/>
        <a:buChar char="-"/>
        <a:defRPr sz="2000" kern="1200">
          <a:solidFill>
            <a:schemeClr val="tx1"/>
          </a:solidFill>
          <a:latin typeface="+mn-lt"/>
          <a:ea typeface="+mn-ea"/>
          <a:cs typeface="+mn-cs"/>
        </a:defRPr>
      </a:lvl3pPr>
      <a:lvl4pPr marL="714375" indent="-176213" algn="l" defTabSz="685800" rtl="0" eaLnBrk="1" latinLnBrk="0" hangingPunct="1">
        <a:lnSpc>
          <a:spcPct val="95000"/>
        </a:lnSpc>
        <a:spcBef>
          <a:spcPts val="375"/>
        </a:spcBef>
        <a:buFont typeface="Arial" panose="020B0604020202020204" pitchFamily="34" charset="0"/>
        <a:buChar char="•"/>
        <a:defRPr sz="2000" kern="1200">
          <a:solidFill>
            <a:schemeClr val="tx1"/>
          </a:solidFill>
          <a:latin typeface="+mn-lt"/>
          <a:ea typeface="+mn-ea"/>
          <a:cs typeface="+mn-cs"/>
        </a:defRPr>
      </a:lvl4pPr>
      <a:lvl5pPr marL="898525" indent="-184150" algn="l" defTabSz="685800" rtl="0" eaLnBrk="1" latinLnBrk="0" hangingPunct="1">
        <a:lnSpc>
          <a:spcPct val="95000"/>
        </a:lnSpc>
        <a:spcBef>
          <a:spcPts val="375"/>
        </a:spcBef>
        <a:buFont typeface="Symbol" panose="05050102010706020507" pitchFamily="18"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193" userDrawn="1">
          <p15:clr>
            <a:srgbClr val="F26B43"/>
          </p15:clr>
        </p15:guide>
        <p15:guide id="4" pos="5567" userDrawn="1">
          <p15:clr>
            <a:srgbClr val="F26B43"/>
          </p15:clr>
        </p15:guide>
        <p15:guide id="5" orient="horz" pos="255" userDrawn="1">
          <p15:clr>
            <a:srgbClr val="F26B43"/>
          </p15:clr>
        </p15:guide>
        <p15:guide id="6" orient="horz" pos="1196" userDrawn="1">
          <p15:clr>
            <a:srgbClr val="F26B43"/>
          </p15:clr>
        </p15:guide>
        <p15:guide id="8" orient="horz" pos="3884" userDrawn="1">
          <p15:clr>
            <a:srgbClr val="F26B43"/>
          </p15:clr>
        </p15:guide>
        <p15:guide id="9" pos="4224" userDrawn="1">
          <p15:clr>
            <a:srgbClr val="F26B43"/>
          </p15:clr>
        </p15:guide>
        <p15:guide id="10" orient="horz" pos="1321" userDrawn="1">
          <p15:clr>
            <a:srgbClr val="F26B43"/>
          </p15:clr>
        </p15:guide>
        <p15:guide id="11" orient="horz" pos="3748" userDrawn="1">
          <p15:clr>
            <a:srgbClr val="F26B43"/>
          </p15:clr>
        </p15:guide>
        <p15:guide id="12" orient="horz" pos="702" userDrawn="1">
          <p15:clr>
            <a:srgbClr val="F26B43"/>
          </p15:clr>
        </p15:guide>
        <p15:guide id="13" orient="horz" pos="7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3" Type="http://schemas.openxmlformats.org/officeDocument/2006/relationships/hyperlink" Target="mailto:marian.wakounig@univie.ac.at" TargetMode="External"/><Relationship Id="rId2" Type="http://schemas.openxmlformats.org/officeDocument/2006/relationships/image" Target="../media/image49.jpeg"/><Relationship Id="rId1" Type="http://schemas.openxmlformats.org/officeDocument/2006/relationships/slideLayout" Target="../slideLayouts/slideLayout11.xml"/><Relationship Id="rId4" Type="http://schemas.openxmlformats.org/officeDocument/2006/relationships/hyperlink" Target="mailto:marian.wakounig@bmf.gv.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oleObject" Target="../embeddings/oleObject3.bin"/><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ufind.univie.ac.at/de/person.html?id=27661" TargetMode="External"/><Relationship Id="rId2" Type="http://schemas.openxmlformats.org/officeDocument/2006/relationships/hyperlink" Target="https://ufind.univie.ac.at/de/vvz_sub.html?from=1&amp;to=2&amp;path=S8504&amp;semester=2018W" TargetMode="External"/><Relationship Id="rId1" Type="http://schemas.openxmlformats.org/officeDocument/2006/relationships/slideLayout" Target="../slideLayouts/slideLayout19.xml"/><Relationship Id="rId4" Type="http://schemas.openxmlformats.org/officeDocument/2006/relationships/hyperlink" Target="https://ufind.univie.ac.at/de/person.html?id=2500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39.wmf"/><Relationship Id="rId5" Type="http://schemas.openxmlformats.org/officeDocument/2006/relationships/oleObject" Target="../embeddings/oleObject6.bin"/><Relationship Id="rId4" Type="http://schemas.openxmlformats.org/officeDocument/2006/relationships/image" Target="../media/image3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8.bin"/><Relationship Id="rId4" Type="http://schemas.openxmlformats.org/officeDocument/2006/relationships/image" Target="../media/image4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image" Target="../media/image9.wmf"/><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5.png"/><Relationship Id="rId2" Type="http://schemas.openxmlformats.org/officeDocument/2006/relationships/image" Target="../media/image9.wmf"/><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46.e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ctr">
              <a:buNone/>
            </a:pPr>
            <a:r>
              <a:rPr lang="de-AT" sz="2800" b="1" dirty="0">
                <a:solidFill>
                  <a:srgbClr val="002060"/>
                </a:solidFill>
              </a:rPr>
              <a:t>Grundzüge des Unternehmenssteuerrechts</a:t>
            </a:r>
          </a:p>
          <a:p>
            <a:pPr marL="457200" indent="-457200" algn="ctr">
              <a:buFont typeface="Wingdings" panose="05000000000000000000" pitchFamily="2" charset="2"/>
              <a:buChar char="§"/>
            </a:pPr>
            <a:r>
              <a:rPr lang="de-AT" sz="2600" dirty="0">
                <a:solidFill>
                  <a:srgbClr val="006699"/>
                </a:solidFill>
              </a:rPr>
              <a:t>Verfahrensrecht (BAO</a:t>
            </a:r>
            <a:r>
              <a:rPr lang="de-AT" sz="2600" dirty="0" smtClean="0">
                <a:solidFill>
                  <a:srgbClr val="006699"/>
                </a:solidFill>
              </a:rPr>
              <a:t>) – unter besonderer Berücksichtigung der Außenprüfung</a:t>
            </a:r>
            <a:endParaRPr lang="de-AT" sz="2600" dirty="0">
              <a:solidFill>
                <a:srgbClr val="006699"/>
              </a:solidFill>
            </a:endParaRPr>
          </a:p>
          <a:p>
            <a:pPr marL="457200" indent="-457200" algn="ctr">
              <a:buFont typeface="Wingdings" panose="05000000000000000000" pitchFamily="2" charset="2"/>
              <a:buChar char="§"/>
            </a:pPr>
            <a:r>
              <a:rPr lang="de-AT" sz="2600" dirty="0">
                <a:solidFill>
                  <a:srgbClr val="006699"/>
                </a:solidFill>
              </a:rPr>
              <a:t>Ausgewählte Fragen </a:t>
            </a:r>
            <a:r>
              <a:rPr lang="de-AT" sz="2600" dirty="0" smtClean="0">
                <a:solidFill>
                  <a:srgbClr val="006699"/>
                </a:solidFill>
              </a:rPr>
              <a:t>ESt/</a:t>
            </a:r>
            <a:r>
              <a:rPr lang="de-AT" sz="2600" dirty="0" err="1" smtClean="0">
                <a:solidFill>
                  <a:srgbClr val="006699"/>
                </a:solidFill>
              </a:rPr>
              <a:t>KÖSt</a:t>
            </a:r>
            <a:endParaRPr lang="de-AT" sz="2600" dirty="0" smtClean="0">
              <a:solidFill>
                <a:srgbClr val="006699"/>
              </a:solidFill>
            </a:endParaRPr>
          </a:p>
          <a:p>
            <a:pPr marL="457200" indent="-457200" algn="ctr">
              <a:buFont typeface="Wingdings" panose="05000000000000000000" pitchFamily="2" charset="2"/>
              <a:buChar char="§"/>
            </a:pPr>
            <a:r>
              <a:rPr lang="de-AT" sz="2600" dirty="0" smtClean="0">
                <a:solidFill>
                  <a:srgbClr val="006699"/>
                </a:solidFill>
              </a:rPr>
              <a:t>Aktuelle </a:t>
            </a:r>
            <a:r>
              <a:rPr lang="de-AT" sz="2600" dirty="0">
                <a:solidFill>
                  <a:srgbClr val="006699"/>
                </a:solidFill>
              </a:rPr>
              <a:t>Entwicklungen</a:t>
            </a:r>
          </a:p>
          <a:p>
            <a:pPr algn="ctr">
              <a:buNone/>
            </a:pPr>
            <a:r>
              <a:rPr lang="de-AT" sz="2600" dirty="0" smtClean="0"/>
              <a:t> </a:t>
            </a:r>
            <a:r>
              <a:rPr lang="de-AT" sz="2600" b="1" dirty="0" smtClean="0"/>
              <a:t>Stand </a:t>
            </a:r>
            <a:r>
              <a:rPr lang="de-AT" sz="2600" b="1" dirty="0" smtClean="0"/>
              <a:t>2019</a:t>
            </a:r>
            <a:endParaRPr lang="de-AT" sz="2600" b="1" dirty="0"/>
          </a:p>
          <a:p>
            <a:pPr marL="457200" indent="-457200" algn="ctr">
              <a:buFont typeface="Wingdings" panose="05000000000000000000" pitchFamily="2" charset="2"/>
              <a:buChar char="§"/>
            </a:pPr>
            <a:endParaRPr lang="de-AT" sz="2400" dirty="0">
              <a:solidFill>
                <a:srgbClr val="C00000"/>
              </a:solidFill>
            </a:endParaRPr>
          </a:p>
          <a:p>
            <a:endParaRPr lang="de-AT" dirty="0"/>
          </a:p>
        </p:txBody>
      </p:sp>
      <p:sp>
        <p:nvSpPr>
          <p:cNvPr id="5" name="Fußzeilenplatzhalter 4"/>
          <p:cNvSpPr>
            <a:spLocks noGrp="1"/>
          </p:cNvSpPr>
          <p:nvPr>
            <p:ph type="ftr" sz="quarter" idx="11"/>
          </p:nvPr>
        </p:nvSpPr>
        <p:spPr/>
        <p:txBody>
          <a:bodyPr/>
          <a:lstStyle/>
          <a:p>
            <a:r>
              <a:rPr lang="de-DE" dirty="0" smtClean="0"/>
              <a:t>Unternehmenssteuerrecht, Uni Wien, Wakounig/Berger, </a:t>
            </a:r>
            <a:r>
              <a:rPr lang="de-DE" dirty="0" smtClean="0"/>
              <a:t>2019</a:t>
            </a: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a:t>
            </a:fld>
            <a:endParaRPr lang="de-AT"/>
          </a:p>
        </p:txBody>
      </p:sp>
      <p:sp>
        <p:nvSpPr>
          <p:cNvPr id="2" name="Titel 1"/>
          <p:cNvSpPr>
            <a:spLocks noGrp="1"/>
          </p:cNvSpPr>
          <p:nvPr>
            <p:ph type="title"/>
          </p:nvPr>
        </p:nvSpPr>
        <p:spPr/>
        <p:txBody>
          <a:bodyPr/>
          <a:lstStyle/>
          <a:p>
            <a:pPr algn="ctr"/>
            <a:r>
              <a:rPr lang="de-AT" dirty="0" smtClean="0"/>
              <a:t>Wakounig/Berger</a:t>
            </a:r>
            <a:endParaRPr lang="de-AT" dirty="0"/>
          </a:p>
        </p:txBody>
      </p:sp>
      <p:sp>
        <p:nvSpPr>
          <p:cNvPr id="7" name="Textplatzhalter 6"/>
          <p:cNvSpPr>
            <a:spLocks noGrp="1"/>
          </p:cNvSpPr>
          <p:nvPr>
            <p:ph type="body" sz="quarter" idx="19"/>
          </p:nvPr>
        </p:nvSpPr>
        <p:spPr/>
        <p:txBody>
          <a:bodyPr/>
          <a:lstStyle/>
          <a:p>
            <a:endParaRPr lang="de-A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230" y="213360"/>
            <a:ext cx="16954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110" y="213360"/>
            <a:ext cx="2388870" cy="186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260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55717" y="965116"/>
            <a:ext cx="6138952" cy="1747604"/>
          </a:xfrm>
        </p:spPr>
        <p:txBody>
          <a:bodyPr/>
          <a:lstStyle/>
          <a:p>
            <a:r>
              <a:rPr lang="de-AT" sz="3200" dirty="0">
                <a:solidFill>
                  <a:srgbClr val="5C171F"/>
                </a:solidFill>
                <a:ea typeface="Tahoma" panose="020B0604030504040204" pitchFamily="34" charset="0"/>
                <a:cs typeface="Tahoma" panose="020B0604030504040204" pitchFamily="34" charset="0"/>
              </a:rPr>
              <a:t>Leistungen - Finanzverwaltung</a:t>
            </a:r>
          </a:p>
          <a:p>
            <a:r>
              <a:rPr lang="de-AT" sz="1600" dirty="0">
                <a:ea typeface="Tahoma" panose="020B0604030504040204" pitchFamily="34" charset="0"/>
                <a:cs typeface="Tahoma" panose="020B0604030504040204" pitchFamily="34" charset="0"/>
              </a:rPr>
              <a:t>(Leistungen im Jahr 2015)</a:t>
            </a:r>
          </a:p>
        </p:txBody>
      </p:sp>
      <p:sp>
        <p:nvSpPr>
          <p:cNvPr id="5" name="Foliennummernplatzhalter 4"/>
          <p:cNvSpPr>
            <a:spLocks noGrp="1"/>
          </p:cNvSpPr>
          <p:nvPr>
            <p:ph type="sldNum" sz="quarter" idx="13"/>
          </p:nvPr>
        </p:nvSpPr>
        <p:spPr/>
        <p:txBody>
          <a:bodyPr/>
          <a:lstStyle/>
          <a:p>
            <a:fld id="{2B2FB3C2-479D-452C-B7E2-165D2C7D907B}" type="slidenum">
              <a:rPr lang="de-AT" smtClean="0"/>
              <a:pPr/>
              <a:t>10</a:t>
            </a:fld>
            <a:endParaRPr lang="de-AT" dirty="0"/>
          </a:p>
        </p:txBody>
      </p:sp>
      <p:sp>
        <p:nvSpPr>
          <p:cNvPr id="6" name="Rectangle 3"/>
          <p:cNvSpPr>
            <a:spLocks noGrp="1" noChangeArrowheads="1"/>
          </p:cNvSpPr>
          <p:nvPr>
            <p:ph type="body" sz="half" idx="4294967295"/>
          </p:nvPr>
        </p:nvSpPr>
        <p:spPr>
          <a:xfrm>
            <a:off x="395287" y="2247900"/>
            <a:ext cx="5679015" cy="3858836"/>
          </a:xfrm>
          <a:prstGeom prst="rect">
            <a:avLst/>
          </a:prstGeom>
        </p:spPr>
        <p:txBody>
          <a:bodyPr/>
          <a:lstStyle/>
          <a:p>
            <a:pPr>
              <a:lnSpc>
                <a:spcPct val="130000"/>
              </a:lnSpc>
              <a:spcBef>
                <a:spcPts val="544"/>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Betreuung der mehr als 3,55 </a:t>
            </a:r>
            <a:r>
              <a:rPr lang="de-AT" altLang="de-DE" sz="1600" b="1" dirty="0">
                <a:latin typeface="Tahoma" panose="020B0604030504040204" pitchFamily="34" charset="0"/>
                <a:ea typeface="Tahoma" panose="020B0604030504040204" pitchFamily="34" charset="0"/>
                <a:cs typeface="Tahoma" panose="020B0604030504040204" pitchFamily="34" charset="0"/>
              </a:rPr>
              <a:t>Millionen </a:t>
            </a:r>
            <a:r>
              <a:rPr lang="de-AT" altLang="de-DE" sz="1600" b="1" dirty="0" err="1">
                <a:latin typeface="Tahoma" panose="020B0604030504040204" pitchFamily="34" charset="0"/>
                <a:ea typeface="Tahoma" panose="020B0604030504040204" pitchFamily="34" charset="0"/>
                <a:cs typeface="Tahoma" panose="020B0604030504040204" pitchFamily="34" charset="0"/>
              </a:rPr>
              <a:t>FinanzOnline</a:t>
            </a:r>
            <a:r>
              <a:rPr lang="de-AT" altLang="de-DE" sz="1600" b="1" dirty="0">
                <a:latin typeface="Tahoma" panose="020B0604030504040204" pitchFamily="34" charset="0"/>
                <a:ea typeface="Tahoma" panose="020B0604030504040204" pitchFamily="34" charset="0"/>
                <a:cs typeface="Tahoma" panose="020B0604030504040204" pitchFamily="34" charset="0"/>
              </a:rPr>
              <a:t>-User</a:t>
            </a:r>
          </a:p>
          <a:p>
            <a:pPr>
              <a:lnSpc>
                <a:spcPct val="130000"/>
              </a:lnSpc>
              <a:spcBef>
                <a:spcPts val="544"/>
              </a:spcBef>
              <a:buClr>
                <a:srgbClr val="5C171F"/>
              </a:buClr>
              <a:buFont typeface="Wingdings" panose="05000000000000000000" pitchFamily="2" charset="2"/>
              <a:buChar char="§"/>
            </a:pPr>
            <a:r>
              <a:rPr lang="de-AT" altLang="de-DE" sz="1600" b="1" dirty="0">
                <a:latin typeface="Tahoma" panose="020B0604030504040204" pitchFamily="34" charset="0"/>
                <a:ea typeface="Tahoma" panose="020B0604030504040204" pitchFamily="34" charset="0"/>
                <a:cs typeface="Tahoma" panose="020B0604030504040204" pitchFamily="34" charset="0"/>
              </a:rPr>
              <a:t>Rund 3,78 Mio. Arbeitnehmerveranlagungen </a:t>
            </a:r>
            <a:r>
              <a:rPr lang="de-AT" altLang="de-DE" sz="1600" dirty="0">
                <a:latin typeface="Tahoma" panose="020B0604030504040204" pitchFamily="34" charset="0"/>
                <a:ea typeface="Tahoma" panose="020B0604030504040204" pitchFamily="34" charset="0"/>
                <a:cs typeface="Tahoma" panose="020B0604030504040204" pitchFamily="34" charset="0"/>
              </a:rPr>
              <a:t>mit einer durchschnittlichen Erledigungszeit von 24 Kalendertagen</a:t>
            </a:r>
          </a:p>
          <a:p>
            <a:pPr>
              <a:lnSpc>
                <a:spcPct val="130000"/>
              </a:lnSpc>
              <a:spcBef>
                <a:spcPts val="544"/>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Rund 2,08 Mio. betriebliche Veranlagungen mit einer durchschnittlichen Erledigungszeit von 21 Kalendertagen</a:t>
            </a:r>
          </a:p>
          <a:p>
            <a:pPr>
              <a:lnSpc>
                <a:spcPct val="130000"/>
              </a:lnSpc>
              <a:spcBef>
                <a:spcPts val="544"/>
              </a:spcBef>
              <a:buClr>
                <a:srgbClr val="5C171F"/>
              </a:buClr>
              <a:buFont typeface="Wingdings" panose="05000000000000000000" pitchFamily="2" charset="2"/>
              <a:buChar char="§"/>
            </a:pPr>
            <a:r>
              <a:rPr lang="de-AT" altLang="de-DE" sz="1600" dirty="0" err="1">
                <a:latin typeface="Tahoma" panose="020B0604030504040204" pitchFamily="34" charset="0"/>
                <a:ea typeface="Tahoma" panose="020B0604030504040204" pitchFamily="34" charset="0"/>
                <a:cs typeface="Tahoma" panose="020B0604030504040204" pitchFamily="34" charset="0"/>
              </a:rPr>
              <a:t>Rd</a:t>
            </a:r>
            <a:r>
              <a:rPr lang="de-AT" altLang="de-DE" sz="1600" dirty="0">
                <a:latin typeface="Tahoma" panose="020B0604030504040204" pitchFamily="34" charset="0"/>
                <a:ea typeface="Tahoma" panose="020B0604030504040204" pitchFamily="34" charset="0"/>
                <a:cs typeface="Tahoma" panose="020B0604030504040204" pitchFamily="34" charset="0"/>
              </a:rPr>
              <a:t> 30.000 Betriebskontrollen durch die Finanzpolizei</a:t>
            </a:r>
          </a:p>
          <a:p>
            <a:pPr>
              <a:lnSpc>
                <a:spcPct val="130000"/>
              </a:lnSpc>
              <a:spcBef>
                <a:spcPts val="544"/>
              </a:spcBef>
              <a:buClr>
                <a:srgbClr val="5C171F"/>
              </a:buClr>
              <a:buFont typeface="Wingdings" panose="05000000000000000000" pitchFamily="2" charset="2"/>
              <a:buChar char="§"/>
            </a:pPr>
            <a:r>
              <a:rPr lang="de-AT" altLang="de-DE" sz="1600" dirty="0" err="1">
                <a:latin typeface="Tahoma" panose="020B0604030504040204" pitchFamily="34" charset="0"/>
                <a:ea typeface="Tahoma" panose="020B0604030504040204" pitchFamily="34" charset="0"/>
                <a:cs typeface="Tahoma" panose="020B0604030504040204" pitchFamily="34" charset="0"/>
              </a:rPr>
              <a:t>Rd</a:t>
            </a:r>
            <a:r>
              <a:rPr lang="de-AT" altLang="de-DE" sz="1600" dirty="0">
                <a:latin typeface="Tahoma" panose="020B0604030504040204" pitchFamily="34" charset="0"/>
                <a:ea typeface="Tahoma" panose="020B0604030504040204" pitchFamily="34" charset="0"/>
                <a:cs typeface="Tahoma" panose="020B0604030504040204" pitchFamily="34" charset="0"/>
              </a:rPr>
              <a:t> 160 Prüfungen und Zwangsmaßnahmen/ Eigenprüfungen durch die Steuerfahndung</a:t>
            </a:r>
          </a:p>
          <a:p>
            <a:pPr>
              <a:lnSpc>
                <a:spcPct val="130000"/>
              </a:lnSpc>
              <a:spcBef>
                <a:spcPts val="544"/>
              </a:spcBef>
              <a:buClr>
                <a:srgbClr val="5C171F"/>
              </a:buClr>
              <a:buFont typeface="Wingdings" panose="05000000000000000000" pitchFamily="2" charset="2"/>
              <a:buChar char="§"/>
            </a:pPr>
            <a:r>
              <a:rPr lang="de-AT" altLang="de-DE" sz="1600" dirty="0" err="1">
                <a:latin typeface="Tahoma" panose="020B0604030504040204" pitchFamily="34" charset="0"/>
                <a:ea typeface="Tahoma" panose="020B0604030504040204" pitchFamily="34" charset="0"/>
                <a:cs typeface="Tahoma" panose="020B0604030504040204" pitchFamily="34" charset="0"/>
              </a:rPr>
              <a:t>Rd</a:t>
            </a:r>
            <a:r>
              <a:rPr lang="de-AT" altLang="de-DE" sz="1600" dirty="0">
                <a:latin typeface="Tahoma" panose="020B0604030504040204" pitchFamily="34" charset="0"/>
                <a:ea typeface="Tahoma" panose="020B0604030504040204" pitchFamily="34" charset="0"/>
                <a:cs typeface="Tahoma" panose="020B0604030504040204" pitchFamily="34" charset="0"/>
              </a:rPr>
              <a:t> 500 Prüfungen durch das Finanzamt für Gebühren, Verkehrssteuern und Glücksspiel</a:t>
            </a:r>
            <a:endParaRPr lang="de-DE" altLang="de-DE" sz="1600" dirty="0"/>
          </a:p>
        </p:txBody>
      </p:sp>
      <p:pic>
        <p:nvPicPr>
          <p:cNvPr id="9218" name="Picture 2" descr="L:\BMF_Z\I\I_8\Ablage\Abteilung\Arbeitsordner\Schramm\Präsentation 1 Fotos\IMG_0892_13x19c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7" t="5602" r="10087"/>
          <a:stretch/>
        </p:blipFill>
        <p:spPr bwMode="auto">
          <a:xfrm>
            <a:off x="6293772" y="1690474"/>
            <a:ext cx="2850228" cy="466508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332" y="469852"/>
            <a:ext cx="2677668" cy="64770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5756" y="6433289"/>
            <a:ext cx="446796" cy="374153"/>
          </a:xfrm>
          <a:prstGeom prst="rect">
            <a:avLst/>
          </a:prstGeom>
        </p:spPr>
      </p:pic>
      <p:sp>
        <p:nvSpPr>
          <p:cNvPr id="3" name="Fußzeilenplatzhalter 2"/>
          <p:cNvSpPr>
            <a:spLocks noGrp="1"/>
          </p:cNvSpPr>
          <p:nvPr>
            <p:ph type="ftr" sz="quarter" idx="12"/>
          </p:nvPr>
        </p:nvSpPr>
        <p:spPr/>
        <p:txBody>
          <a:bodyPr/>
          <a:lstStyle/>
          <a:p>
            <a:pPr defTabSz="456802"/>
            <a:r>
              <a:rPr lang="de-DE" smtClean="0"/>
              <a:t>Unternehmenssteuerrecht, Uni Wien, Wakounig/Berger, 2018</a:t>
            </a:r>
            <a:endParaRPr lang="de-AT" dirty="0"/>
          </a:p>
        </p:txBody>
      </p:sp>
    </p:spTree>
    <p:extLst>
      <p:ext uri="{BB962C8B-B14F-4D97-AF65-F5344CB8AC3E}">
        <p14:creationId xmlns:p14="http://schemas.microsoft.com/office/powerpoint/2010/main" val="13258517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96752"/>
            <a:ext cx="8640960" cy="720080"/>
          </a:xfrm>
        </p:spPr>
        <p:txBody>
          <a:bodyPr/>
          <a:lstStyle/>
          <a:p>
            <a:r>
              <a:rPr lang="de-AT" sz="2600" dirty="0">
                <a:solidFill>
                  <a:srgbClr val="006699"/>
                </a:solidFill>
              </a:rPr>
              <a:t>Welchen Unterschied gibt es zwischen unbeschränkter und beschränkter Steuerpflicht</a:t>
            </a:r>
            <a:r>
              <a:rPr lang="de-AT" sz="2600" dirty="0" smtClean="0">
                <a:solidFill>
                  <a:srgbClr val="006699"/>
                </a:solidFill>
              </a:rPr>
              <a:t>? (1)</a:t>
            </a:r>
            <a:endParaRPr lang="de-AT" sz="2600" dirty="0">
              <a:solidFill>
                <a:srgbClr val="006699"/>
              </a:solidFill>
            </a:endParaRPr>
          </a:p>
        </p:txBody>
      </p:sp>
      <p:sp>
        <p:nvSpPr>
          <p:cNvPr id="3" name="Inhaltsplatzhalter 2"/>
          <p:cNvSpPr>
            <a:spLocks noGrp="1"/>
          </p:cNvSpPr>
          <p:nvPr>
            <p:ph idx="1"/>
          </p:nvPr>
        </p:nvSpPr>
        <p:spPr>
          <a:xfrm>
            <a:off x="179512" y="2060848"/>
            <a:ext cx="8856984" cy="4680520"/>
          </a:xfrm>
        </p:spPr>
        <p:txBody>
          <a:bodyPr/>
          <a:lstStyle/>
          <a:p>
            <a:pPr marL="342900" indent="-342900">
              <a:buFont typeface="Wingdings" panose="05000000000000000000" pitchFamily="2" charset="2"/>
              <a:buChar char="§"/>
            </a:pPr>
            <a:r>
              <a:rPr lang="de-AT" sz="2400" b="0" dirty="0"/>
              <a:t>Die </a:t>
            </a:r>
            <a:r>
              <a:rPr lang="de-AT" sz="2400" dirty="0"/>
              <a:t>unbeschränkte</a:t>
            </a:r>
            <a:r>
              <a:rPr lang="de-AT" sz="2400" b="0" dirty="0"/>
              <a:t> Steuerpflicht erstreckt sich auf alle in- und ausländischen Einkünfte (</a:t>
            </a:r>
            <a:r>
              <a:rPr lang="de-AT" sz="2400" dirty="0"/>
              <a:t>Welteinkommen</a:t>
            </a:r>
            <a:r>
              <a:rPr lang="de-AT" sz="2400" b="0" dirty="0"/>
              <a:t>). Die </a:t>
            </a:r>
            <a:r>
              <a:rPr lang="de-AT" sz="2400" dirty="0"/>
              <a:t>beschränkte</a:t>
            </a:r>
            <a:r>
              <a:rPr lang="de-AT" sz="2400" b="0" dirty="0"/>
              <a:t> Steuerpflicht betrifft die in </a:t>
            </a:r>
            <a:r>
              <a:rPr lang="de-AT" sz="2400" dirty="0"/>
              <a:t>§ 98 EStG</a:t>
            </a:r>
            <a:r>
              <a:rPr lang="de-AT" sz="2400" b="0" dirty="0"/>
              <a:t> aufgezählten inländischen Einkünfte (</a:t>
            </a:r>
            <a:r>
              <a:rPr lang="de-AT" sz="2400" dirty="0"/>
              <a:t>Territorialprinzip</a:t>
            </a:r>
            <a:r>
              <a:rPr lang="de-AT" sz="2400" b="0" dirty="0"/>
              <a:t>) von natürlichen Personen, die weder Wohnsitz noch gewöhnlichen Aufenthalt im Inland haben (§ 1 Abs. 3 EStG).</a:t>
            </a:r>
          </a:p>
          <a:p>
            <a:pPr marL="342900" lvl="0" indent="-342900">
              <a:buFont typeface="Wingdings" panose="05000000000000000000" pitchFamily="2" charset="2"/>
              <a:buChar char="§"/>
            </a:pPr>
            <a:r>
              <a:rPr lang="de-AT" sz="2400" b="0" dirty="0" smtClean="0"/>
              <a:t>Folgende </a:t>
            </a:r>
            <a:r>
              <a:rPr lang="de-AT" sz="2400" dirty="0"/>
              <a:t>Unterschiede zur unbeschränkten Steuerpflicht</a:t>
            </a:r>
            <a:r>
              <a:rPr lang="de-AT" sz="2400" b="0" dirty="0"/>
              <a:t> sind zu nennen:</a:t>
            </a:r>
          </a:p>
          <a:p>
            <a:pPr marL="522288" lvl="1" indent="-342900">
              <a:lnSpc>
                <a:spcPct val="100000"/>
              </a:lnSpc>
              <a:buFont typeface="Wingdings" panose="05000000000000000000" pitchFamily="2" charset="2"/>
              <a:buChar char="§"/>
            </a:pPr>
            <a:r>
              <a:rPr lang="de-AT" sz="2400" b="0" dirty="0"/>
              <a:t>Betriebsausgaben und Werbungskosten müssen mit </a:t>
            </a:r>
            <a:r>
              <a:rPr lang="de-AT" sz="2400" b="1" dirty="0"/>
              <a:t>inländischen </a:t>
            </a:r>
            <a:r>
              <a:rPr lang="de-AT" sz="2400" b="0" dirty="0"/>
              <a:t>Einkünften in wirtschaftlichem Zusammenhang stehen</a:t>
            </a:r>
            <a:r>
              <a:rPr lang="de-AT" sz="2400" b="0" dirty="0" smtClean="0"/>
              <a:t>,</a:t>
            </a:r>
            <a:endParaRPr lang="de-AT" sz="24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100</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1393759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71" y="780086"/>
            <a:ext cx="8424936" cy="792088"/>
          </a:xfrm>
        </p:spPr>
        <p:txBody>
          <a:bodyPr/>
          <a:lstStyle/>
          <a:p>
            <a:pPr algn="ctr"/>
            <a:r>
              <a:rPr lang="de-AT" sz="2600" dirty="0">
                <a:solidFill>
                  <a:srgbClr val="006699"/>
                </a:solidFill>
              </a:rPr>
              <a:t>Welchen Unterschied gibt es zwischen unbeschränkter </a:t>
            </a:r>
            <a:r>
              <a:rPr lang="de-AT" sz="2600" dirty="0" smtClean="0">
                <a:solidFill>
                  <a:srgbClr val="006699"/>
                </a:solidFill>
              </a:rPr>
              <a:t/>
            </a:r>
            <a:br>
              <a:rPr lang="de-AT" sz="2600" dirty="0" smtClean="0">
                <a:solidFill>
                  <a:srgbClr val="006699"/>
                </a:solidFill>
              </a:rPr>
            </a:br>
            <a:r>
              <a:rPr lang="de-AT" sz="2600" dirty="0" smtClean="0">
                <a:solidFill>
                  <a:srgbClr val="006699"/>
                </a:solidFill>
              </a:rPr>
              <a:t>und </a:t>
            </a:r>
            <a:r>
              <a:rPr lang="de-AT" sz="2600" dirty="0">
                <a:solidFill>
                  <a:srgbClr val="006699"/>
                </a:solidFill>
              </a:rPr>
              <a:t>beschränkter Steuerpflicht? (2)</a:t>
            </a:r>
          </a:p>
        </p:txBody>
      </p:sp>
      <p:sp>
        <p:nvSpPr>
          <p:cNvPr id="3" name="Inhaltsplatzhalter 2"/>
          <p:cNvSpPr>
            <a:spLocks noGrp="1"/>
          </p:cNvSpPr>
          <p:nvPr>
            <p:ph idx="1"/>
          </p:nvPr>
        </p:nvSpPr>
        <p:spPr>
          <a:xfrm>
            <a:off x="286689" y="1700453"/>
            <a:ext cx="8784976" cy="4464496"/>
          </a:xfrm>
        </p:spPr>
        <p:txBody>
          <a:bodyPr/>
          <a:lstStyle/>
          <a:p>
            <a:pPr marL="701675" lvl="2" indent="-342900">
              <a:buFont typeface="Wingdings" panose="05000000000000000000" pitchFamily="2" charset="2"/>
              <a:buChar char="§"/>
            </a:pPr>
            <a:r>
              <a:rPr lang="de-AT" sz="2400" b="1" dirty="0"/>
              <a:t>keine</a:t>
            </a:r>
            <a:r>
              <a:rPr lang="de-AT" sz="2400" dirty="0"/>
              <a:t> Berücksichtigung von außergewöhnlichen Belastungen, wohl aber Sonderausgaben, wenn sie sich auf das Inland beziehen,</a:t>
            </a:r>
          </a:p>
          <a:p>
            <a:pPr marL="701675" lvl="2" indent="-342900">
              <a:buFont typeface="Wingdings" panose="05000000000000000000" pitchFamily="2" charset="2"/>
              <a:buChar char="§"/>
            </a:pPr>
            <a:r>
              <a:rPr lang="de-AT" sz="2400" b="1" dirty="0"/>
              <a:t>kein Veranlagungsfreibetrag </a:t>
            </a:r>
            <a:r>
              <a:rPr lang="de-AT" sz="2400" dirty="0"/>
              <a:t>nach § 41 (3),</a:t>
            </a:r>
          </a:p>
          <a:p>
            <a:pPr marL="701675" lvl="2" indent="-342900">
              <a:buFont typeface="Wingdings" panose="05000000000000000000" pitchFamily="2" charset="2"/>
              <a:buChar char="§"/>
            </a:pPr>
            <a:r>
              <a:rPr lang="de-AT" sz="2400" b="1" dirty="0"/>
              <a:t>keine Freibeträge </a:t>
            </a:r>
            <a:r>
              <a:rPr lang="de-AT" sz="2400" dirty="0" err="1"/>
              <a:t>gem</a:t>
            </a:r>
            <a:r>
              <a:rPr lang="de-AT" sz="2400" dirty="0"/>
              <a:t> §§ 35 und 105 EStG</a:t>
            </a:r>
            <a:r>
              <a:rPr lang="de-AT" sz="2400" dirty="0" smtClean="0"/>
              <a:t>,</a:t>
            </a:r>
          </a:p>
          <a:p>
            <a:pPr marL="701675" lvl="2" indent="-342900">
              <a:buFont typeface="Wingdings" panose="05000000000000000000" pitchFamily="2" charset="2"/>
              <a:buChar char="§"/>
            </a:pPr>
            <a:r>
              <a:rPr lang="de-AT" sz="2400" b="1" dirty="0" smtClean="0"/>
              <a:t>beschränkter</a:t>
            </a:r>
            <a:r>
              <a:rPr lang="de-AT" sz="2400" b="0" dirty="0" smtClean="0"/>
              <a:t> </a:t>
            </a:r>
            <a:r>
              <a:rPr lang="de-AT" sz="2400" b="0" dirty="0"/>
              <a:t>Verlustausgleich (Verlustabzug steht nur für Verluste zu, die in inländischen Betriebsstätten entstanden sind oder für Verluste die – unabhängig vom Vorliegen einer Betriebsstätte -  aus unbeweglichem Vermögen </a:t>
            </a:r>
            <a:r>
              <a:rPr lang="de-AT" sz="2400" b="0" dirty="0" err="1"/>
              <a:t>iSd</a:t>
            </a:r>
            <a:r>
              <a:rPr lang="de-AT" sz="2400" b="0" dirty="0"/>
              <a:t> 1. Satzes des § 98 Abs. 1 Z 3 </a:t>
            </a:r>
            <a:r>
              <a:rPr lang="de-AT" sz="2400" b="0" dirty="0" smtClean="0"/>
              <a:t>stammen)</a:t>
            </a:r>
          </a:p>
          <a:p>
            <a:pPr marL="701675" lvl="2" indent="-342900">
              <a:buFont typeface="Wingdings" panose="05000000000000000000" pitchFamily="2" charset="2"/>
              <a:buChar char="§"/>
            </a:pPr>
            <a:r>
              <a:rPr lang="de-AT" sz="2400" b="0" dirty="0" err="1" smtClean="0"/>
              <a:t>idR</a:t>
            </a:r>
            <a:r>
              <a:rPr lang="de-AT" sz="2400" b="0" dirty="0" smtClean="0"/>
              <a:t> </a:t>
            </a:r>
            <a:r>
              <a:rPr lang="de-AT" sz="2400" b="1" dirty="0"/>
              <a:t>keine Absetzbe</a:t>
            </a:r>
            <a:r>
              <a:rPr lang="de-AT" sz="2400" b="0" dirty="0"/>
              <a:t>träge, ausgenommen VAB, ANAB, PAB bei Lohnsteuerpflichtigen, </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101</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105354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393" y="952237"/>
            <a:ext cx="8424936" cy="720080"/>
          </a:xfrm>
        </p:spPr>
        <p:txBody>
          <a:bodyPr/>
          <a:lstStyle/>
          <a:p>
            <a:pPr algn="ctr"/>
            <a:r>
              <a:rPr lang="de-AT" sz="2600" dirty="0">
                <a:solidFill>
                  <a:srgbClr val="006699"/>
                </a:solidFill>
              </a:rPr>
              <a:t>Welchen Unterschied gibt es zwischen unbeschränkter </a:t>
            </a:r>
            <a:r>
              <a:rPr lang="de-AT" sz="2600" dirty="0" smtClean="0">
                <a:solidFill>
                  <a:srgbClr val="006699"/>
                </a:solidFill>
              </a:rPr>
              <a:t/>
            </a:r>
            <a:br>
              <a:rPr lang="de-AT" sz="2600" dirty="0" smtClean="0">
                <a:solidFill>
                  <a:srgbClr val="006699"/>
                </a:solidFill>
              </a:rPr>
            </a:br>
            <a:r>
              <a:rPr lang="de-AT" sz="2600" dirty="0" smtClean="0">
                <a:solidFill>
                  <a:srgbClr val="006699"/>
                </a:solidFill>
              </a:rPr>
              <a:t>und </a:t>
            </a:r>
            <a:r>
              <a:rPr lang="de-AT" sz="2600" dirty="0">
                <a:solidFill>
                  <a:srgbClr val="006699"/>
                </a:solidFill>
              </a:rPr>
              <a:t>beschränkter Steuerpflicht? </a:t>
            </a:r>
            <a:r>
              <a:rPr lang="de-AT" sz="2600" dirty="0" smtClean="0">
                <a:solidFill>
                  <a:srgbClr val="006699"/>
                </a:solidFill>
              </a:rPr>
              <a:t>(3)</a:t>
            </a:r>
            <a:endParaRPr lang="de-AT" sz="2600" dirty="0">
              <a:solidFill>
                <a:srgbClr val="006699"/>
              </a:solidFill>
            </a:endParaRPr>
          </a:p>
        </p:txBody>
      </p:sp>
      <p:sp>
        <p:nvSpPr>
          <p:cNvPr id="3" name="Inhaltsplatzhalter 2"/>
          <p:cNvSpPr>
            <a:spLocks noGrp="1"/>
          </p:cNvSpPr>
          <p:nvPr>
            <p:ph idx="1"/>
          </p:nvPr>
        </p:nvSpPr>
        <p:spPr>
          <a:xfrm>
            <a:off x="323528" y="1988840"/>
            <a:ext cx="8712968" cy="4752528"/>
          </a:xfrm>
        </p:spPr>
        <p:txBody>
          <a:bodyPr/>
          <a:lstStyle/>
          <a:p>
            <a:pPr marL="342900" indent="-342900">
              <a:buFont typeface="Wingdings" panose="05000000000000000000" pitchFamily="2" charset="2"/>
              <a:buChar char="§"/>
            </a:pPr>
            <a:r>
              <a:rPr lang="de-AT" sz="2400" dirty="0"/>
              <a:t>keine Begünstigung </a:t>
            </a:r>
            <a:r>
              <a:rPr lang="de-AT" sz="2400" b="0" dirty="0"/>
              <a:t>für Verwertung von Erfindungen nach § 38 und</a:t>
            </a:r>
          </a:p>
          <a:p>
            <a:pPr marL="342900" lvl="0" indent="-342900">
              <a:buFont typeface="Wingdings" panose="05000000000000000000" pitchFamily="2" charset="2"/>
              <a:buChar char="§"/>
            </a:pPr>
            <a:r>
              <a:rPr lang="de-AT" sz="2400" b="0" dirty="0" smtClean="0"/>
              <a:t>bei </a:t>
            </a:r>
            <a:r>
              <a:rPr lang="de-AT" sz="2400" b="0" dirty="0"/>
              <a:t>der Veranlagung kommen </a:t>
            </a:r>
            <a:r>
              <a:rPr lang="de-AT" sz="2400" dirty="0"/>
              <a:t>die normalen Tarifstufen </a:t>
            </a:r>
            <a:r>
              <a:rPr lang="de-AT" sz="2400" b="0" dirty="0"/>
              <a:t>des § 33 EStG zur </a:t>
            </a:r>
            <a:r>
              <a:rPr lang="de-AT" sz="2400" b="0" dirty="0" smtClean="0"/>
              <a:t>Anwendung</a:t>
            </a:r>
          </a:p>
          <a:p>
            <a:pPr marL="342900" lvl="0" indent="-342900">
              <a:buFont typeface="Wingdings" panose="05000000000000000000" pitchFamily="2" charset="2"/>
              <a:buChar char="§"/>
            </a:pPr>
            <a:r>
              <a:rPr lang="de-AT" sz="2400" dirty="0" smtClean="0"/>
              <a:t>Beschränkt </a:t>
            </a:r>
            <a:r>
              <a:rPr lang="de-AT" sz="2400" dirty="0"/>
              <a:t>steuerpflichtige EU</a:t>
            </a:r>
            <a:r>
              <a:rPr lang="de-AT" sz="2400" b="0" dirty="0"/>
              <a:t>- bzw. EWR-</a:t>
            </a:r>
            <a:r>
              <a:rPr lang="de-AT" sz="2400" dirty="0"/>
              <a:t>Bürger</a:t>
            </a:r>
            <a:r>
              <a:rPr lang="de-AT" sz="2400" b="0" dirty="0"/>
              <a:t> können nach § 1 (4) EStG für die unbeschränkte Steuerpflicht optieren (bis zum Eintritt der Rechtskraft des Bescheides); </a:t>
            </a:r>
            <a:endParaRPr lang="de-AT" sz="2400" b="0" dirty="0" smtClean="0"/>
          </a:p>
          <a:p>
            <a:pPr marL="342900" lvl="0" indent="-342900">
              <a:buFont typeface="Wingdings" panose="05000000000000000000" pitchFamily="2" charset="2"/>
              <a:buChar char="§"/>
            </a:pPr>
            <a:r>
              <a:rPr lang="de-AT" sz="2400" b="0" dirty="0" smtClean="0"/>
              <a:t>Wenn Option, dann </a:t>
            </a:r>
            <a:r>
              <a:rPr lang="de-AT" sz="2400" b="0" dirty="0"/>
              <a:t>Berücksichtigung der Absetzbeträge </a:t>
            </a:r>
            <a:r>
              <a:rPr lang="de-AT" sz="2400" b="0" dirty="0" err="1" smtClean="0"/>
              <a:t>usw</a:t>
            </a:r>
            <a:endParaRPr lang="de-AT" sz="2400" b="0" dirty="0"/>
          </a:p>
          <a:p>
            <a:pPr marL="342900" indent="-342900">
              <a:buFont typeface="Wingdings" panose="05000000000000000000" pitchFamily="2" charset="2"/>
              <a:buChar char="§"/>
            </a:pPr>
            <a:endParaRPr lang="de-AT" sz="19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102</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2812877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68760"/>
            <a:ext cx="8425185" cy="720081"/>
          </a:xfrm>
        </p:spPr>
        <p:txBody>
          <a:bodyPr/>
          <a:lstStyle/>
          <a:p>
            <a:pPr lvl="0"/>
            <a:r>
              <a:rPr lang="de-AT" sz="2600" dirty="0" smtClean="0">
                <a:solidFill>
                  <a:srgbClr val="006699"/>
                </a:solidFill>
              </a:rPr>
              <a:t/>
            </a:r>
            <a:br>
              <a:rPr lang="de-AT" sz="2600" dirty="0" smtClean="0">
                <a:solidFill>
                  <a:srgbClr val="006699"/>
                </a:solidFill>
              </a:rPr>
            </a:br>
            <a:r>
              <a:rPr lang="de-AT" sz="2600" dirty="0" smtClean="0">
                <a:solidFill>
                  <a:srgbClr val="006699"/>
                </a:solidFill>
              </a:rPr>
              <a:t>Welche </a:t>
            </a:r>
            <a:r>
              <a:rPr lang="de-AT" sz="2600" dirty="0">
                <a:solidFill>
                  <a:srgbClr val="006699"/>
                </a:solidFill>
              </a:rPr>
              <a:t>Möglichkeiten gibt es, doppelte Versteuerung zu vermeiden</a:t>
            </a:r>
            <a:r>
              <a:rPr lang="de-AT" sz="2600" dirty="0" smtClean="0">
                <a:solidFill>
                  <a:srgbClr val="006699"/>
                </a:solidFill>
              </a:rPr>
              <a:t>? (1)</a:t>
            </a:r>
            <a:r>
              <a:rPr lang="de-AT" sz="2600" dirty="0">
                <a:solidFill>
                  <a:srgbClr val="006699"/>
                </a:solidFill>
              </a:rPr>
              <a:t/>
            </a:r>
            <a:br>
              <a:rPr lang="de-AT" sz="2600" dirty="0">
                <a:solidFill>
                  <a:srgbClr val="006699"/>
                </a:solidFill>
              </a:rPr>
            </a:br>
            <a:endParaRPr lang="de-AT" sz="2600" dirty="0">
              <a:solidFill>
                <a:srgbClr val="006699"/>
              </a:solidFill>
            </a:endParaRPr>
          </a:p>
        </p:txBody>
      </p:sp>
      <p:sp>
        <p:nvSpPr>
          <p:cNvPr id="3" name="Inhaltsplatzhalter 2"/>
          <p:cNvSpPr>
            <a:spLocks noGrp="1"/>
          </p:cNvSpPr>
          <p:nvPr>
            <p:ph idx="1"/>
          </p:nvPr>
        </p:nvSpPr>
        <p:spPr>
          <a:xfrm>
            <a:off x="186546" y="1721554"/>
            <a:ext cx="8712968" cy="4752528"/>
          </a:xfrm>
        </p:spPr>
        <p:txBody>
          <a:bodyPr/>
          <a:lstStyle/>
          <a:p>
            <a:pPr lvl="0"/>
            <a:r>
              <a:rPr lang="de-AT" sz="2100" dirty="0"/>
              <a:t>Doppelbesteuerungsabkommen</a:t>
            </a:r>
            <a:r>
              <a:rPr lang="de-AT" sz="2100" b="0" dirty="0"/>
              <a:t> (zwischenstaatliche Verträge): können das innerstaatliche Besteuerungsrecht niemals erweitern, sondern nur einschränken. Es ist zunächst der inländische Steueranspruch zu ermitteln und dann festzustellen, inwieweit dieser Besteuerungsanspruch auf Grundlage des anzuwendenden DBA aufrechterhalten werden kann.</a:t>
            </a:r>
          </a:p>
          <a:p>
            <a:pPr marL="342900" lvl="0" indent="-342900">
              <a:buFont typeface="Symbol" panose="05050102010706020507" pitchFamily="18" charset="2"/>
              <a:buChar char="-"/>
            </a:pPr>
            <a:r>
              <a:rPr lang="de-AT" sz="2100" dirty="0"/>
              <a:t>Befreiungsmethode unter Progressionsvorbehalt für positive Einkünfte</a:t>
            </a:r>
            <a:r>
              <a:rPr lang="de-AT" sz="2100" b="0" dirty="0"/>
              <a:t>: dem Wohnsitzstaat oder dem </a:t>
            </a:r>
            <a:r>
              <a:rPr lang="de-AT" sz="2100" b="0" dirty="0" smtClean="0"/>
              <a:t>Quellenstaat wird das ausschließliche Besteuerungsrecht zugewiesen. </a:t>
            </a:r>
          </a:p>
          <a:p>
            <a:pPr marL="342900" lvl="0" indent="-342900">
              <a:buFont typeface="Symbol" panose="05050102010706020507" pitchFamily="18" charset="2"/>
              <a:buChar char="-"/>
            </a:pPr>
            <a:r>
              <a:rPr lang="de-AT" sz="2100" b="0" dirty="0" smtClean="0"/>
              <a:t>Steht </a:t>
            </a:r>
            <a:r>
              <a:rPr lang="de-AT" sz="2100" b="0" dirty="0"/>
              <a:t>das Besteuerungsrecht dem Quellenstaat zu, so hat der Wohnsitzstaat das Recht, auf die ihm zur Besteuerung verbleibenden Einkünfte den Durchschnittssteuersatz des Gesamteinkommens anzuwenden (Progressionsvorbehalt). </a:t>
            </a:r>
            <a:endParaRPr lang="de-AT" sz="2100" b="0" dirty="0" smtClean="0"/>
          </a:p>
          <a:p>
            <a:pPr marL="342900" lvl="0" indent="-342900">
              <a:buFont typeface="Symbol" panose="05050102010706020507" pitchFamily="18" charset="2"/>
              <a:buChar char="-"/>
            </a:pPr>
            <a:r>
              <a:rPr lang="de-AT" sz="2100" b="0" dirty="0" smtClean="0"/>
              <a:t>Die </a:t>
            </a:r>
            <a:r>
              <a:rPr lang="de-AT" sz="2100" b="0" dirty="0"/>
              <a:t>Befreiungsmethode ist in den meisten DBA verwirklicht. </a:t>
            </a:r>
          </a:p>
          <a:p>
            <a:endParaRPr lang="de-AT" sz="21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103</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7404008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3" y="1340768"/>
            <a:ext cx="8208912" cy="648072"/>
          </a:xfrm>
        </p:spPr>
        <p:txBody>
          <a:bodyPr/>
          <a:lstStyle/>
          <a:p>
            <a:r>
              <a:rPr lang="de-AT" dirty="0">
                <a:solidFill>
                  <a:srgbClr val="006699"/>
                </a:solidFill>
              </a:rPr>
              <a:t>Welche Möglichkeiten gibt es, doppelte Versteuerung zu vermeiden? </a:t>
            </a:r>
            <a:r>
              <a:rPr lang="de-AT" dirty="0" smtClean="0">
                <a:solidFill>
                  <a:srgbClr val="006699"/>
                </a:solidFill>
              </a:rPr>
              <a:t>(2)</a:t>
            </a:r>
            <a:endParaRPr lang="de-AT" dirty="0"/>
          </a:p>
        </p:txBody>
      </p:sp>
      <p:sp>
        <p:nvSpPr>
          <p:cNvPr id="3" name="Inhaltsplatzhalter 2"/>
          <p:cNvSpPr>
            <a:spLocks noGrp="1"/>
          </p:cNvSpPr>
          <p:nvPr>
            <p:ph idx="1"/>
          </p:nvPr>
        </p:nvSpPr>
        <p:spPr>
          <a:xfrm>
            <a:off x="179512" y="1989138"/>
            <a:ext cx="8569201" cy="4752230"/>
          </a:xfrm>
        </p:spPr>
        <p:txBody>
          <a:bodyPr/>
          <a:lstStyle/>
          <a:p>
            <a:pPr marL="342900" lvl="0" indent="-342900">
              <a:buFont typeface="Symbol" panose="05050102010706020507" pitchFamily="18" charset="2"/>
              <a:buChar char="-"/>
            </a:pPr>
            <a:r>
              <a:rPr lang="de-AT" sz="2100" dirty="0"/>
              <a:t>Anrechnungsmethode</a:t>
            </a:r>
            <a:r>
              <a:rPr lang="de-AT" sz="2100" b="0" dirty="0"/>
              <a:t>: der Wohnsitzstaat erhebt die Einkommensteuer vom gesamten in- und ausländischen Einkommen und </a:t>
            </a:r>
            <a:r>
              <a:rPr lang="de-AT" sz="2100" dirty="0"/>
              <a:t>rechnet die </a:t>
            </a:r>
            <a:r>
              <a:rPr lang="de-AT" sz="2100" b="0" dirty="0"/>
              <a:t>im Quellenstaat erhobene Einkommensteuer (verhältnismäßig, d.h. nur insoweit, als die ausländischen Einkommensteile auch mit inländischer Steuer belastet sind) an. </a:t>
            </a:r>
            <a:endParaRPr lang="de-AT" sz="2100" b="0" dirty="0" smtClean="0"/>
          </a:p>
          <a:p>
            <a:pPr marL="342900" lvl="0" indent="-342900">
              <a:buFont typeface="Symbol" panose="05050102010706020507" pitchFamily="18" charset="2"/>
              <a:buChar char="-"/>
            </a:pPr>
            <a:r>
              <a:rPr lang="de-AT" sz="2100" b="0" dirty="0" smtClean="0"/>
              <a:t>Die </a:t>
            </a:r>
            <a:r>
              <a:rPr lang="de-AT" sz="2100" b="0" dirty="0"/>
              <a:t>Anrechnung kann nur im Ausmaß einer sonst entstehenden Doppelbelastung erfolgen. Vor allem mit angloamerikanischen Ländern und Italien.</a:t>
            </a:r>
          </a:p>
          <a:p>
            <a:pPr lvl="0"/>
            <a:r>
              <a:rPr lang="de-AT" sz="2100" dirty="0"/>
              <a:t>innerstaatliche Maßnahmen im Einzelfall </a:t>
            </a:r>
            <a:r>
              <a:rPr lang="de-AT" sz="2100" b="0" dirty="0"/>
              <a:t>(§ 48 BAO): der BMF kann in Einzelfällen eine Entlastung von der Doppelbesteuerung herbeiführen. In Fällen, in denen kein DBA vorhanden ist oder bei Besteuerungskonflikten in </a:t>
            </a:r>
            <a:r>
              <a:rPr lang="de-AT" sz="2100" b="0" dirty="0" smtClean="0"/>
              <a:t>DBAs</a:t>
            </a:r>
            <a:endParaRPr lang="de-AT" sz="21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104</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9459424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3" y="1340768"/>
            <a:ext cx="8604448" cy="792088"/>
          </a:xfrm>
        </p:spPr>
        <p:txBody>
          <a:bodyPr/>
          <a:lstStyle/>
          <a:p>
            <a:pPr lvl="0"/>
            <a:r>
              <a:rPr lang="de-AT" sz="2600" dirty="0">
                <a:solidFill>
                  <a:srgbClr val="006699"/>
                </a:solidFill>
              </a:rPr>
              <a:t>Ein Bekannter sagt zu Ihnen, dass Lottogewinne steuerfrei sind – stimmt dies?</a:t>
            </a:r>
          </a:p>
        </p:txBody>
      </p:sp>
      <p:sp>
        <p:nvSpPr>
          <p:cNvPr id="3" name="Inhaltsplatzhalter 2"/>
          <p:cNvSpPr>
            <a:spLocks noGrp="1"/>
          </p:cNvSpPr>
          <p:nvPr>
            <p:ph idx="1"/>
          </p:nvPr>
        </p:nvSpPr>
        <p:spPr>
          <a:xfrm>
            <a:off x="395536" y="2132856"/>
            <a:ext cx="8353177" cy="4175869"/>
          </a:xfrm>
        </p:spPr>
        <p:txBody>
          <a:bodyPr/>
          <a:lstStyle/>
          <a:p>
            <a:pPr>
              <a:buNone/>
            </a:pPr>
            <a:r>
              <a:rPr lang="de-AT" sz="2200" dirty="0" smtClean="0"/>
              <a:t>Lösung:</a:t>
            </a:r>
          </a:p>
          <a:p>
            <a:pPr marL="342900" indent="-342900">
              <a:buFont typeface="Wingdings" panose="05000000000000000000" pitchFamily="2" charset="2"/>
              <a:buChar char="§"/>
            </a:pPr>
            <a:r>
              <a:rPr lang="de-AT" sz="2200" b="0" dirty="0" smtClean="0"/>
              <a:t>Alles</a:t>
            </a:r>
            <a:r>
              <a:rPr lang="de-AT" sz="2200" b="0" dirty="0"/>
              <a:t>, was nicht unter die sieben Einkunftsarten fällt, ist nicht Gegenstand der Einkommensteuer – solche Vermögensvermehrungen </a:t>
            </a:r>
            <a:r>
              <a:rPr lang="de-AT" sz="2200" dirty="0"/>
              <a:t>sind nicht </a:t>
            </a:r>
            <a:r>
              <a:rPr lang="de-AT" sz="2200" b="0" dirty="0"/>
              <a:t>steuerbar. </a:t>
            </a:r>
          </a:p>
          <a:p>
            <a:pPr marL="342900" indent="-342900">
              <a:buFont typeface="Wingdings" panose="05000000000000000000" pitchFamily="2" charset="2"/>
              <a:buChar char="§"/>
            </a:pPr>
            <a:r>
              <a:rPr lang="de-AT" sz="2200" b="0" dirty="0"/>
              <a:t>Beispiele sind Erbschaften, Schenkungen, </a:t>
            </a:r>
            <a:r>
              <a:rPr lang="de-AT" sz="2200" b="0" dirty="0" smtClean="0"/>
              <a:t>Schmerzensgeld</a:t>
            </a:r>
            <a:r>
              <a:rPr lang="de-AT" sz="2200" b="0" dirty="0"/>
              <a:t>, Zeugengebühren, Finderlohn, Gewinne aus Glücksspielen (Roulette, Lotto, Pokern, Wettgewinne, </a:t>
            </a:r>
            <a:r>
              <a:rPr lang="de-AT" sz="2200" b="0" dirty="0" smtClean="0"/>
              <a:t>Preisausschreiben)</a:t>
            </a:r>
          </a:p>
          <a:p>
            <a:pPr marL="342900" indent="-342900">
              <a:buFont typeface="Wingdings" panose="05000000000000000000" pitchFamily="2" charset="2"/>
              <a:buChar char="§"/>
            </a:pPr>
            <a:r>
              <a:rPr lang="de-AT" sz="2200" b="0" dirty="0" smtClean="0"/>
              <a:t>Preisgelder </a:t>
            </a:r>
            <a:r>
              <a:rPr lang="de-AT" sz="2200" b="0" dirty="0"/>
              <a:t>für Profisportler bzw. wenn im Rahmen eines Wettbewerbes eine konkrete Einzelleistung anerkannt wird unterliegen </a:t>
            </a:r>
            <a:r>
              <a:rPr lang="de-AT" sz="2200" dirty="0"/>
              <a:t>jedoch der Einkommensteuer</a:t>
            </a:r>
            <a:r>
              <a:rPr lang="de-AT" sz="2200" b="0" dirty="0" smtClean="0"/>
              <a:t>.</a:t>
            </a:r>
          </a:p>
          <a:p>
            <a:pPr marL="342900" indent="-342900">
              <a:buFont typeface="Wingdings" panose="05000000000000000000" pitchFamily="2" charset="2"/>
              <a:buChar char="§"/>
            </a:pPr>
            <a:r>
              <a:rPr lang="de-AT" sz="2200" b="0" dirty="0" smtClean="0"/>
              <a:t>Lottogewinne sind nicht steuerbar</a:t>
            </a:r>
            <a:endParaRPr lang="de-AT" sz="2200" b="0" dirty="0"/>
          </a:p>
          <a:p>
            <a:pPr>
              <a:buNone/>
            </a:pPr>
            <a:endParaRPr lang="de-AT" sz="22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105</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6720788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314680" cy="936104"/>
          </a:xfrm>
        </p:spPr>
        <p:txBody>
          <a:bodyPr/>
          <a:lstStyle/>
          <a:p>
            <a:pPr lvl="0"/>
            <a:r>
              <a:rPr lang="de-AT" sz="2600" dirty="0" smtClean="0">
                <a:solidFill>
                  <a:srgbClr val="006699"/>
                </a:solidFill>
              </a:rPr>
              <a:t/>
            </a:r>
            <a:br>
              <a:rPr lang="de-AT" sz="2600" dirty="0" smtClean="0">
                <a:solidFill>
                  <a:srgbClr val="006699"/>
                </a:solidFill>
              </a:rPr>
            </a:br>
            <a:r>
              <a:rPr lang="de-AT" sz="2600" dirty="0" smtClean="0">
                <a:solidFill>
                  <a:srgbClr val="006699"/>
                </a:solidFill>
              </a:rPr>
              <a:t>Ein Unternehmer mietet </a:t>
            </a:r>
            <a:r>
              <a:rPr lang="de-AT" sz="2600" dirty="0">
                <a:solidFill>
                  <a:srgbClr val="006699"/>
                </a:solidFill>
              </a:rPr>
              <a:t>von seinem Vater ein Gebäude – worauf muss geachtet werden?</a:t>
            </a:r>
            <a:br>
              <a:rPr lang="de-AT" sz="2600" dirty="0">
                <a:solidFill>
                  <a:srgbClr val="006699"/>
                </a:solidFill>
              </a:rPr>
            </a:br>
            <a:endParaRPr lang="de-AT" sz="2600" dirty="0">
              <a:solidFill>
                <a:srgbClr val="006699"/>
              </a:solidFill>
            </a:endParaRPr>
          </a:p>
        </p:txBody>
      </p:sp>
      <p:sp>
        <p:nvSpPr>
          <p:cNvPr id="3" name="Inhaltsplatzhalter 2"/>
          <p:cNvSpPr>
            <a:spLocks noGrp="1"/>
          </p:cNvSpPr>
          <p:nvPr>
            <p:ph idx="1"/>
          </p:nvPr>
        </p:nvSpPr>
        <p:spPr>
          <a:xfrm>
            <a:off x="323528" y="2348880"/>
            <a:ext cx="8425185" cy="4320480"/>
          </a:xfrm>
        </p:spPr>
        <p:txBody>
          <a:bodyPr/>
          <a:lstStyle/>
          <a:p>
            <a:pPr>
              <a:buNone/>
            </a:pPr>
            <a:r>
              <a:rPr lang="de-AT" sz="2400" dirty="0" smtClean="0"/>
              <a:t>Lösung:</a:t>
            </a:r>
          </a:p>
          <a:p>
            <a:pPr>
              <a:buNone/>
            </a:pPr>
            <a:r>
              <a:rPr lang="de-AT" sz="2400" b="0" dirty="0" smtClean="0"/>
              <a:t>Verträge </a:t>
            </a:r>
            <a:r>
              <a:rPr lang="de-AT" sz="2400" b="0" dirty="0"/>
              <a:t>unter nahen Angehörigen werden nur anerkannt, wenn diese</a:t>
            </a:r>
          </a:p>
          <a:p>
            <a:pPr marL="342900" lvl="0" indent="-342900">
              <a:buFont typeface="Symbol" panose="05050102010706020507" pitchFamily="18" charset="2"/>
              <a:buChar char="-"/>
            </a:pPr>
            <a:r>
              <a:rPr lang="de-AT" sz="2400" b="0" dirty="0"/>
              <a:t>nach außen ausreichend zum Ausdruck kommen (Publizität),</a:t>
            </a:r>
          </a:p>
          <a:p>
            <a:pPr marL="342900" lvl="0" indent="-342900">
              <a:buFont typeface="Symbol" panose="05050102010706020507" pitchFamily="18" charset="2"/>
              <a:buChar char="-"/>
            </a:pPr>
            <a:r>
              <a:rPr lang="de-AT" sz="2400" b="0" dirty="0"/>
              <a:t>einen klaren und eindeutigen Inhalt haben und</a:t>
            </a:r>
          </a:p>
          <a:p>
            <a:pPr marL="342900" lvl="0" indent="-342900">
              <a:buFont typeface="Symbol" panose="05050102010706020507" pitchFamily="18" charset="2"/>
              <a:buChar char="-"/>
            </a:pPr>
            <a:r>
              <a:rPr lang="de-AT" sz="2400" b="0" dirty="0"/>
              <a:t>einem „Fremdvergleich“ standhalten, d.h. auch zwischen Fremden unter den gleichen Bedingungen abgeschlossen worden wären</a:t>
            </a:r>
          </a:p>
          <a:p>
            <a:pPr>
              <a:buNone/>
            </a:pP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106</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673512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4062" y="911705"/>
            <a:ext cx="7716773" cy="792857"/>
          </a:xfrm>
        </p:spPr>
        <p:txBody>
          <a:bodyPr/>
          <a:lstStyle/>
          <a:p>
            <a:pPr lvl="0"/>
            <a:r>
              <a:rPr lang="de-AT" sz="2600" dirty="0" smtClean="0">
                <a:solidFill>
                  <a:srgbClr val="006699"/>
                </a:solidFill>
              </a:rPr>
              <a:t/>
            </a:r>
            <a:br>
              <a:rPr lang="de-AT" sz="2600" dirty="0" smtClean="0">
                <a:solidFill>
                  <a:srgbClr val="006699"/>
                </a:solidFill>
              </a:rPr>
            </a:br>
            <a:r>
              <a:rPr lang="de-AT" sz="2600" dirty="0" smtClean="0">
                <a:solidFill>
                  <a:srgbClr val="006699"/>
                </a:solidFill>
              </a:rPr>
              <a:t/>
            </a:r>
            <a:br>
              <a:rPr lang="de-AT" sz="2600" dirty="0" smtClean="0">
                <a:solidFill>
                  <a:srgbClr val="006699"/>
                </a:solidFill>
              </a:rPr>
            </a:br>
            <a:r>
              <a:rPr lang="de-AT" sz="2600" dirty="0">
                <a:solidFill>
                  <a:srgbClr val="006699"/>
                </a:solidFill>
              </a:rPr>
              <a:t/>
            </a:r>
            <a:br>
              <a:rPr lang="de-AT" sz="2600" dirty="0">
                <a:solidFill>
                  <a:srgbClr val="006699"/>
                </a:solidFill>
              </a:rPr>
            </a:br>
            <a:r>
              <a:rPr lang="de-AT" sz="2600" dirty="0" smtClean="0">
                <a:solidFill>
                  <a:srgbClr val="006699"/>
                </a:solidFill>
              </a:rPr>
              <a:t>Abgrenzung </a:t>
            </a:r>
            <a:r>
              <a:rPr lang="de-AT" sz="2600" dirty="0">
                <a:solidFill>
                  <a:srgbClr val="006699"/>
                </a:solidFill>
              </a:rPr>
              <a:t>der Einkunftsarten in der Einkommensteuer</a:t>
            </a:r>
            <a:r>
              <a:rPr lang="de-AT" sz="2600" dirty="0" smtClean="0">
                <a:solidFill>
                  <a:srgbClr val="006699"/>
                </a:solidFill>
              </a:rPr>
              <a:t>? (1)</a:t>
            </a:r>
            <a:endParaRPr lang="de-AT" sz="2600" dirty="0">
              <a:solidFill>
                <a:srgbClr val="006699"/>
              </a:solidFill>
            </a:endParaRPr>
          </a:p>
        </p:txBody>
      </p:sp>
      <p:sp>
        <p:nvSpPr>
          <p:cNvPr id="3" name="Inhaltsplatzhalter 2"/>
          <p:cNvSpPr>
            <a:spLocks noGrp="1"/>
          </p:cNvSpPr>
          <p:nvPr>
            <p:ph idx="1"/>
          </p:nvPr>
        </p:nvSpPr>
        <p:spPr>
          <a:xfrm>
            <a:off x="323528" y="2132856"/>
            <a:ext cx="8496944" cy="4319587"/>
          </a:xfrm>
        </p:spPr>
        <p:txBody>
          <a:bodyPr/>
          <a:lstStyle/>
          <a:p>
            <a:pPr lvl="0"/>
            <a:r>
              <a:rPr lang="de-AT" sz="2400" b="0" dirty="0"/>
              <a:t>Die </a:t>
            </a:r>
            <a:r>
              <a:rPr lang="de-AT" sz="2400" dirty="0"/>
              <a:t>betrieblichen Einkunftsarten </a:t>
            </a:r>
            <a:r>
              <a:rPr lang="de-AT" sz="2400" b="0" dirty="0"/>
              <a:t>umfassen die</a:t>
            </a:r>
          </a:p>
          <a:p>
            <a:pPr marL="342900" lvl="0" indent="-342900">
              <a:buFont typeface="Symbol" panose="05050102010706020507" pitchFamily="18" charset="2"/>
              <a:buChar char="-"/>
            </a:pPr>
            <a:r>
              <a:rPr lang="de-AT" sz="2400" b="0" dirty="0"/>
              <a:t>Einkünfte aus Land- und Forstwirtschaft,</a:t>
            </a:r>
          </a:p>
          <a:p>
            <a:pPr marL="342900" lvl="0" indent="-342900">
              <a:buFont typeface="Symbol" panose="05050102010706020507" pitchFamily="18" charset="2"/>
              <a:buChar char="-"/>
            </a:pPr>
            <a:r>
              <a:rPr lang="de-AT" sz="2400" b="0" dirty="0"/>
              <a:t>Einkünfte aus selbständiger Arbeit und</a:t>
            </a:r>
          </a:p>
          <a:p>
            <a:pPr marL="342900" lvl="0" indent="-342900">
              <a:buFont typeface="Symbol" panose="05050102010706020507" pitchFamily="18" charset="2"/>
              <a:buChar char="-"/>
            </a:pPr>
            <a:r>
              <a:rPr lang="de-AT" sz="2400" b="0" dirty="0"/>
              <a:t>Einkünfte aus Gewerbebetrieb</a:t>
            </a:r>
            <a:r>
              <a:rPr lang="de-AT" sz="2400" b="0" dirty="0" smtClean="0"/>
              <a:t>.</a:t>
            </a:r>
          </a:p>
          <a:p>
            <a:pPr lvl="0">
              <a:buNone/>
            </a:pPr>
            <a:endParaRPr lang="de-AT" sz="2400" b="0" dirty="0"/>
          </a:p>
          <a:p>
            <a:pPr lvl="0"/>
            <a:r>
              <a:rPr lang="de-AT" sz="2400" b="0" dirty="0"/>
              <a:t>Die </a:t>
            </a:r>
            <a:r>
              <a:rPr lang="de-AT" sz="2400" dirty="0"/>
              <a:t>außerbetrieblichen Einkunftsarten </a:t>
            </a:r>
            <a:r>
              <a:rPr lang="de-AT" sz="2400" b="0" dirty="0"/>
              <a:t>umfassen die</a:t>
            </a:r>
          </a:p>
          <a:p>
            <a:pPr marL="342900" lvl="0" indent="-342900">
              <a:buFont typeface="Symbol" panose="05050102010706020507" pitchFamily="18" charset="2"/>
              <a:buChar char="-"/>
            </a:pPr>
            <a:r>
              <a:rPr lang="de-AT" sz="2400" b="0" dirty="0"/>
              <a:t>Einkünfte aus nichtselbständiger Arbeit,</a:t>
            </a:r>
          </a:p>
          <a:p>
            <a:pPr marL="342900" lvl="0" indent="-342900">
              <a:buFont typeface="Symbol" panose="05050102010706020507" pitchFamily="18" charset="2"/>
              <a:buChar char="-"/>
            </a:pPr>
            <a:r>
              <a:rPr lang="de-AT" sz="2400" b="0" dirty="0"/>
              <a:t>Einkünfte aus Kapitalvermögen,</a:t>
            </a:r>
          </a:p>
          <a:p>
            <a:pPr marL="342900" lvl="0" indent="-342900">
              <a:buFont typeface="Symbol" panose="05050102010706020507" pitchFamily="18" charset="2"/>
              <a:buChar char="-"/>
            </a:pPr>
            <a:r>
              <a:rPr lang="de-AT" sz="2400" b="0" dirty="0"/>
              <a:t>Einkünfte aus Vermietung und Verpachtung und die</a:t>
            </a:r>
          </a:p>
          <a:p>
            <a:pPr marL="342900" lvl="0" indent="-342900">
              <a:buFont typeface="Symbol" panose="05050102010706020507" pitchFamily="18" charset="2"/>
              <a:buChar char="-"/>
            </a:pPr>
            <a:r>
              <a:rPr lang="de-AT" sz="2400" b="0" dirty="0"/>
              <a:t>Sonstige Einkünfte.</a:t>
            </a:r>
          </a:p>
          <a:p>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107</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6728162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340768"/>
            <a:ext cx="8098656" cy="628709"/>
          </a:xfrm>
        </p:spPr>
        <p:txBody>
          <a:bodyPr/>
          <a:lstStyle/>
          <a:p>
            <a:r>
              <a:rPr lang="de-AT" sz="2600" dirty="0" smtClean="0">
                <a:solidFill>
                  <a:srgbClr val="006699"/>
                </a:solidFill>
              </a:rPr>
              <a:t/>
            </a:r>
            <a:br>
              <a:rPr lang="de-AT" sz="2600" dirty="0" smtClean="0">
                <a:solidFill>
                  <a:srgbClr val="006699"/>
                </a:solidFill>
              </a:rPr>
            </a:br>
            <a:r>
              <a:rPr lang="de-AT" sz="2600" dirty="0" smtClean="0">
                <a:solidFill>
                  <a:srgbClr val="006699"/>
                </a:solidFill>
              </a:rPr>
              <a:t>Abgrenzung </a:t>
            </a:r>
            <a:r>
              <a:rPr lang="de-AT" sz="2600" dirty="0">
                <a:solidFill>
                  <a:srgbClr val="006699"/>
                </a:solidFill>
              </a:rPr>
              <a:t>der Einkunftsarten in der Einkommensteuer? (2)</a:t>
            </a:r>
            <a:br>
              <a:rPr lang="de-AT" sz="2600" dirty="0">
                <a:solidFill>
                  <a:srgbClr val="006699"/>
                </a:solidFill>
              </a:rPr>
            </a:br>
            <a:endParaRPr lang="de-AT" sz="2600" dirty="0">
              <a:solidFill>
                <a:srgbClr val="006699"/>
              </a:solidFill>
            </a:endParaRPr>
          </a:p>
        </p:txBody>
      </p:sp>
      <p:sp>
        <p:nvSpPr>
          <p:cNvPr id="3" name="Inhaltsplatzhalter 2"/>
          <p:cNvSpPr>
            <a:spLocks noGrp="1"/>
          </p:cNvSpPr>
          <p:nvPr>
            <p:ph idx="1"/>
          </p:nvPr>
        </p:nvSpPr>
        <p:spPr>
          <a:xfrm>
            <a:off x="323528" y="2348880"/>
            <a:ext cx="8568952" cy="4319587"/>
          </a:xfrm>
        </p:spPr>
        <p:txBody>
          <a:bodyPr/>
          <a:lstStyle/>
          <a:p>
            <a:pPr marL="342900" lvl="0" indent="-342900">
              <a:buFont typeface="Wingdings" panose="05000000000000000000" pitchFamily="2" charset="2"/>
              <a:buChar char="§"/>
              <a:tabLst>
                <a:tab pos="1166813" algn="l"/>
              </a:tabLst>
            </a:pPr>
            <a:r>
              <a:rPr lang="de-AT" sz="2200" b="0" dirty="0"/>
              <a:t>Grundlage der </a:t>
            </a:r>
            <a:r>
              <a:rPr lang="de-AT" sz="2200" b="0" dirty="0" err="1"/>
              <a:t>Einkünfteerzielung</a:t>
            </a:r>
            <a:r>
              <a:rPr lang="de-AT" sz="2200" b="0" dirty="0"/>
              <a:t> bei den betrieblichen Einkunftsarten ist ein Betrieb; als Einkünfte ist der </a:t>
            </a:r>
            <a:r>
              <a:rPr lang="de-AT" sz="2200" dirty="0"/>
              <a:t>Gewinn (Verlust) </a:t>
            </a:r>
            <a:r>
              <a:rPr lang="de-AT" sz="2200" b="0" dirty="0"/>
              <a:t>anzusetzen. Bei den </a:t>
            </a:r>
            <a:r>
              <a:rPr lang="de-AT" sz="2200" dirty="0"/>
              <a:t>außerbetrieblichen Einkunftsarten </a:t>
            </a:r>
            <a:r>
              <a:rPr lang="de-AT" sz="2200" b="0" dirty="0"/>
              <a:t>ist der </a:t>
            </a:r>
            <a:r>
              <a:rPr lang="de-AT" sz="2200" dirty="0"/>
              <a:t>Überschuss der Einnahmen über die Werbungskosten</a:t>
            </a:r>
            <a:r>
              <a:rPr lang="de-AT" sz="2200" b="0" dirty="0"/>
              <a:t> anzusetzen.</a:t>
            </a:r>
          </a:p>
          <a:p>
            <a:pPr marL="342900" lvl="0" indent="-342900">
              <a:buFont typeface="Wingdings" panose="05000000000000000000" pitchFamily="2" charset="2"/>
              <a:buChar char="§"/>
            </a:pPr>
            <a:r>
              <a:rPr lang="de-AT" sz="2200" dirty="0"/>
              <a:t>Haupteinkunftsarten</a:t>
            </a:r>
            <a:r>
              <a:rPr lang="de-AT" sz="2200" b="0" dirty="0"/>
              <a:t>: Darunter fallen </a:t>
            </a:r>
            <a:r>
              <a:rPr lang="de-AT" sz="2200" dirty="0"/>
              <a:t>alle betrieblichen </a:t>
            </a:r>
            <a:r>
              <a:rPr lang="de-AT" sz="2200" b="0" dirty="0"/>
              <a:t>Einkunftsarten </a:t>
            </a:r>
            <a:r>
              <a:rPr lang="de-AT" sz="2200" b="0" dirty="0" smtClean="0"/>
              <a:t>+ die </a:t>
            </a:r>
            <a:r>
              <a:rPr lang="de-AT" sz="2200" dirty="0"/>
              <a:t>Einkünfte aus nichtselbständiger Arbeit.</a:t>
            </a:r>
          </a:p>
          <a:p>
            <a:pPr marL="342900" lvl="0" indent="-342900">
              <a:buFont typeface="Wingdings" panose="05000000000000000000" pitchFamily="2" charset="2"/>
              <a:buChar char="§"/>
            </a:pPr>
            <a:r>
              <a:rPr lang="de-AT" sz="2200" b="0" dirty="0"/>
              <a:t>Die Einkünfte aus Kapitalvermögen, Vermietung und Verpachtung sowie die ersten drei Arten der sonstigen Einkünfte sind nur subsidiär gegenüber den Haupteinkunftsarten anzuwenden.</a:t>
            </a:r>
          </a:p>
          <a:p>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108</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1365209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906781"/>
            <a:ext cx="8531622" cy="594359"/>
          </a:xfrm>
        </p:spPr>
        <p:txBody>
          <a:bodyPr/>
          <a:lstStyle/>
          <a:p>
            <a:r>
              <a:rPr lang="de-AT" sz="2400" dirty="0">
                <a:solidFill>
                  <a:srgbClr val="006699"/>
                </a:solidFill>
              </a:rPr>
              <a:t>Wem werden die Einkünfte zugerechnet?</a:t>
            </a:r>
          </a:p>
        </p:txBody>
      </p:sp>
      <p:sp>
        <p:nvSpPr>
          <p:cNvPr id="3" name="Inhaltsplatzhalter 2"/>
          <p:cNvSpPr>
            <a:spLocks noGrp="1"/>
          </p:cNvSpPr>
          <p:nvPr>
            <p:ph idx="1"/>
          </p:nvPr>
        </p:nvSpPr>
        <p:spPr>
          <a:xfrm>
            <a:off x="167640" y="1562100"/>
            <a:ext cx="8581073" cy="5107260"/>
          </a:xfrm>
        </p:spPr>
        <p:txBody>
          <a:bodyPr/>
          <a:lstStyle/>
          <a:p>
            <a:pPr marL="342900" indent="-342900">
              <a:buFont typeface="Wingdings" panose="05000000000000000000" pitchFamily="2" charset="2"/>
              <a:buChar char="§"/>
            </a:pPr>
            <a:r>
              <a:rPr lang="de-AT" b="0" dirty="0"/>
              <a:t>Die Zurechnung hat an jenem Steuerpflichtigen zu erfolgen, der die </a:t>
            </a:r>
            <a:r>
              <a:rPr lang="de-AT" b="0" dirty="0" err="1"/>
              <a:t>Einkunftsquelle</a:t>
            </a:r>
            <a:r>
              <a:rPr lang="de-AT" b="0" dirty="0"/>
              <a:t> innehat, das ist derjenige, der die Einkünfte auf </a:t>
            </a:r>
            <a:r>
              <a:rPr lang="de-AT" dirty="0"/>
              <a:t>eigene</a:t>
            </a:r>
            <a:r>
              <a:rPr lang="de-AT" b="0" dirty="0"/>
              <a:t> </a:t>
            </a:r>
            <a:r>
              <a:rPr lang="de-AT" dirty="0"/>
              <a:t>Rechnung</a:t>
            </a:r>
            <a:r>
              <a:rPr lang="de-AT" b="0" dirty="0"/>
              <a:t> und auf </a:t>
            </a:r>
            <a:r>
              <a:rPr lang="de-AT" dirty="0"/>
              <a:t>eigenes Risiko </a:t>
            </a:r>
            <a:r>
              <a:rPr lang="de-AT" b="0" dirty="0"/>
              <a:t>erwirtschaftet, somit auf die </a:t>
            </a:r>
            <a:r>
              <a:rPr lang="de-AT" b="0" dirty="0" err="1"/>
              <a:t>Einkünfteerzielung</a:t>
            </a:r>
            <a:r>
              <a:rPr lang="de-AT" b="0" dirty="0"/>
              <a:t> Einfluss nimmt, indem er am Wirtschaftsleben teilnimmt und die Nutzungsmöglichkeiten nach eigenen Intentionen gestaltet. </a:t>
            </a:r>
            <a:endParaRPr lang="de-AT" b="0" dirty="0" smtClean="0"/>
          </a:p>
          <a:p>
            <a:pPr marL="342900" indent="-342900">
              <a:buFont typeface="Wingdings" panose="05000000000000000000" pitchFamily="2" charset="2"/>
              <a:buChar char="§"/>
            </a:pPr>
            <a:r>
              <a:rPr lang="de-AT" b="0" dirty="0" smtClean="0"/>
              <a:t>Zurechnungssubjekt </a:t>
            </a:r>
            <a:r>
              <a:rPr lang="de-AT" b="0" dirty="0"/>
              <a:t>ist somit derjenige, der die Möglichkeit besitzt die sich ihm bietenden </a:t>
            </a:r>
            <a:r>
              <a:rPr lang="de-AT" dirty="0"/>
              <a:t>Marktchancen auszunützen</a:t>
            </a:r>
            <a:r>
              <a:rPr lang="de-AT" b="0" dirty="0"/>
              <a:t>, Leistungen zu erbringen oder zu verweigern. </a:t>
            </a:r>
            <a:r>
              <a:rPr lang="de-AT" dirty="0" err="1"/>
              <a:t>IdR</a:t>
            </a:r>
            <a:r>
              <a:rPr lang="de-AT" dirty="0"/>
              <a:t> ist das der (wirtschaftliche) Eigentümer der </a:t>
            </a:r>
            <a:r>
              <a:rPr lang="de-AT" dirty="0" err="1"/>
              <a:t>Einkunftsquelle</a:t>
            </a:r>
            <a:r>
              <a:rPr lang="de-AT" dirty="0"/>
              <a:t> (</a:t>
            </a:r>
            <a:r>
              <a:rPr lang="de-AT" dirty="0" err="1"/>
              <a:t>z.B</a:t>
            </a:r>
            <a:r>
              <a:rPr lang="de-AT" dirty="0"/>
              <a:t> Betrieb, Miethaus). </a:t>
            </a:r>
            <a:endParaRPr lang="de-AT" dirty="0" smtClean="0"/>
          </a:p>
          <a:p>
            <a:pPr marL="342900" indent="-342900">
              <a:buFont typeface="Wingdings" panose="05000000000000000000" pitchFamily="2" charset="2"/>
              <a:buChar char="§"/>
            </a:pPr>
            <a:r>
              <a:rPr lang="de-AT" b="0" dirty="0" smtClean="0"/>
              <a:t>Die </a:t>
            </a:r>
            <a:r>
              <a:rPr lang="de-AT" b="0" dirty="0"/>
              <a:t>Zurechnung der Einkünfte muss sich aber nicht mit dem (zivilrechtlichen oder wirtschaftlichen) Eigentum an den zur </a:t>
            </a:r>
            <a:r>
              <a:rPr lang="de-AT" b="0" dirty="0" err="1"/>
              <a:t>Einkunftserzielung</a:t>
            </a:r>
            <a:r>
              <a:rPr lang="de-AT" b="0" dirty="0"/>
              <a:t> eingesetzten Wirtschaftsgütern decken. Im Fall des </a:t>
            </a:r>
            <a:r>
              <a:rPr lang="de-AT" dirty="0"/>
              <a:t>Todes des Steuerpflichtigen </a:t>
            </a:r>
            <a:r>
              <a:rPr lang="de-AT" b="0" dirty="0"/>
              <a:t>sind die Einkünfte ab dem Todestag dem Erben zuzurechnen.</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109</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108894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52794" y="1005840"/>
            <a:ext cx="5940432" cy="563880"/>
          </a:xfrm>
        </p:spPr>
        <p:txBody>
          <a:bodyPr/>
          <a:lstStyle/>
          <a:p>
            <a:r>
              <a:rPr lang="de-AT" sz="2900" dirty="0">
                <a:ea typeface="Tahoma" panose="020B0604030504040204" pitchFamily="34" charset="0"/>
                <a:cs typeface="Tahoma" panose="020B0604030504040204" pitchFamily="34" charset="0"/>
              </a:rPr>
              <a:t>Die Finanzverwaltung </a:t>
            </a:r>
          </a:p>
          <a:p>
            <a:r>
              <a:rPr lang="de-AT" sz="2900" dirty="0">
                <a:solidFill>
                  <a:srgbClr val="5C171F"/>
                </a:solidFill>
                <a:ea typeface="Tahoma" panose="020B0604030504040204" pitchFamily="34" charset="0"/>
                <a:cs typeface="Tahoma" panose="020B0604030504040204" pitchFamily="34" charset="0"/>
              </a:rPr>
              <a:t>im Überblick</a:t>
            </a:r>
            <a:endParaRPr lang="de-AT" sz="1600" dirty="0">
              <a:solidFill>
                <a:srgbClr val="5C171F"/>
              </a:solidFill>
            </a:endParaRPr>
          </a:p>
        </p:txBody>
      </p:sp>
      <p:sp>
        <p:nvSpPr>
          <p:cNvPr id="5" name="Foliennummernplatzhalter 4"/>
          <p:cNvSpPr>
            <a:spLocks noGrp="1"/>
          </p:cNvSpPr>
          <p:nvPr>
            <p:ph type="sldNum" sz="quarter" idx="13"/>
          </p:nvPr>
        </p:nvSpPr>
        <p:spPr/>
        <p:txBody>
          <a:bodyPr/>
          <a:lstStyle/>
          <a:p>
            <a:fld id="{2B2FB3C2-479D-452C-B7E2-165D2C7D907B}" type="slidenum">
              <a:rPr lang="de-AT" smtClean="0"/>
              <a:pPr/>
              <a:t>11</a:t>
            </a:fld>
            <a:endParaRPr lang="de-AT" dirty="0"/>
          </a:p>
        </p:txBody>
      </p:sp>
      <p:grpSp>
        <p:nvGrpSpPr>
          <p:cNvPr id="4" name="Gruppieren 3"/>
          <p:cNvGrpSpPr/>
          <p:nvPr/>
        </p:nvGrpSpPr>
        <p:grpSpPr>
          <a:xfrm>
            <a:off x="263082" y="1786357"/>
            <a:ext cx="8683124" cy="3927556"/>
            <a:chOff x="290166" y="1621979"/>
            <a:chExt cx="9577064" cy="4332131"/>
          </a:xfrm>
        </p:grpSpPr>
        <p:sp>
          <p:nvSpPr>
            <p:cNvPr id="29" name="Line 9"/>
            <p:cNvSpPr>
              <a:spLocks noChangeShapeType="1"/>
            </p:cNvSpPr>
            <p:nvPr/>
          </p:nvSpPr>
          <p:spPr bwMode="auto">
            <a:xfrm>
              <a:off x="5114702" y="3478346"/>
              <a:ext cx="0" cy="2318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 name="Gruppieren 2"/>
            <p:cNvGrpSpPr/>
            <p:nvPr/>
          </p:nvGrpSpPr>
          <p:grpSpPr>
            <a:xfrm>
              <a:off x="290166" y="1621979"/>
              <a:ext cx="9577064" cy="4332131"/>
              <a:chOff x="290166" y="1621979"/>
              <a:chExt cx="9577064" cy="4332131"/>
            </a:xfrm>
          </p:grpSpPr>
          <p:grpSp>
            <p:nvGrpSpPr>
              <p:cNvPr id="78" name="Gruppieren 77"/>
              <p:cNvGrpSpPr/>
              <p:nvPr/>
            </p:nvGrpSpPr>
            <p:grpSpPr>
              <a:xfrm>
                <a:off x="290166" y="1621979"/>
                <a:ext cx="8712968" cy="4332131"/>
                <a:chOff x="24383" y="1268413"/>
                <a:chExt cx="8321290" cy="4033838"/>
              </a:xfrm>
            </p:grpSpPr>
            <p:pic>
              <p:nvPicPr>
                <p:cNvPr id="55" name="Picture 57"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268413"/>
                  <a:ext cx="3743325" cy="157162"/>
                </a:xfrm>
                <a:prstGeom prst="rect">
                  <a:avLst/>
                </a:prstGeom>
                <a:solidFill>
                  <a:srgbClr val="E11B1E"/>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56" name="Picture 48" descr="Bild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19551" y="3212858"/>
                  <a:ext cx="1237740" cy="349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50" descr="Bild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76368" y="3213101"/>
                  <a:ext cx="1237740" cy="3334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52" descr="Bild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05780" y="3212858"/>
                  <a:ext cx="1237878" cy="3373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Rectangle 4"/>
                <p:cNvSpPr>
                  <a:spLocks noChangeArrowheads="1"/>
                </p:cNvSpPr>
                <p:nvPr/>
              </p:nvSpPr>
              <p:spPr bwMode="auto">
                <a:xfrm>
                  <a:off x="2700338" y="1268413"/>
                  <a:ext cx="3743325"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800" b="0" dirty="0">
                    <a:solidFill>
                      <a:srgbClr val="000000"/>
                    </a:solidFill>
                  </a:endParaRPr>
                </a:p>
                <a:p>
                  <a:pPr algn="ctr" eaLnBrk="1" hangingPunct="1">
                    <a:spcBef>
                      <a:spcPct val="0"/>
                    </a:spcBef>
                    <a:buFontTx/>
                    <a:buNone/>
                  </a:pPr>
                  <a:r>
                    <a:rPr lang="de-AT" altLang="de-DE" sz="1600" b="0" dirty="0">
                      <a:solidFill>
                        <a:srgbClr val="000000"/>
                      </a:solidFill>
                    </a:rPr>
                    <a:t>BMF-Zentralleitung</a:t>
                  </a:r>
                  <a:endParaRPr lang="de-DE" altLang="de-DE" sz="1300" dirty="0">
                    <a:solidFill>
                      <a:srgbClr val="000000"/>
                    </a:solidFill>
                  </a:endParaRPr>
                </a:p>
                <a:p>
                  <a:pPr algn="ctr" eaLnBrk="1" hangingPunct="1">
                    <a:spcBef>
                      <a:spcPct val="0"/>
                    </a:spcBef>
                    <a:buFontTx/>
                    <a:buNone/>
                  </a:pPr>
                  <a:endParaRPr lang="de-DE" altLang="de-DE" sz="1600" b="0" dirty="0">
                    <a:solidFill>
                      <a:srgbClr val="000000"/>
                    </a:solidFill>
                  </a:endParaRPr>
                </a:p>
                <a:p>
                  <a:pPr algn="ctr" eaLnBrk="1" hangingPunct="1">
                    <a:spcBef>
                      <a:spcPct val="0"/>
                    </a:spcBef>
                    <a:buFontTx/>
                    <a:buNone/>
                  </a:pPr>
                  <a:endParaRPr lang="de-DE" altLang="de-DE" sz="700" b="0" dirty="0">
                    <a:solidFill>
                      <a:srgbClr val="000000"/>
                    </a:solidFill>
                  </a:endParaRPr>
                </a:p>
                <a:p>
                  <a:pPr algn="ctr" eaLnBrk="1" hangingPunct="1">
                    <a:spcBef>
                      <a:spcPct val="0"/>
                    </a:spcBef>
                    <a:buFontTx/>
                    <a:buNone/>
                  </a:pPr>
                  <a:r>
                    <a:rPr lang="de-DE" altLang="de-DE" sz="1600" b="0" dirty="0">
                      <a:solidFill>
                        <a:srgbClr val="000000"/>
                      </a:solidFill>
                    </a:rPr>
                    <a:t>BMF-Steuer- und </a:t>
                  </a:r>
                  <a:r>
                    <a:rPr lang="de-DE" altLang="de-DE" sz="1600" b="0" dirty="0" smtClean="0">
                      <a:solidFill>
                        <a:srgbClr val="000000"/>
                      </a:solidFill>
                    </a:rPr>
                    <a:t>Zollkoordination</a:t>
                  </a:r>
                  <a:endParaRPr lang="sl-SI" altLang="de-DE" sz="1600" b="0" dirty="0" smtClean="0">
                    <a:solidFill>
                      <a:srgbClr val="000000"/>
                    </a:solidFill>
                  </a:endParaRPr>
                </a:p>
                <a:p>
                  <a:pPr algn="ctr" eaLnBrk="1" hangingPunct="1">
                    <a:spcBef>
                      <a:spcPct val="0"/>
                    </a:spcBef>
                    <a:buFontTx/>
                    <a:buNone/>
                  </a:pPr>
                  <a:r>
                    <a:rPr lang="sl-SI" altLang="de-DE" sz="1600" b="0" dirty="0" smtClean="0">
                      <a:solidFill>
                        <a:srgbClr val="000000"/>
                      </a:solidFill>
                    </a:rPr>
                    <a:t>Inkl Regionalmanagement</a:t>
                  </a:r>
                  <a:endParaRPr lang="de-DE" altLang="de-DE" sz="1600" b="0" dirty="0">
                    <a:solidFill>
                      <a:srgbClr val="000000"/>
                    </a:solidFill>
                  </a:endParaRPr>
                </a:p>
              </p:txBody>
            </p:sp>
            <p:sp>
              <p:nvSpPr>
                <p:cNvPr id="60" name="Line 9"/>
                <p:cNvSpPr>
                  <a:spLocks noChangeShapeType="1"/>
                </p:cNvSpPr>
                <p:nvPr/>
              </p:nvSpPr>
              <p:spPr bwMode="auto">
                <a:xfrm>
                  <a:off x="4632039"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1" name="Line 10"/>
                <p:cNvSpPr>
                  <a:spLocks noChangeShapeType="1"/>
                </p:cNvSpPr>
                <p:nvPr/>
              </p:nvSpPr>
              <p:spPr bwMode="auto">
                <a:xfrm flipV="1">
                  <a:off x="918406" y="2996958"/>
                  <a:ext cx="74272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2" name="Line 11"/>
                <p:cNvSpPr>
                  <a:spLocks noChangeShapeType="1"/>
                </p:cNvSpPr>
                <p:nvPr/>
              </p:nvSpPr>
              <p:spPr bwMode="auto">
                <a:xfrm>
                  <a:off x="6488857" y="29972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3" name="Line 12"/>
                <p:cNvSpPr>
                  <a:spLocks noChangeShapeType="1"/>
                </p:cNvSpPr>
                <p:nvPr/>
              </p:nvSpPr>
              <p:spPr bwMode="auto">
                <a:xfrm>
                  <a:off x="2775223" y="29972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4" name="Line 13"/>
                <p:cNvSpPr>
                  <a:spLocks noChangeShapeType="1"/>
                </p:cNvSpPr>
                <p:nvPr/>
              </p:nvSpPr>
              <p:spPr bwMode="auto">
                <a:xfrm>
                  <a:off x="918406" y="29972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 name="Line 14"/>
                <p:cNvSpPr>
                  <a:spLocks noChangeShapeType="1"/>
                </p:cNvSpPr>
                <p:nvPr/>
              </p:nvSpPr>
              <p:spPr bwMode="auto">
                <a:xfrm>
                  <a:off x="8345673" y="29972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pic>
              <p:nvPicPr>
                <p:cNvPr id="66" name="Picture 54" descr="Bild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62734" y="3213100"/>
                  <a:ext cx="1237740" cy="332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Rectangle 59"/>
                <p:cNvSpPr>
                  <a:spLocks noChangeArrowheads="1"/>
                </p:cNvSpPr>
                <p:nvPr/>
              </p:nvSpPr>
              <p:spPr bwMode="auto">
                <a:xfrm>
                  <a:off x="24383" y="3213100"/>
                  <a:ext cx="1719275" cy="2087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300" b="0" dirty="0">
                    <a:solidFill>
                      <a:srgbClr val="000000"/>
                    </a:solidFill>
                  </a:endParaRP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dirty="0">
                      <a:solidFill>
                        <a:srgbClr val="000000"/>
                      </a:solidFill>
                    </a:rPr>
                    <a:t>39 Finanzämter</a:t>
                  </a:r>
                  <a:br>
                    <a:rPr lang="de-AT" altLang="de-DE" sz="900" dirty="0">
                      <a:solidFill>
                        <a:srgbClr val="000000"/>
                      </a:solidFill>
                    </a:rPr>
                  </a:br>
                  <a:r>
                    <a:rPr lang="de-AT" altLang="de-DE" sz="900" b="0" dirty="0">
                      <a:solidFill>
                        <a:srgbClr val="000000"/>
                      </a:solidFill>
                    </a:rPr>
                    <a:t>mit 69 Standorten</a:t>
                  </a:r>
                </a:p>
                <a:p>
                  <a:pPr algn="ctr" eaLnBrk="1" hangingPunct="1">
                    <a:spcBef>
                      <a:spcPct val="0"/>
                    </a:spcBef>
                    <a:buFontTx/>
                    <a:buNone/>
                  </a:pPr>
                  <a:endParaRPr lang="de-AT" altLang="de-DE" sz="900" dirty="0">
                    <a:solidFill>
                      <a:srgbClr val="000000"/>
                    </a:solidFill>
                  </a:endParaRPr>
                </a:p>
                <a:p>
                  <a:pPr algn="ctr" eaLnBrk="1" hangingPunct="1">
                    <a:spcBef>
                      <a:spcPct val="0"/>
                    </a:spcBef>
                    <a:buFontTx/>
                    <a:buNone/>
                  </a:pPr>
                  <a:r>
                    <a:rPr lang="de-AT" altLang="de-DE" sz="900" dirty="0">
                      <a:solidFill>
                        <a:srgbClr val="000000"/>
                      </a:solidFill>
                    </a:rPr>
                    <a:t>1 Finanzamt für Gebühren, </a:t>
                  </a:r>
                  <a:r>
                    <a:rPr lang="de-AT" altLang="de-DE" sz="900" dirty="0" err="1">
                      <a:solidFill>
                        <a:srgbClr val="000000"/>
                      </a:solidFill>
                    </a:rPr>
                    <a:t>Verkehrsteuern</a:t>
                  </a:r>
                  <a:r>
                    <a:rPr lang="de-AT" altLang="de-DE" sz="900" dirty="0">
                      <a:solidFill>
                        <a:srgbClr val="000000"/>
                      </a:solidFill>
                    </a:rPr>
                    <a:t> und Glücksspiel</a:t>
                  </a:r>
                </a:p>
                <a:p>
                  <a:pPr algn="ctr" eaLnBrk="1" hangingPunct="1">
                    <a:spcBef>
                      <a:spcPct val="0"/>
                    </a:spcBef>
                    <a:buFontTx/>
                    <a:buNone/>
                  </a:pPr>
                  <a:endParaRPr lang="de-AT" altLang="de-DE" sz="900" dirty="0">
                    <a:solidFill>
                      <a:srgbClr val="000000"/>
                    </a:solidFill>
                  </a:endParaRPr>
                </a:p>
                <a:p>
                  <a:pPr algn="ctr" eaLnBrk="1" hangingPunct="1">
                    <a:spcBef>
                      <a:spcPct val="0"/>
                    </a:spcBef>
                    <a:buNone/>
                  </a:pPr>
                  <a:r>
                    <a:rPr lang="de-AT" altLang="de-DE" sz="900" b="0" dirty="0">
                      <a:solidFill>
                        <a:srgbClr val="000000"/>
                      </a:solidFill>
                    </a:rPr>
                    <a:t>Anzahl Mitarbeiter/innen</a:t>
                  </a:r>
                </a:p>
                <a:p>
                  <a:pPr algn="ctr" eaLnBrk="1" hangingPunct="1">
                    <a:spcBef>
                      <a:spcPct val="0"/>
                    </a:spcBef>
                    <a:buFontTx/>
                    <a:buNone/>
                  </a:pPr>
                  <a:r>
                    <a:rPr lang="de-AT" altLang="de-DE" sz="900" dirty="0">
                      <a:solidFill>
                        <a:srgbClr val="000000"/>
                      </a:solidFill>
                    </a:rPr>
                    <a:t>6.400</a:t>
                  </a:r>
                </a:p>
              </p:txBody>
            </p:sp>
            <p:sp>
              <p:nvSpPr>
                <p:cNvPr id="68" name="Rectangle 8"/>
                <p:cNvSpPr>
                  <a:spLocks noChangeArrowheads="1"/>
                </p:cNvSpPr>
                <p:nvPr/>
              </p:nvSpPr>
              <p:spPr bwMode="auto">
                <a:xfrm>
                  <a:off x="5595025" y="3214688"/>
                  <a:ext cx="1719084" cy="2087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300" b="0" dirty="0">
                    <a:solidFill>
                      <a:srgbClr val="000000"/>
                    </a:solidFill>
                  </a:endParaRP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dirty="0">
                      <a:solidFill>
                        <a:srgbClr val="000000"/>
                      </a:solidFill>
                    </a:rPr>
                    <a:t>1 Steuerfahndung</a:t>
                  </a:r>
                </a:p>
                <a:p>
                  <a:pPr algn="ctr" eaLnBrk="1" hangingPunct="1">
                    <a:spcBef>
                      <a:spcPct val="0"/>
                    </a:spcBef>
                    <a:buFontTx/>
                    <a:buNone/>
                  </a:pPr>
                  <a:endParaRPr lang="de-AT" altLang="de-DE" sz="900" dirty="0">
                    <a:solidFill>
                      <a:srgbClr val="000000"/>
                    </a:solidFill>
                  </a:endParaRPr>
                </a:p>
                <a:p>
                  <a:pPr algn="ctr" eaLnBrk="1" hangingPunct="1">
                    <a:spcBef>
                      <a:spcPct val="0"/>
                    </a:spcBef>
                    <a:buFontTx/>
                    <a:buNone/>
                  </a:pPr>
                  <a:r>
                    <a:rPr lang="de-AT" altLang="de-DE" sz="900" b="0" dirty="0">
                      <a:solidFill>
                        <a:srgbClr val="000000"/>
                      </a:solidFill>
                    </a:rPr>
                    <a:t>Anzahl Mitarbeiter/innen</a:t>
                  </a:r>
                </a:p>
                <a:p>
                  <a:pPr algn="ctr" eaLnBrk="1" hangingPunct="1">
                    <a:spcBef>
                      <a:spcPct val="0"/>
                    </a:spcBef>
                    <a:buFontTx/>
                    <a:buNone/>
                  </a:pPr>
                  <a:r>
                    <a:rPr lang="de-AT" altLang="de-DE" sz="900" dirty="0">
                      <a:solidFill>
                        <a:srgbClr val="000000"/>
                      </a:solidFill>
                    </a:rPr>
                    <a:t>Ca. 140</a:t>
                  </a:r>
                </a:p>
                <a:p>
                  <a:pPr algn="ctr" eaLnBrk="1" hangingPunct="1">
                    <a:spcBef>
                      <a:spcPct val="0"/>
                    </a:spcBef>
                    <a:buFontTx/>
                    <a:buNone/>
                  </a:pPr>
                  <a:endParaRPr lang="de-AT" altLang="de-DE" sz="500" dirty="0">
                    <a:solidFill>
                      <a:srgbClr val="000000"/>
                    </a:solidFill>
                  </a:endParaRPr>
                </a:p>
              </p:txBody>
            </p:sp>
            <p:sp>
              <p:nvSpPr>
                <p:cNvPr id="69" name="Rectangle 7"/>
                <p:cNvSpPr>
                  <a:spLocks noChangeArrowheads="1"/>
                </p:cNvSpPr>
                <p:nvPr/>
              </p:nvSpPr>
              <p:spPr bwMode="auto">
                <a:xfrm>
                  <a:off x="3738208" y="3212858"/>
                  <a:ext cx="1719084" cy="2087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300" b="0" dirty="0">
                    <a:solidFill>
                      <a:srgbClr val="000000"/>
                    </a:solidFill>
                  </a:endParaRP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dirty="0">
                      <a:solidFill>
                        <a:srgbClr val="000000"/>
                      </a:solidFill>
                    </a:rPr>
                    <a:t>1 Großbetriebsprüfung</a:t>
                  </a:r>
                </a:p>
                <a:p>
                  <a:pPr algn="ctr" eaLnBrk="1" hangingPunct="1">
                    <a:spcBef>
                      <a:spcPct val="0"/>
                    </a:spcBef>
                    <a:buFontTx/>
                    <a:buNone/>
                  </a:pPr>
                  <a:endParaRPr lang="de-AT" altLang="de-DE" sz="900" dirty="0">
                    <a:solidFill>
                      <a:srgbClr val="000000"/>
                    </a:solidFill>
                  </a:endParaRPr>
                </a:p>
                <a:p>
                  <a:pPr algn="ctr" eaLnBrk="1" hangingPunct="1">
                    <a:spcBef>
                      <a:spcPct val="0"/>
                    </a:spcBef>
                    <a:buFontTx/>
                    <a:buNone/>
                  </a:pPr>
                  <a:r>
                    <a:rPr lang="de-AT" altLang="de-DE" sz="900" b="0" dirty="0">
                      <a:solidFill>
                        <a:srgbClr val="000000"/>
                      </a:solidFill>
                    </a:rPr>
                    <a:t>Anzahl Mitarbeiter/innen</a:t>
                  </a:r>
                </a:p>
                <a:p>
                  <a:pPr algn="ctr" eaLnBrk="1" hangingPunct="1">
                    <a:spcBef>
                      <a:spcPct val="0"/>
                    </a:spcBef>
                    <a:buFontTx/>
                    <a:buNone/>
                  </a:pPr>
                  <a:r>
                    <a:rPr lang="de-AT" altLang="de-DE" sz="900" dirty="0">
                      <a:solidFill>
                        <a:srgbClr val="000000"/>
                      </a:solidFill>
                    </a:rPr>
                    <a:t>Ca. 470</a:t>
                  </a:r>
                </a:p>
                <a:p>
                  <a:pPr algn="ctr" eaLnBrk="1" hangingPunct="1">
                    <a:spcBef>
                      <a:spcPct val="0"/>
                    </a:spcBef>
                    <a:buFontTx/>
                    <a:buNone/>
                  </a:pPr>
                  <a:endParaRPr lang="de-AT" altLang="de-DE" sz="500" dirty="0">
                    <a:solidFill>
                      <a:srgbClr val="000000"/>
                    </a:solidFill>
                  </a:endParaRPr>
                </a:p>
              </p:txBody>
            </p:sp>
            <p:sp>
              <p:nvSpPr>
                <p:cNvPr id="70" name="Rectangle 58"/>
                <p:cNvSpPr>
                  <a:spLocks noChangeArrowheads="1"/>
                </p:cNvSpPr>
                <p:nvPr/>
              </p:nvSpPr>
              <p:spPr bwMode="auto">
                <a:xfrm>
                  <a:off x="1881391" y="3213100"/>
                  <a:ext cx="1719084" cy="2087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300" b="0" dirty="0">
                    <a:solidFill>
                      <a:srgbClr val="000000"/>
                    </a:solidFill>
                  </a:endParaRP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dirty="0">
                      <a:solidFill>
                        <a:srgbClr val="000000"/>
                      </a:solidFill>
                    </a:rPr>
                    <a:t>9 Zollämter</a:t>
                  </a:r>
                  <a:br>
                    <a:rPr lang="de-AT" altLang="de-DE" sz="900" dirty="0">
                      <a:solidFill>
                        <a:srgbClr val="000000"/>
                      </a:solidFill>
                    </a:rPr>
                  </a:br>
                  <a:r>
                    <a:rPr lang="de-AT" altLang="de-DE" sz="900" b="0" dirty="0">
                      <a:solidFill>
                        <a:srgbClr val="000000"/>
                      </a:solidFill>
                    </a:rPr>
                    <a:t>mit 65 Standorten</a:t>
                  </a: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b="0" dirty="0">
                      <a:solidFill>
                        <a:srgbClr val="000000"/>
                      </a:solidFill>
                    </a:rPr>
                    <a:t>Anzahl Mitarbeiter/innen</a:t>
                  </a:r>
                </a:p>
                <a:p>
                  <a:pPr algn="ctr" eaLnBrk="1" hangingPunct="1">
                    <a:spcBef>
                      <a:spcPct val="0"/>
                    </a:spcBef>
                    <a:buFontTx/>
                    <a:buNone/>
                  </a:pPr>
                  <a:r>
                    <a:rPr lang="de-AT" altLang="de-DE" sz="900" dirty="0">
                      <a:solidFill>
                        <a:srgbClr val="000000"/>
                      </a:solidFill>
                    </a:rPr>
                    <a:t>Ca. 1.500</a:t>
                  </a:r>
                </a:p>
                <a:p>
                  <a:pPr algn="ctr" eaLnBrk="1" hangingPunct="1">
                    <a:spcBef>
                      <a:spcPct val="0"/>
                    </a:spcBef>
                    <a:buFontTx/>
                    <a:buNone/>
                  </a:pPr>
                  <a:endParaRPr lang="de-AT" altLang="de-DE" sz="900" dirty="0">
                    <a:solidFill>
                      <a:srgbClr val="000000"/>
                    </a:solidFill>
                  </a:endParaRPr>
                </a:p>
              </p:txBody>
            </p:sp>
            <p:sp>
              <p:nvSpPr>
                <p:cNvPr id="71" name="Line 70"/>
                <p:cNvSpPr>
                  <a:spLocks noChangeShapeType="1"/>
                </p:cNvSpPr>
                <p:nvPr/>
              </p:nvSpPr>
              <p:spPr bwMode="auto">
                <a:xfrm>
                  <a:off x="2700338" y="2132013"/>
                  <a:ext cx="3743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8" name="Rectangle 8"/>
              <p:cNvSpPr>
                <a:spLocks noChangeArrowheads="1"/>
              </p:cNvSpPr>
              <p:nvPr/>
            </p:nvSpPr>
            <p:spPr bwMode="auto">
              <a:xfrm>
                <a:off x="8067230" y="3710211"/>
                <a:ext cx="1800000" cy="2241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300" b="0" dirty="0">
                  <a:solidFill>
                    <a:srgbClr val="000000"/>
                  </a:solidFill>
                </a:endParaRPr>
              </a:p>
              <a:p>
                <a:pPr algn="ctr" eaLnBrk="1" hangingPunct="1">
                  <a:spcBef>
                    <a:spcPct val="0"/>
                  </a:spcBef>
                  <a:buFontTx/>
                  <a:buNone/>
                </a:pPr>
                <a:endParaRPr lang="de-AT" altLang="de-DE" sz="900" b="0" dirty="0">
                  <a:solidFill>
                    <a:srgbClr val="000000"/>
                  </a:solidFill>
                </a:endParaRPr>
              </a:p>
              <a:p>
                <a:pPr algn="ctr" eaLnBrk="1" hangingPunct="1">
                  <a:spcBef>
                    <a:spcPct val="0"/>
                  </a:spcBef>
                  <a:buFontTx/>
                  <a:buNone/>
                </a:pPr>
                <a:r>
                  <a:rPr lang="de-AT" altLang="de-DE" sz="900" dirty="0">
                    <a:solidFill>
                      <a:srgbClr val="000000"/>
                    </a:solidFill>
                  </a:rPr>
                  <a:t>1 Finanzpolizei</a:t>
                </a:r>
              </a:p>
              <a:p>
                <a:pPr algn="ctr" eaLnBrk="1" hangingPunct="1">
                  <a:spcBef>
                    <a:spcPct val="0"/>
                  </a:spcBef>
                  <a:buFontTx/>
                  <a:buNone/>
                </a:pPr>
                <a:endParaRPr lang="de-AT" altLang="de-DE" sz="900" dirty="0">
                  <a:solidFill>
                    <a:srgbClr val="000000"/>
                  </a:solidFill>
                </a:endParaRPr>
              </a:p>
              <a:p>
                <a:pPr algn="ctr" eaLnBrk="1" hangingPunct="1">
                  <a:spcBef>
                    <a:spcPct val="0"/>
                  </a:spcBef>
                  <a:buFontTx/>
                  <a:buNone/>
                </a:pPr>
                <a:r>
                  <a:rPr lang="de-AT" altLang="de-DE" sz="900" b="0" dirty="0">
                    <a:solidFill>
                      <a:srgbClr val="000000"/>
                    </a:solidFill>
                  </a:rPr>
                  <a:t>Anzahl Mitarbeiter/innen</a:t>
                </a:r>
              </a:p>
              <a:p>
                <a:pPr algn="ctr" eaLnBrk="1" hangingPunct="1">
                  <a:spcBef>
                    <a:spcPct val="0"/>
                  </a:spcBef>
                  <a:buFontTx/>
                  <a:buNone/>
                </a:pPr>
                <a:r>
                  <a:rPr lang="de-AT" altLang="de-DE" sz="900" dirty="0">
                    <a:solidFill>
                      <a:srgbClr val="000000"/>
                    </a:solidFill>
                  </a:rPr>
                  <a:t>Ca. 480</a:t>
                </a:r>
              </a:p>
              <a:p>
                <a:pPr algn="ctr" eaLnBrk="1" hangingPunct="1">
                  <a:spcBef>
                    <a:spcPct val="0"/>
                  </a:spcBef>
                  <a:buFontTx/>
                  <a:buNone/>
                </a:pPr>
                <a:endParaRPr lang="de-AT" altLang="de-DE" sz="900" dirty="0">
                  <a:solidFill>
                    <a:srgbClr val="000000"/>
                  </a:solidFill>
                </a:endParaRPr>
              </a:p>
            </p:txBody>
          </p:sp>
          <p:pic>
            <p:nvPicPr>
              <p:cNvPr id="1026" name="Picture 2" descr="L:\BMF_Z\I\I_8\Ablage\Corporate Design\alle Logos - rot aktuell\Finanzpolizei\FPOL abf rot RG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1230" y="3710211"/>
                <a:ext cx="1296000" cy="244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6271" y="425972"/>
            <a:ext cx="2427729" cy="782466"/>
          </a:xfrm>
          <a:prstGeom prst="rect">
            <a:avLst/>
          </a:prstGeom>
        </p:spPr>
      </p:pic>
      <p:sp>
        <p:nvSpPr>
          <p:cNvPr id="6" name="Fußzeilenplatzhalter 5"/>
          <p:cNvSpPr>
            <a:spLocks noGrp="1"/>
          </p:cNvSpPr>
          <p:nvPr>
            <p:ph type="ftr" sz="quarter" idx="12"/>
          </p:nvPr>
        </p:nvSpPr>
        <p:spPr/>
        <p:txBody>
          <a:bodyPr/>
          <a:lstStyle/>
          <a:p>
            <a:pPr defTabSz="456899"/>
            <a:r>
              <a:rPr lang="de-DE" smtClean="0"/>
              <a:t>Unternehmenssteuerrecht, Uni Wien, Wakounig/Berger, 2018</a:t>
            </a:r>
            <a:endParaRPr lang="de-AT" dirty="0"/>
          </a:p>
        </p:txBody>
      </p:sp>
    </p:spTree>
    <p:extLst>
      <p:ext uri="{BB962C8B-B14F-4D97-AF65-F5344CB8AC3E}">
        <p14:creationId xmlns:p14="http://schemas.microsoft.com/office/powerpoint/2010/main" val="39452033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807721"/>
            <a:ext cx="7954640" cy="533400"/>
          </a:xfrm>
        </p:spPr>
        <p:txBody>
          <a:bodyPr/>
          <a:lstStyle/>
          <a:p>
            <a:r>
              <a:rPr lang="de-AT" dirty="0">
                <a:solidFill>
                  <a:srgbClr val="006699"/>
                </a:solidFill>
              </a:rPr>
              <a:t>Welche Arten der Gewinnermittlung kennen </a:t>
            </a:r>
            <a:r>
              <a:rPr lang="de-AT" dirty="0" smtClean="0">
                <a:solidFill>
                  <a:srgbClr val="006699"/>
                </a:solidFill>
              </a:rPr>
              <a:t>Sie</a:t>
            </a:r>
            <a:r>
              <a:rPr lang="de-AT" dirty="0">
                <a:solidFill>
                  <a:srgbClr val="006699"/>
                </a:solidFill>
              </a:rPr>
              <a:t>? </a:t>
            </a:r>
            <a:r>
              <a:rPr lang="de-AT" dirty="0" smtClean="0">
                <a:solidFill>
                  <a:srgbClr val="006699"/>
                </a:solidFill>
              </a:rPr>
              <a:t> </a:t>
            </a:r>
            <a:endParaRPr lang="de-AT" dirty="0">
              <a:solidFill>
                <a:srgbClr val="006699"/>
              </a:solidFill>
            </a:endParaRPr>
          </a:p>
        </p:txBody>
      </p:sp>
      <p:sp>
        <p:nvSpPr>
          <p:cNvPr id="3" name="Inhaltsplatzhalter 2"/>
          <p:cNvSpPr>
            <a:spLocks noGrp="1"/>
          </p:cNvSpPr>
          <p:nvPr>
            <p:ph idx="1"/>
          </p:nvPr>
        </p:nvSpPr>
        <p:spPr>
          <a:xfrm>
            <a:off x="205740" y="1356360"/>
            <a:ext cx="8542973" cy="5385008"/>
          </a:xfrm>
        </p:spPr>
        <p:txBody>
          <a:bodyPr/>
          <a:lstStyle/>
          <a:p>
            <a:pPr lvl="0">
              <a:buFont typeface="Wingdings" panose="05000000000000000000" pitchFamily="2" charset="2"/>
              <a:buChar char="§"/>
            </a:pPr>
            <a:r>
              <a:rPr lang="de-AT" b="0" dirty="0"/>
              <a:t>Gewinnermittlung durch </a:t>
            </a:r>
            <a:r>
              <a:rPr lang="de-AT" dirty="0"/>
              <a:t>Betriebsvermögensvergleich</a:t>
            </a:r>
            <a:r>
              <a:rPr lang="de-AT" b="0" dirty="0"/>
              <a:t> (= Bilanzierung)</a:t>
            </a:r>
          </a:p>
          <a:p>
            <a:pPr lvl="1">
              <a:buFont typeface="Wingdings" panose="05000000000000000000" pitchFamily="2" charset="2"/>
              <a:buChar char="§"/>
            </a:pPr>
            <a:r>
              <a:rPr lang="de-AT" b="0" dirty="0"/>
              <a:t>nach § 5 EStG für rechnungslegungspflichtige Gewerbetreibende</a:t>
            </a:r>
          </a:p>
          <a:p>
            <a:pPr lvl="1">
              <a:lnSpc>
                <a:spcPct val="100000"/>
              </a:lnSpc>
              <a:buFont typeface="Wingdings" panose="05000000000000000000" pitchFamily="2" charset="2"/>
              <a:buChar char="§"/>
            </a:pPr>
            <a:r>
              <a:rPr lang="de-AT" b="0" dirty="0"/>
              <a:t>nach § 4 </a:t>
            </a:r>
            <a:r>
              <a:rPr lang="de-AT" b="0" dirty="0" err="1"/>
              <a:t>Abs</a:t>
            </a:r>
            <a:r>
              <a:rPr lang="de-AT" b="0" dirty="0"/>
              <a:t> 1 EStG für alle übrigen </a:t>
            </a:r>
            <a:r>
              <a:rPr lang="de-AT" b="0" dirty="0" err="1"/>
              <a:t>Bilanzierer</a:t>
            </a:r>
            <a:r>
              <a:rPr lang="de-AT" b="0" dirty="0"/>
              <a:t> (verpflichtend oder freiwillig)</a:t>
            </a:r>
          </a:p>
          <a:p>
            <a:pPr lvl="0">
              <a:buFont typeface="Wingdings" panose="05000000000000000000" pitchFamily="2" charset="2"/>
              <a:buChar char="§"/>
            </a:pPr>
            <a:r>
              <a:rPr lang="de-AT" dirty="0"/>
              <a:t>Einnahmen – Ausgaben – Rechnung </a:t>
            </a:r>
            <a:r>
              <a:rPr lang="de-AT" b="0" dirty="0"/>
              <a:t>nach § 4 Abs. 3 EStG (= Gegenüberstellung der Betriebseinnahmen und der Betriebsausgaben); dabei können bei kleinen bis mittleren Betrieben die Betriebsausgaben teilweise in pauschaler Form abgesetzt werden, </a:t>
            </a:r>
            <a:r>
              <a:rPr lang="de-AT" b="0" dirty="0" err="1"/>
              <a:t>uzw</a:t>
            </a:r>
            <a:r>
              <a:rPr lang="de-AT" b="0" dirty="0" smtClean="0"/>
              <a:t>.</a:t>
            </a:r>
          </a:p>
          <a:p>
            <a:pPr lvl="1">
              <a:lnSpc>
                <a:spcPct val="100000"/>
              </a:lnSpc>
              <a:buFont typeface="Wingdings" panose="05000000000000000000" pitchFamily="2" charset="2"/>
              <a:buChar char="§"/>
            </a:pPr>
            <a:r>
              <a:rPr lang="de-AT" b="1" dirty="0" smtClean="0"/>
              <a:t>Basispauschalierung</a:t>
            </a:r>
            <a:r>
              <a:rPr lang="de-AT" b="0" dirty="0" smtClean="0"/>
              <a:t> für Freiberufler und Gewerbetreibende, die einen Vorjahresumsatz von höchstens € 220.000 erzielt haben; es können ohne weiteren Nachweis grundsätzlich </a:t>
            </a:r>
            <a:r>
              <a:rPr lang="de-AT" b="1" dirty="0" smtClean="0"/>
              <a:t>12 % (in bestimmten Fällen nur 6 %) </a:t>
            </a:r>
            <a:r>
              <a:rPr lang="de-AT" b="0" dirty="0" smtClean="0"/>
              <a:t>des Umsatzes als Betriebsausgaben neben Ausgaben für Umlaufvermögen, Löhne einschließlich Lohnnebenkosten, Fremdlöhnen und Sozialversicherungsausgaben abgesetzt werden.</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110</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3910572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23850" y="980728"/>
            <a:ext cx="8136582" cy="459452"/>
          </a:xfrm>
        </p:spPr>
        <p:txBody>
          <a:bodyPr/>
          <a:lstStyle/>
          <a:p>
            <a:pPr algn="l"/>
            <a:r>
              <a:rPr lang="de-AT" altLang="de-DE" dirty="0">
                <a:solidFill>
                  <a:srgbClr val="006699"/>
                </a:solidFill>
              </a:rPr>
              <a:t>Grundsätze - Betriebsvermögen</a:t>
            </a:r>
            <a:endParaRPr lang="de-DE" altLang="de-DE" dirty="0">
              <a:solidFill>
                <a:srgbClr val="006699"/>
              </a:solidFill>
            </a:endParaRPr>
          </a:p>
        </p:txBody>
      </p:sp>
      <p:sp>
        <p:nvSpPr>
          <p:cNvPr id="36867" name="Rectangle 3"/>
          <p:cNvSpPr>
            <a:spLocks noGrp="1"/>
          </p:cNvSpPr>
          <p:nvPr>
            <p:ph type="body" idx="1"/>
          </p:nvPr>
        </p:nvSpPr>
        <p:spPr>
          <a:xfrm>
            <a:off x="327660" y="1554480"/>
            <a:ext cx="8412480" cy="4343399"/>
          </a:xfrm>
        </p:spPr>
        <p:txBody>
          <a:bodyPr/>
          <a:lstStyle/>
          <a:p>
            <a:r>
              <a:rPr lang="de-AT" sz="2000" dirty="0"/>
              <a:t>notwendiges Betriebsvermögen</a:t>
            </a:r>
          </a:p>
          <a:p>
            <a:pPr lvl="1"/>
            <a:r>
              <a:rPr lang="de-AT" sz="2000" dirty="0"/>
              <a:t>Wirtschaftsgüter, die dem Betrieb objektiv dienen und im (zumindest wirtschaftlichen) Eigentum des Betriebsinhabers stehen </a:t>
            </a:r>
          </a:p>
          <a:p>
            <a:pPr lvl="1"/>
            <a:r>
              <a:rPr lang="de-AT" sz="2000" dirty="0"/>
              <a:t>auch wenn sie (zu Unrecht) nicht in die Bilanz aufgenommen </a:t>
            </a:r>
            <a:r>
              <a:rPr lang="de-AT" sz="2000" dirty="0" smtClean="0"/>
              <a:t>wurden </a:t>
            </a:r>
            <a:r>
              <a:rPr lang="de-AT" sz="2000" dirty="0" smtClean="0">
                <a:sym typeface="Wingdings" panose="05000000000000000000" pitchFamily="2" charset="2"/>
              </a:rPr>
              <a:t> </a:t>
            </a:r>
            <a:r>
              <a:rPr lang="de-AT" sz="2000" dirty="0" smtClean="0"/>
              <a:t>Wille </a:t>
            </a:r>
            <a:r>
              <a:rPr lang="de-AT" sz="2000" dirty="0"/>
              <a:t>des Unternehmers irrelevant</a:t>
            </a:r>
          </a:p>
          <a:p>
            <a:r>
              <a:rPr lang="de-AT" sz="2000" dirty="0"/>
              <a:t>notwendiges Privatvermögen</a:t>
            </a:r>
          </a:p>
          <a:p>
            <a:pPr lvl="1"/>
            <a:r>
              <a:rPr lang="de-AT" sz="2000" dirty="0"/>
              <a:t>Wirtschaftsgüter, die objektiv erkennbar vom Unternehmer selbst (</a:t>
            </a:r>
            <a:r>
              <a:rPr lang="de-AT" sz="2000" dirty="0" err="1"/>
              <a:t>bzw</a:t>
            </a:r>
            <a:r>
              <a:rPr lang="de-AT" sz="2000" dirty="0"/>
              <a:t> Angehörigen) privat verwendet werden</a:t>
            </a:r>
          </a:p>
          <a:p>
            <a:pPr lvl="1"/>
            <a:r>
              <a:rPr lang="de-AT" sz="2000" dirty="0"/>
              <a:t>Notwendiges Privatvermögen kann nur durch Nutzungsänderung zum Betriebsvermögen werden</a:t>
            </a:r>
          </a:p>
          <a:p>
            <a:r>
              <a:rPr lang="de-AT" sz="2000" dirty="0"/>
              <a:t>gewillkürtes Betriebsvermögen</a:t>
            </a:r>
          </a:p>
          <a:p>
            <a:pPr lvl="1"/>
            <a:r>
              <a:rPr lang="de-AT" sz="2000" dirty="0"/>
              <a:t>Weder notwendiges Betriebs- noch Privatvermögen </a:t>
            </a:r>
            <a:r>
              <a:rPr lang="de-AT" sz="2000" dirty="0" smtClean="0">
                <a:sym typeface="Wingdings" panose="05000000000000000000" pitchFamily="2" charset="2"/>
              </a:rPr>
              <a:t> </a:t>
            </a:r>
            <a:r>
              <a:rPr lang="de-AT" sz="2000" dirty="0" smtClean="0"/>
              <a:t>neutral</a:t>
            </a:r>
            <a:endParaRPr lang="de-AT" sz="2000" dirty="0"/>
          </a:p>
          <a:p>
            <a:pPr lvl="1"/>
            <a:r>
              <a:rPr lang="de-AT" sz="2000" dirty="0"/>
              <a:t>Entsteht durch Widmung für Betrieb (Aufnahme in Bücher)</a:t>
            </a:r>
          </a:p>
          <a:p>
            <a:pPr lvl="1"/>
            <a:r>
              <a:rPr lang="de-AT" sz="2000" dirty="0"/>
              <a:t>Muss dem Betrieb förderlich sein (</a:t>
            </a:r>
            <a:r>
              <a:rPr lang="de-AT" sz="2000" dirty="0" err="1"/>
              <a:t>zB</a:t>
            </a:r>
            <a:r>
              <a:rPr lang="de-AT" sz="2000" dirty="0"/>
              <a:t> bessere Kapitalausstattung)</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111</a:t>
            </a:fld>
            <a:endParaRPr lang="de-AT"/>
          </a:p>
        </p:txBody>
      </p:sp>
    </p:spTree>
    <p:extLst>
      <p:ext uri="{BB962C8B-B14F-4D97-AF65-F5344CB8AC3E}">
        <p14:creationId xmlns:p14="http://schemas.microsoft.com/office/powerpoint/2010/main" val="827246258"/>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23850" y="908721"/>
            <a:ext cx="7800975" cy="622900"/>
          </a:xfrm>
        </p:spPr>
        <p:txBody>
          <a:bodyPr/>
          <a:lstStyle/>
          <a:p>
            <a:pPr algn="l"/>
            <a:r>
              <a:rPr lang="de-AT" sz="2400" b="1" dirty="0"/>
              <a:t>Gemischt genutzte Wirtschaftsgüter</a:t>
            </a:r>
            <a:endParaRPr lang="de-DE" altLang="de-DE" sz="2400" b="1" dirty="0" smtClean="0"/>
          </a:p>
        </p:txBody>
      </p:sp>
      <p:sp>
        <p:nvSpPr>
          <p:cNvPr id="36867" name="Rectangle 3"/>
          <p:cNvSpPr>
            <a:spLocks noGrp="1"/>
          </p:cNvSpPr>
          <p:nvPr>
            <p:ph type="body" idx="1"/>
          </p:nvPr>
        </p:nvSpPr>
        <p:spPr>
          <a:xfrm>
            <a:off x="179388" y="1798320"/>
            <a:ext cx="8713092" cy="4871040"/>
          </a:xfrm>
        </p:spPr>
        <p:txBody>
          <a:bodyPr/>
          <a:lstStyle/>
          <a:p>
            <a:pPr>
              <a:buFont typeface="Wingdings" panose="05000000000000000000" pitchFamily="2" charset="2"/>
              <a:buChar char="§"/>
              <a:defRPr/>
            </a:pPr>
            <a:r>
              <a:rPr lang="de-AT" sz="1800" b="1" dirty="0"/>
              <a:t>Bewegliche Wirtschaftsgüter</a:t>
            </a:r>
          </a:p>
          <a:p>
            <a:pPr lvl="1">
              <a:buFont typeface="Wingdings" panose="05000000000000000000" pitchFamily="2" charset="2"/>
              <a:buChar char="§"/>
              <a:defRPr/>
            </a:pPr>
            <a:r>
              <a:rPr lang="de-AT" sz="1800" dirty="0"/>
              <a:t>Überwiegensprinzip – „alles oder nichts“</a:t>
            </a:r>
          </a:p>
          <a:p>
            <a:pPr lvl="1">
              <a:buFont typeface="Wingdings" panose="05000000000000000000" pitchFamily="2" charset="2"/>
              <a:buChar char="§"/>
              <a:defRPr/>
            </a:pPr>
            <a:r>
              <a:rPr lang="de-AT" sz="1800" dirty="0"/>
              <a:t>Korrekturen durch Nutzungseinlagen od. Nutzungsentnahmen (AfA)</a:t>
            </a:r>
          </a:p>
          <a:p>
            <a:pPr>
              <a:buFont typeface="Wingdings" panose="05000000000000000000" pitchFamily="2" charset="2"/>
              <a:buChar char="§"/>
              <a:defRPr/>
            </a:pPr>
            <a:r>
              <a:rPr lang="de-AT" sz="1800" b="1" dirty="0"/>
              <a:t>Grundstücke</a:t>
            </a:r>
          </a:p>
          <a:p>
            <a:pPr lvl="1">
              <a:buFont typeface="Wingdings" panose="05000000000000000000" pitchFamily="2" charset="2"/>
              <a:buChar char="§"/>
              <a:defRPr/>
            </a:pPr>
            <a:r>
              <a:rPr lang="de-AT" sz="1800" dirty="0"/>
              <a:t>Aufteilungsgrundsatz – im Verhältnis der tatsächlichen Nutzungsverhältnisse</a:t>
            </a:r>
          </a:p>
          <a:p>
            <a:pPr lvl="1">
              <a:buFont typeface="Wingdings" panose="05000000000000000000" pitchFamily="2" charset="2"/>
              <a:buChar char="§"/>
              <a:defRPr/>
            </a:pPr>
            <a:r>
              <a:rPr lang="de-AT" sz="1800" dirty="0"/>
              <a:t>Keine Aufteilung bei Nutzung im untergeordneten Ausmaß </a:t>
            </a:r>
            <a:r>
              <a:rPr lang="de-AT" sz="1800" dirty="0">
                <a:sym typeface="Wingdings" pitchFamily="2" charset="2"/>
              </a:rPr>
              <a:t> höchstens 20%</a:t>
            </a:r>
          </a:p>
          <a:p>
            <a:pPr lvl="1">
              <a:buFont typeface="Wingdings" panose="05000000000000000000" pitchFamily="2" charset="2"/>
              <a:buChar char="§"/>
              <a:defRPr/>
            </a:pPr>
            <a:r>
              <a:rPr lang="de-AT" sz="1800" dirty="0"/>
              <a:t>Aufteilung grundsätzlich nach dem Verhältnis der Nutzflächen</a:t>
            </a:r>
          </a:p>
          <a:p>
            <a:pPr marL="1200150" lvl="2" indent="-285750">
              <a:buFont typeface="Wingdings" panose="05000000000000000000" pitchFamily="2" charset="2"/>
              <a:buChar char="§"/>
              <a:defRPr/>
            </a:pPr>
            <a:r>
              <a:rPr lang="de-AT" sz="1800" dirty="0"/>
              <a:t>Ausstattung und Zustand </a:t>
            </a:r>
            <a:r>
              <a:rPr lang="de-AT" sz="1800" dirty="0" err="1"/>
              <a:t>grds</a:t>
            </a:r>
            <a:r>
              <a:rPr lang="de-AT" sz="1800" dirty="0"/>
              <a:t>. irrelevant</a:t>
            </a:r>
          </a:p>
          <a:p>
            <a:pPr marL="1200150" lvl="2" indent="-285750">
              <a:buFont typeface="Wingdings" panose="05000000000000000000" pitchFamily="2" charset="2"/>
              <a:buChar char="§"/>
              <a:defRPr/>
            </a:pPr>
            <a:r>
              <a:rPr lang="de-AT" sz="1800" dirty="0"/>
              <a:t>wenn Raumhöhen einzelner Teile deutlich voneinander abweichen </a:t>
            </a:r>
            <a:r>
              <a:rPr lang="de-AT" sz="1800" dirty="0">
                <a:sym typeface="Wingdings" pitchFamily="2" charset="2"/>
              </a:rPr>
              <a:t> Aufteilung im Verhältnis der </a:t>
            </a:r>
            <a:r>
              <a:rPr lang="de-AT" sz="1800" dirty="0"/>
              <a:t>Kubatur</a:t>
            </a:r>
          </a:p>
          <a:p>
            <a:pPr marL="1200150" lvl="2" indent="-285750">
              <a:buFont typeface="Wingdings" panose="05000000000000000000" pitchFamily="2" charset="2"/>
              <a:buChar char="§"/>
              <a:defRPr/>
            </a:pPr>
            <a:r>
              <a:rPr lang="de-AT" sz="1800" dirty="0"/>
              <a:t>jeder Raum zur Gänze entsprechend der überwiegenden zeitlichen Nutzung</a:t>
            </a:r>
          </a:p>
          <a:p>
            <a:pPr marL="1200150" lvl="2" indent="-285750">
              <a:buFont typeface="Wingdings" panose="05000000000000000000" pitchFamily="2" charset="2"/>
              <a:buChar char="§"/>
              <a:defRPr/>
            </a:pPr>
            <a:r>
              <a:rPr lang="de-AT" sz="1800" dirty="0"/>
              <a:t>Gebäudeteile für gemeinschaftliche Zwecke (</a:t>
            </a:r>
            <a:r>
              <a:rPr lang="de-AT" sz="1800" dirty="0" err="1"/>
              <a:t>zB</a:t>
            </a:r>
            <a:r>
              <a:rPr lang="de-AT" sz="1800" dirty="0"/>
              <a:t> Stiegenhaus, Heizraum od. </a:t>
            </a:r>
            <a:r>
              <a:rPr lang="de-AT" sz="1800" dirty="0" err="1"/>
              <a:t>Tankraum</a:t>
            </a:r>
            <a:r>
              <a:rPr lang="de-AT" sz="1800" dirty="0"/>
              <a:t>) sind auszublenden</a:t>
            </a:r>
          </a:p>
          <a:p>
            <a:pPr marL="1200150" lvl="2" indent="-285750">
              <a:buFont typeface="Wingdings" panose="05000000000000000000" pitchFamily="2" charset="2"/>
              <a:buChar char="§"/>
              <a:defRPr/>
            </a:pPr>
            <a:r>
              <a:rPr lang="de-AT" sz="1800" dirty="0"/>
              <a:t>nicht nutzbare Gebäudeteile sind auszublenden</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112</a:t>
            </a:fld>
            <a:endParaRPr lang="de-AT"/>
          </a:p>
        </p:txBody>
      </p:sp>
    </p:spTree>
    <p:extLst>
      <p:ext uri="{BB962C8B-B14F-4D97-AF65-F5344CB8AC3E}">
        <p14:creationId xmlns:p14="http://schemas.microsoft.com/office/powerpoint/2010/main" val="1112787911"/>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600" kern="1200" dirty="0">
                <a:solidFill>
                  <a:srgbClr val="006699"/>
                </a:solidFill>
              </a:rPr>
              <a:t>Was ist das gewillkürte Betriebsvermögen?</a:t>
            </a:r>
          </a:p>
        </p:txBody>
      </p:sp>
      <p:sp>
        <p:nvSpPr>
          <p:cNvPr id="3" name="Inhaltsplatzhalter 2"/>
          <p:cNvSpPr>
            <a:spLocks noGrp="1"/>
          </p:cNvSpPr>
          <p:nvPr>
            <p:ph idx="1"/>
          </p:nvPr>
        </p:nvSpPr>
        <p:spPr>
          <a:xfrm>
            <a:off x="323528" y="1988840"/>
            <a:ext cx="8425185" cy="4608512"/>
          </a:xfrm>
        </p:spPr>
        <p:txBody>
          <a:bodyPr/>
          <a:lstStyle/>
          <a:p>
            <a:pPr marL="342900" indent="-342900">
              <a:buFont typeface="Wingdings" panose="05000000000000000000" pitchFamily="2" charset="2"/>
              <a:buChar char="§"/>
            </a:pPr>
            <a:r>
              <a:rPr lang="de-AT" sz="2400" b="0" dirty="0"/>
              <a:t>Zum gewillkürten Betriebsvermögen gehören Wirtschaftsgüter, die </a:t>
            </a:r>
            <a:r>
              <a:rPr lang="de-AT" sz="2400" dirty="0"/>
              <a:t>weder</a:t>
            </a:r>
            <a:r>
              <a:rPr lang="de-AT" sz="2400" b="0" dirty="0"/>
              <a:t> dem </a:t>
            </a:r>
            <a:r>
              <a:rPr lang="de-AT" sz="2400" dirty="0"/>
              <a:t>Betrieb</a:t>
            </a:r>
            <a:r>
              <a:rPr lang="de-AT" sz="2400" b="0" dirty="0"/>
              <a:t> noch den privaten Bedürfnissen des Steuerpflichtigen </a:t>
            </a:r>
            <a:r>
              <a:rPr lang="de-AT" sz="2400" dirty="0"/>
              <a:t>unmittelbar dienen </a:t>
            </a:r>
            <a:r>
              <a:rPr lang="de-AT" sz="2400" b="0" dirty="0"/>
              <a:t>und die ein § 5 - Ermittler zum Betriebsvermögen erklärt hat (auch schlüssig durch Aufnahme in die Bücher) </a:t>
            </a:r>
            <a:r>
              <a:rPr lang="de-AT" sz="2400" b="0" dirty="0" err="1"/>
              <a:t>bzw</a:t>
            </a:r>
            <a:r>
              <a:rPr lang="de-AT" sz="2400" b="0" dirty="0"/>
              <a:t> dem Betrieb als gewillkürtes Betriebsvermögen </a:t>
            </a:r>
            <a:r>
              <a:rPr lang="de-AT" sz="2400" b="0" dirty="0" smtClean="0"/>
              <a:t>widmet, </a:t>
            </a:r>
            <a:r>
              <a:rPr lang="de-AT" sz="2400" b="0" dirty="0" err="1"/>
              <a:t>z.B</a:t>
            </a:r>
            <a:r>
              <a:rPr lang="de-AT" sz="2400" b="0" dirty="0"/>
              <a:t> vermietetes Gebäude(teile), Beteiligungen, Wertpapiere. </a:t>
            </a:r>
            <a:endParaRPr lang="de-AT" sz="2400" b="0" dirty="0" smtClean="0"/>
          </a:p>
          <a:p>
            <a:pPr marL="342900" indent="-342900">
              <a:buFont typeface="Wingdings" panose="05000000000000000000" pitchFamily="2" charset="2"/>
              <a:buChar char="§"/>
            </a:pPr>
            <a:r>
              <a:rPr lang="de-AT" sz="2400" b="0" dirty="0" smtClean="0"/>
              <a:t>Überwiegend </a:t>
            </a:r>
            <a:r>
              <a:rPr lang="de-AT" sz="2400" b="0" dirty="0"/>
              <a:t>privat genutzte Wirtschaftsgüter können bei § 5-Ermittlern </a:t>
            </a:r>
            <a:r>
              <a:rPr lang="de-AT" sz="2400" dirty="0"/>
              <a:t>kein gewillkürtes Betriebsvermögen </a:t>
            </a:r>
            <a:r>
              <a:rPr lang="de-AT" sz="2400" b="0" dirty="0"/>
              <a:t>sein, da sie notwendiges Privatvermögen darstellen.</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113</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409040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75361"/>
            <a:ext cx="8496944" cy="464820"/>
          </a:xfrm>
        </p:spPr>
        <p:txBody>
          <a:bodyPr/>
          <a:lstStyle/>
          <a:p>
            <a:r>
              <a:rPr lang="de-AT" sz="2600" kern="1200" dirty="0">
                <a:solidFill>
                  <a:srgbClr val="006699"/>
                </a:solidFill>
              </a:rPr>
              <a:t>Was zählt zu den nichtabzugsfähigen Ausgaben</a:t>
            </a:r>
            <a:r>
              <a:rPr lang="de-AT" sz="2600" kern="1200" dirty="0" smtClean="0">
                <a:solidFill>
                  <a:srgbClr val="006699"/>
                </a:solidFill>
              </a:rPr>
              <a:t>? (1)</a:t>
            </a:r>
            <a:endParaRPr lang="de-AT" sz="2600" kern="1200" dirty="0">
              <a:solidFill>
                <a:srgbClr val="006699"/>
              </a:solidFill>
            </a:endParaRPr>
          </a:p>
        </p:txBody>
      </p:sp>
      <p:sp>
        <p:nvSpPr>
          <p:cNvPr id="3" name="Inhaltsplatzhalter 2"/>
          <p:cNvSpPr>
            <a:spLocks noGrp="1"/>
          </p:cNvSpPr>
          <p:nvPr>
            <p:ph idx="1"/>
          </p:nvPr>
        </p:nvSpPr>
        <p:spPr>
          <a:xfrm>
            <a:off x="182880" y="1628800"/>
            <a:ext cx="8961120" cy="5040560"/>
          </a:xfrm>
        </p:spPr>
        <p:txBody>
          <a:bodyPr/>
          <a:lstStyle/>
          <a:p>
            <a:pPr lvl="1">
              <a:buNone/>
            </a:pPr>
            <a:r>
              <a:rPr lang="de-AT" sz="2050" b="1" dirty="0"/>
              <a:t>§ 20 EStG beinhaltet folgende Fälle:</a:t>
            </a:r>
          </a:p>
          <a:p>
            <a:pPr marL="522288" lvl="1" indent="-342900">
              <a:lnSpc>
                <a:spcPct val="100000"/>
              </a:lnSpc>
              <a:buFont typeface="Wingdings" panose="05000000000000000000" pitchFamily="2" charset="2"/>
              <a:buChar char="§"/>
            </a:pPr>
            <a:r>
              <a:rPr lang="de-AT" sz="2050" b="0" dirty="0"/>
              <a:t>1. Kosten des </a:t>
            </a:r>
            <a:r>
              <a:rPr lang="de-AT" sz="2050" b="1" dirty="0"/>
              <a:t>Haushalts</a:t>
            </a:r>
            <a:r>
              <a:rPr lang="de-AT" sz="2050" b="0" dirty="0"/>
              <a:t> des Steuerpflichtigen und des </a:t>
            </a:r>
            <a:r>
              <a:rPr lang="de-AT" sz="2050" b="1" dirty="0"/>
              <a:t>Unterhalts</a:t>
            </a:r>
            <a:r>
              <a:rPr lang="de-AT" sz="2050" b="0" dirty="0"/>
              <a:t> für die Familienangehörigen. </a:t>
            </a:r>
          </a:p>
          <a:p>
            <a:pPr marL="522288" lvl="1" indent="-342900">
              <a:lnSpc>
                <a:spcPct val="100000"/>
              </a:lnSpc>
              <a:buFont typeface="Wingdings" panose="05000000000000000000" pitchFamily="2" charset="2"/>
              <a:buChar char="§"/>
            </a:pPr>
            <a:r>
              <a:rPr lang="de-AT" sz="2050" b="0" dirty="0"/>
              <a:t>2. </a:t>
            </a:r>
            <a:r>
              <a:rPr lang="de-AT" sz="2050" b="1" dirty="0"/>
              <a:t>Aufwendungen für die Lebensführung</a:t>
            </a:r>
            <a:r>
              <a:rPr lang="de-AT" sz="2050" b="0" dirty="0"/>
              <a:t>, auch wenn sie die wirtschaftliche Stellung mit sich bringt. </a:t>
            </a:r>
          </a:p>
          <a:p>
            <a:pPr marL="522288" lvl="1" indent="-342900">
              <a:lnSpc>
                <a:spcPct val="100000"/>
              </a:lnSpc>
              <a:buFont typeface="Wingdings" panose="05000000000000000000" pitchFamily="2" charset="2"/>
              <a:buChar char="§"/>
            </a:pPr>
            <a:r>
              <a:rPr lang="de-AT" sz="2050" b="0" dirty="0"/>
              <a:t>3. </a:t>
            </a:r>
            <a:r>
              <a:rPr lang="de-AT" sz="2050" b="1" dirty="0"/>
              <a:t>Unangemessene hohe </a:t>
            </a:r>
            <a:r>
              <a:rPr lang="de-AT" sz="2050" b="0" dirty="0"/>
              <a:t>Betriebsausgaben </a:t>
            </a:r>
            <a:r>
              <a:rPr lang="de-AT" sz="2050" b="0" dirty="0" err="1"/>
              <a:t>iZm</a:t>
            </a:r>
            <a:r>
              <a:rPr lang="de-AT" sz="2050" b="0" dirty="0"/>
              <a:t> PKW, Kombi, Flugzeugen, Sport- und Luxusbooten, Jagden, Teppichen, Tapisserien und Antiquitäten (</a:t>
            </a:r>
            <a:r>
              <a:rPr lang="de-AT" sz="2050" b="0" dirty="0" err="1"/>
              <a:t>taxative</a:t>
            </a:r>
            <a:r>
              <a:rPr lang="de-AT" sz="2050" b="0" dirty="0"/>
              <a:t> Aufzählung), die auch die Lebensführung berühren.</a:t>
            </a:r>
          </a:p>
          <a:p>
            <a:pPr marL="522288" lvl="1" indent="-342900">
              <a:lnSpc>
                <a:spcPct val="100000"/>
              </a:lnSpc>
              <a:buFont typeface="Wingdings" panose="05000000000000000000" pitchFamily="2" charset="2"/>
              <a:buChar char="§"/>
            </a:pPr>
            <a:r>
              <a:rPr lang="de-AT" sz="2050" b="0" dirty="0"/>
              <a:t>4</a:t>
            </a:r>
            <a:r>
              <a:rPr lang="de-AT" sz="2050" b="1" dirty="0"/>
              <a:t>. Reisekosten</a:t>
            </a:r>
            <a:r>
              <a:rPr lang="de-AT" sz="2050" b="0" dirty="0"/>
              <a:t>, soweit sie nach § 4 Abs. 5 und § 16 Abs. 1 Z 9 EStG nicht abzugsfähig sind.</a:t>
            </a:r>
          </a:p>
          <a:p>
            <a:pPr marL="522288" lvl="1" indent="-342900">
              <a:lnSpc>
                <a:spcPct val="100000"/>
              </a:lnSpc>
              <a:buFont typeface="Wingdings" panose="05000000000000000000" pitchFamily="2" charset="2"/>
              <a:buChar char="§"/>
            </a:pPr>
            <a:r>
              <a:rPr lang="de-AT" sz="2050" b="0" dirty="0"/>
              <a:t>5. Aufwendung oder Ausgaben für ein im Wohnungsverband gelegenes </a:t>
            </a:r>
            <a:r>
              <a:rPr lang="de-AT" sz="2050" b="1" dirty="0"/>
              <a:t>Arbeitszimmer</a:t>
            </a:r>
            <a:r>
              <a:rPr lang="de-AT" sz="2050" b="0" dirty="0"/>
              <a:t> und dessen Einrichtung sowie für Einrichtungsgegenstände der Wohnung. Ausnahme: </a:t>
            </a:r>
            <a:r>
              <a:rPr lang="de-AT" sz="2050" b="0" dirty="0" smtClean="0"/>
              <a:t> </a:t>
            </a:r>
            <a:r>
              <a:rPr lang="de-AT" sz="2050" b="0" dirty="0"/>
              <a:t>ein im Wohnungsverband </a:t>
            </a:r>
            <a:r>
              <a:rPr lang="de-AT" sz="2050" b="0" dirty="0" smtClean="0"/>
              <a:t>gelegenes</a:t>
            </a:r>
            <a:endParaRPr lang="de-AT" sz="2050" b="0" dirty="0"/>
          </a:p>
          <a:p>
            <a:endParaRPr lang="de-AT" sz="205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114</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9478124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29641"/>
            <a:ext cx="8458696" cy="563880"/>
          </a:xfrm>
        </p:spPr>
        <p:txBody>
          <a:bodyPr/>
          <a:lstStyle/>
          <a:p>
            <a:r>
              <a:rPr lang="de-AT" sz="2600" kern="1200" dirty="0">
                <a:solidFill>
                  <a:srgbClr val="006699"/>
                </a:solidFill>
              </a:rPr>
              <a:t>Was zählt zu den nichtabzugsfähigen Ausgaben? (2)</a:t>
            </a:r>
          </a:p>
        </p:txBody>
      </p:sp>
      <p:sp>
        <p:nvSpPr>
          <p:cNvPr id="3" name="Inhaltsplatzhalter 2"/>
          <p:cNvSpPr>
            <a:spLocks noGrp="1"/>
          </p:cNvSpPr>
          <p:nvPr>
            <p:ph idx="1"/>
          </p:nvPr>
        </p:nvSpPr>
        <p:spPr>
          <a:xfrm>
            <a:off x="190500" y="1844824"/>
            <a:ext cx="8953500" cy="4896544"/>
          </a:xfrm>
        </p:spPr>
        <p:txBody>
          <a:bodyPr/>
          <a:lstStyle/>
          <a:p>
            <a:pPr marL="522288" lvl="1" indent="-342900">
              <a:lnSpc>
                <a:spcPct val="100000"/>
              </a:lnSpc>
              <a:buFont typeface="Wingdings" panose="05000000000000000000" pitchFamily="2" charset="2"/>
              <a:buChar char="§"/>
            </a:pPr>
            <a:r>
              <a:rPr lang="de-AT" sz="2200" dirty="0"/>
              <a:t>6. Kosten für </a:t>
            </a:r>
            <a:r>
              <a:rPr lang="de-AT" sz="2200" b="1" dirty="0"/>
              <a:t>Familienheimfahrten</a:t>
            </a:r>
            <a:r>
              <a:rPr lang="de-AT" sz="2200" dirty="0"/>
              <a:t>, die über das große Pendlerpauschale hinausgehen.</a:t>
            </a:r>
          </a:p>
          <a:p>
            <a:pPr marL="522288" lvl="1" indent="-342900">
              <a:lnSpc>
                <a:spcPct val="100000"/>
              </a:lnSpc>
              <a:buFont typeface="Wingdings" panose="05000000000000000000" pitchFamily="2" charset="2"/>
              <a:buChar char="§"/>
            </a:pPr>
            <a:r>
              <a:rPr lang="de-AT" sz="2200" dirty="0"/>
              <a:t>7. </a:t>
            </a:r>
            <a:r>
              <a:rPr lang="de-AT" sz="2200" b="1" dirty="0"/>
              <a:t>Repräsentationsaufwendungen</a:t>
            </a:r>
            <a:r>
              <a:rPr lang="de-AT" sz="2200" dirty="0"/>
              <a:t> wie Bewirtung von Geschäftsfreunden. Überwiegt die betriebliche oder berufliche Veranlassung, sind sie zu 50% abzugsfähig.</a:t>
            </a:r>
          </a:p>
          <a:p>
            <a:pPr marL="522288" lvl="1" indent="-342900">
              <a:lnSpc>
                <a:spcPct val="100000"/>
              </a:lnSpc>
              <a:buFont typeface="Wingdings" panose="05000000000000000000" pitchFamily="2" charset="2"/>
              <a:buChar char="§"/>
            </a:pPr>
            <a:r>
              <a:rPr lang="de-AT" sz="2200" dirty="0"/>
              <a:t>8. </a:t>
            </a:r>
            <a:r>
              <a:rPr lang="de-AT" sz="2200" b="1" dirty="0"/>
              <a:t>Freiwillige Zuwendungen </a:t>
            </a:r>
            <a:r>
              <a:rPr lang="de-AT" sz="2200" dirty="0"/>
              <a:t>und Zuwendungen an </a:t>
            </a:r>
            <a:r>
              <a:rPr lang="de-AT" sz="2200" b="1" dirty="0"/>
              <a:t>Unterhaltsberechtigte</a:t>
            </a:r>
            <a:r>
              <a:rPr lang="de-AT" sz="2200" dirty="0"/>
              <a:t>; ausgenommen sie beruhen auf rein wirtschaftlicher Grundlage wie Trinkgelder und Zuwendungen an die Belegschaft;</a:t>
            </a:r>
          </a:p>
          <a:p>
            <a:pPr marL="522288" lvl="1" indent="-342900">
              <a:lnSpc>
                <a:spcPct val="100000"/>
              </a:lnSpc>
              <a:buFont typeface="Wingdings" panose="05000000000000000000" pitchFamily="2" charset="2"/>
              <a:buChar char="§"/>
            </a:pPr>
            <a:r>
              <a:rPr lang="de-AT" sz="2200" dirty="0"/>
              <a:t>9. </a:t>
            </a:r>
            <a:r>
              <a:rPr lang="de-AT" sz="2200" b="1" dirty="0"/>
              <a:t>Geld- und Sachzuwendungen</a:t>
            </a:r>
            <a:r>
              <a:rPr lang="de-AT" sz="2200" dirty="0"/>
              <a:t>, deren Gewährung oder Annahme mit gerichtlicher Strafe bedroht ist (</a:t>
            </a:r>
            <a:r>
              <a:rPr lang="de-AT" sz="2200" dirty="0" err="1"/>
              <a:t>zB</a:t>
            </a:r>
            <a:r>
              <a:rPr lang="de-AT" sz="2200" dirty="0"/>
              <a:t> Schmier- und Bestechungsgelder): die Strafbarkeit muss in Österreich gegeben sein. </a:t>
            </a:r>
          </a:p>
          <a:p>
            <a:pPr lvl="1">
              <a:lnSpc>
                <a:spcPct val="100000"/>
              </a:lnSpc>
            </a:pPr>
            <a:endParaRPr lang="de-AT" sz="19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115</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3225624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089661"/>
            <a:ext cx="8641209" cy="342900"/>
          </a:xfrm>
        </p:spPr>
        <p:txBody>
          <a:bodyPr/>
          <a:lstStyle/>
          <a:p>
            <a:r>
              <a:rPr lang="de-AT" sz="2600" kern="1200" dirty="0">
                <a:solidFill>
                  <a:srgbClr val="006699"/>
                </a:solidFill>
              </a:rPr>
              <a:t>Was zählt zu den nichtabzugsfähigen Ausgaben? (3)</a:t>
            </a:r>
          </a:p>
        </p:txBody>
      </p:sp>
      <p:sp>
        <p:nvSpPr>
          <p:cNvPr id="3" name="Inhaltsplatzhalter 2"/>
          <p:cNvSpPr>
            <a:spLocks noGrp="1"/>
          </p:cNvSpPr>
          <p:nvPr>
            <p:ph idx="1"/>
          </p:nvPr>
        </p:nvSpPr>
        <p:spPr>
          <a:xfrm>
            <a:off x="167640" y="1562100"/>
            <a:ext cx="8796848" cy="5107260"/>
          </a:xfrm>
        </p:spPr>
        <p:txBody>
          <a:bodyPr/>
          <a:lstStyle/>
          <a:p>
            <a:pPr marL="522288" lvl="1" indent="-342900">
              <a:lnSpc>
                <a:spcPct val="100000"/>
              </a:lnSpc>
              <a:buFont typeface="Wingdings" panose="05000000000000000000" pitchFamily="2" charset="2"/>
              <a:buChar char="§"/>
            </a:pPr>
            <a:r>
              <a:rPr lang="de-AT" sz="2100" b="1" dirty="0"/>
              <a:t>Geldstrafen</a:t>
            </a:r>
            <a:r>
              <a:rPr lang="de-AT" sz="2100" dirty="0"/>
              <a:t> wurden mit </a:t>
            </a:r>
            <a:r>
              <a:rPr lang="de-AT" sz="2100" dirty="0" err="1"/>
              <a:t>AbgÄG</a:t>
            </a:r>
            <a:r>
              <a:rPr lang="de-AT" sz="2100" dirty="0"/>
              <a:t> 2011 als generell nicht absetzbar verankert (gilt ab Kundmachung im </a:t>
            </a:r>
            <a:r>
              <a:rPr lang="de-AT" sz="2100" dirty="0" err="1"/>
              <a:t>BGBl</a:t>
            </a:r>
            <a:r>
              <a:rPr lang="de-AT" sz="2100" dirty="0"/>
              <a:t> am 2.8.2011) – daher auch keine Ausnahmen mehr bei geringem Verschulden – betrifft Strafen und Geldbußen von Gerichten, Verwaltungsbehörden oder Organen der EU, Leistungen aufgrund einer Diversion, Abgabenerhöhungen nach dem </a:t>
            </a:r>
            <a:r>
              <a:rPr lang="de-AT" sz="2100" dirty="0" err="1"/>
              <a:t>FinStrG</a:t>
            </a:r>
            <a:endParaRPr lang="de-AT" sz="2100" dirty="0"/>
          </a:p>
          <a:p>
            <a:pPr marL="522288" lvl="1" indent="-342900">
              <a:lnSpc>
                <a:spcPct val="100000"/>
              </a:lnSpc>
              <a:buFont typeface="Wingdings" panose="05000000000000000000" pitchFamily="2" charset="2"/>
              <a:buChar char="§"/>
            </a:pPr>
            <a:r>
              <a:rPr lang="de-AT" sz="2100" dirty="0"/>
              <a:t>10. </a:t>
            </a:r>
            <a:r>
              <a:rPr lang="de-AT" sz="2100" b="1" dirty="0"/>
              <a:t>Personensteuern</a:t>
            </a:r>
            <a:r>
              <a:rPr lang="de-AT" sz="2100" dirty="0"/>
              <a:t> und die </a:t>
            </a:r>
            <a:r>
              <a:rPr lang="de-AT" sz="2100" b="1" dirty="0"/>
              <a:t>Umsatzsteuer vom Eigenverbrauch </a:t>
            </a:r>
            <a:r>
              <a:rPr lang="de-AT" sz="2100" dirty="0"/>
              <a:t>(soweit der Eigenverbrauch eine Entnahme darstellt oder in einer nichtabzugsfähigen Aufwendung oder Ausgabe besteht). </a:t>
            </a:r>
            <a:r>
              <a:rPr lang="de-DE" sz="2100" dirty="0"/>
              <a:t>Das Abzugsverbot umfasst für unentgeltliche Übertragungsvorgänge nach dem 31. Juli 2008 (Auslaufen der Erbschafts- und Schenkungssteuer) auch die </a:t>
            </a:r>
            <a:r>
              <a:rPr lang="de-DE" sz="2100" b="1" dirty="0"/>
              <a:t>Grunderwerbsteuer</a:t>
            </a:r>
            <a:r>
              <a:rPr lang="de-DE" sz="2100" dirty="0"/>
              <a:t>, die Eintragungsgebühr und andere damit zusammenhängende </a:t>
            </a:r>
            <a:r>
              <a:rPr lang="de-DE" sz="2100" dirty="0" smtClean="0"/>
              <a:t>Nebenkosten</a:t>
            </a:r>
            <a:endParaRPr lang="de-AT" sz="21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116</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7013963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68413"/>
            <a:ext cx="8425185" cy="504825"/>
          </a:xfrm>
        </p:spPr>
        <p:txBody>
          <a:bodyPr/>
          <a:lstStyle/>
          <a:p>
            <a:r>
              <a:rPr lang="de-AT" sz="2600" kern="1200" dirty="0">
                <a:solidFill>
                  <a:srgbClr val="006699"/>
                </a:solidFill>
              </a:rPr>
              <a:t>Was zählt zu den nichtabzugsfähigen Ausgaben? (4)</a:t>
            </a:r>
          </a:p>
        </p:txBody>
      </p:sp>
      <p:sp>
        <p:nvSpPr>
          <p:cNvPr id="3" name="Inhaltsplatzhalter 2"/>
          <p:cNvSpPr>
            <a:spLocks noGrp="1"/>
          </p:cNvSpPr>
          <p:nvPr>
            <p:ph idx="1"/>
          </p:nvPr>
        </p:nvSpPr>
        <p:spPr>
          <a:xfrm>
            <a:off x="395536" y="1989138"/>
            <a:ext cx="8424936" cy="4608214"/>
          </a:xfrm>
        </p:spPr>
        <p:txBody>
          <a:bodyPr/>
          <a:lstStyle/>
          <a:p>
            <a:pPr marL="522288" lvl="1" indent="-342900">
              <a:lnSpc>
                <a:spcPct val="100000"/>
              </a:lnSpc>
              <a:buFont typeface="Wingdings" panose="05000000000000000000" pitchFamily="2" charset="2"/>
              <a:buChar char="§"/>
            </a:pPr>
            <a:r>
              <a:rPr lang="de-AT" sz="2200" dirty="0"/>
              <a:t>11. </a:t>
            </a:r>
            <a:r>
              <a:rPr lang="de-AT" sz="2200" b="1" dirty="0"/>
              <a:t>Ausgaben </a:t>
            </a:r>
            <a:r>
              <a:rPr lang="de-AT" sz="2200" b="1" dirty="0" err="1"/>
              <a:t>iZm</a:t>
            </a:r>
            <a:r>
              <a:rPr lang="de-AT" sz="2200" b="1" dirty="0"/>
              <a:t> nicht steuerpflichtigen Einnahmen </a:t>
            </a:r>
            <a:r>
              <a:rPr lang="de-AT" sz="2200" dirty="0"/>
              <a:t>oder mit endbesteuerungsfähigen Kapitalerträgen oder mit </a:t>
            </a:r>
            <a:r>
              <a:rPr lang="de-AT" sz="2200" b="1" dirty="0"/>
              <a:t>Kapitalerträgen, die gem. § 37 Abs. 8 mit einem besonderen Steuersatz </a:t>
            </a:r>
            <a:r>
              <a:rPr lang="de-AT" sz="2200" dirty="0"/>
              <a:t>versteuert werden </a:t>
            </a:r>
            <a:endParaRPr lang="de-AT" sz="2200" dirty="0" smtClean="0"/>
          </a:p>
          <a:p>
            <a:pPr marL="522288" lvl="1" indent="-342900">
              <a:lnSpc>
                <a:spcPct val="100000"/>
              </a:lnSpc>
              <a:buFont typeface="Wingdings" panose="05000000000000000000" pitchFamily="2" charset="2"/>
              <a:buChar char="§"/>
            </a:pPr>
            <a:r>
              <a:rPr lang="de-AT" sz="2200" i="1" dirty="0" smtClean="0"/>
              <a:t>Beispiel </a:t>
            </a:r>
            <a:r>
              <a:rPr lang="de-AT" sz="2200" i="1" dirty="0"/>
              <a:t>für Ausgaben </a:t>
            </a:r>
            <a:r>
              <a:rPr lang="de-AT" sz="2200" i="1" dirty="0" err="1"/>
              <a:t>iZm</a:t>
            </a:r>
            <a:r>
              <a:rPr lang="de-AT" sz="2200" i="1" dirty="0"/>
              <a:t> nicht steuerpflichtigen Einnahmen: Lohnaufwand von behinderten Dienstnehmern, soweit dafür steuerfreie Beihilfen bezogen werden.</a:t>
            </a:r>
          </a:p>
          <a:p>
            <a:pPr marL="342900" indent="-342900">
              <a:buFont typeface="Wingdings" panose="05000000000000000000" pitchFamily="2" charset="2"/>
              <a:buChar char="§"/>
            </a:pPr>
            <a:r>
              <a:rPr lang="de-AT" sz="2200" dirty="0"/>
              <a:t>Ab 1.4.2012 </a:t>
            </a:r>
            <a:r>
              <a:rPr lang="de-AT" sz="2200" b="0" dirty="0"/>
              <a:t>dürfen bei der Ermittlung der Einkünfte Aufwendungen und Ausgaben </a:t>
            </a:r>
            <a:r>
              <a:rPr lang="de-AT" sz="2200" dirty="0"/>
              <a:t>nicht abgezogen </a:t>
            </a:r>
            <a:r>
              <a:rPr lang="de-AT" sz="2200" b="0" dirty="0"/>
              <a:t>werden, soweit sie mit </a:t>
            </a:r>
            <a:r>
              <a:rPr lang="de-AT" sz="2200" dirty="0"/>
              <a:t>Einkünften, auf die der 25%ige Steuersatz </a:t>
            </a:r>
            <a:r>
              <a:rPr lang="de-AT" sz="2200" b="0" dirty="0"/>
              <a:t>gemäß § 27a Abs. 1 EStG anwendbar ist  </a:t>
            </a:r>
            <a:r>
              <a:rPr lang="de-AT" sz="2200" dirty="0"/>
              <a:t>in unmittelbarem wirtschaftlichem Zusammenhang </a:t>
            </a:r>
            <a:r>
              <a:rPr lang="de-AT" sz="2200" dirty="0" smtClean="0"/>
              <a:t>stehen (§ </a:t>
            </a:r>
            <a:r>
              <a:rPr lang="de-AT" sz="2200" dirty="0"/>
              <a:t>20 Abs. 2 </a:t>
            </a:r>
            <a:r>
              <a:rPr lang="de-AT" sz="2200" dirty="0" smtClean="0"/>
              <a:t>EStG)</a:t>
            </a:r>
            <a:endParaRPr lang="de-AT" sz="2200" dirty="0"/>
          </a:p>
          <a:p>
            <a:pPr marL="342900" indent="-342900">
              <a:buFont typeface="Wingdings" panose="05000000000000000000" pitchFamily="2" charset="2"/>
              <a:buChar char="§"/>
            </a:pP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117</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2228225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268760"/>
            <a:ext cx="8425185" cy="504825"/>
          </a:xfrm>
        </p:spPr>
        <p:txBody>
          <a:bodyPr/>
          <a:lstStyle/>
          <a:p>
            <a:r>
              <a:rPr lang="de-AT" sz="2600" kern="1200" dirty="0">
                <a:solidFill>
                  <a:srgbClr val="006699"/>
                </a:solidFill>
              </a:rPr>
              <a:t>Was zählt zu den nichtabzugsfähigen Ausgaben? (5)</a:t>
            </a:r>
          </a:p>
        </p:txBody>
      </p:sp>
      <p:sp>
        <p:nvSpPr>
          <p:cNvPr id="3" name="Inhaltsplatzhalter 2"/>
          <p:cNvSpPr>
            <a:spLocks noGrp="1"/>
          </p:cNvSpPr>
          <p:nvPr>
            <p:ph idx="1"/>
          </p:nvPr>
        </p:nvSpPr>
        <p:spPr>
          <a:xfrm>
            <a:off x="323528" y="1988840"/>
            <a:ext cx="8496944" cy="4319587"/>
          </a:xfrm>
        </p:spPr>
        <p:txBody>
          <a:bodyPr/>
          <a:lstStyle/>
          <a:p>
            <a:pPr marL="342900" indent="-342900">
              <a:buFont typeface="Wingdings" panose="05000000000000000000" pitchFamily="2" charset="2"/>
              <a:buChar char="§"/>
            </a:pPr>
            <a:r>
              <a:rPr lang="de-AT" sz="2200" dirty="0"/>
              <a:t>Gleiches</a:t>
            </a:r>
            <a:r>
              <a:rPr lang="de-AT" sz="2200" b="0" dirty="0"/>
              <a:t> gilt für ab 1.4.2012 stattfindenden Grundstücksveräußerungen, wenn der besondere Steuersatz von 25 % gem. § 30a </a:t>
            </a:r>
            <a:r>
              <a:rPr lang="de-AT" sz="2200" b="0" dirty="0" err="1"/>
              <a:t>Abs</a:t>
            </a:r>
            <a:r>
              <a:rPr lang="de-AT" sz="2200" b="0" dirty="0"/>
              <a:t> 1 anwendbar ist- hier sind die Veräußerungskosten (Maklerprovision, Kosten für Inserate, Bewertungsgutachten, Vertragserrichtung, etc.) nicht </a:t>
            </a:r>
            <a:r>
              <a:rPr lang="de-AT" sz="2200" b="0" dirty="0" smtClean="0"/>
              <a:t>abziehbar</a:t>
            </a:r>
          </a:p>
          <a:p>
            <a:pPr marL="342900" indent="-342900">
              <a:buFont typeface="Wingdings" panose="05000000000000000000" pitchFamily="2" charset="2"/>
              <a:buChar char="§"/>
            </a:pPr>
            <a:r>
              <a:rPr lang="de-AT" sz="2200" b="0" dirty="0" smtClean="0"/>
              <a:t>nur </a:t>
            </a:r>
            <a:r>
              <a:rPr lang="de-AT" sz="2200" b="0" dirty="0"/>
              <a:t>die Kosten der Mitteilung und Selbstberechnung der </a:t>
            </a:r>
            <a:r>
              <a:rPr lang="de-AT" sz="2200" b="0" dirty="0" err="1"/>
              <a:t>ImmoEst</a:t>
            </a:r>
            <a:r>
              <a:rPr lang="de-AT" sz="2200" b="0" dirty="0"/>
              <a:t> durch Notar/Rechtsanwalt sind abziehbar - § 4 (3a) </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118</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9178618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Körperschaftsteuer</a:t>
            </a:r>
            <a:endParaRPr lang="de-AT" dirty="0"/>
          </a:p>
        </p:txBody>
      </p:sp>
      <p:sp>
        <p:nvSpPr>
          <p:cNvPr id="3" name="Inhaltsplatzhalter 2"/>
          <p:cNvSpPr>
            <a:spLocks noGrp="1"/>
          </p:cNvSpPr>
          <p:nvPr>
            <p:ph idx="1"/>
          </p:nvPr>
        </p:nvSpPr>
        <p:spPr/>
        <p:txBody>
          <a:bodyPr/>
          <a:lstStyle/>
          <a:p>
            <a:pPr algn="ctr">
              <a:buNone/>
            </a:pPr>
            <a:r>
              <a:rPr lang="de-AT" sz="4400" kern="1200" dirty="0">
                <a:solidFill>
                  <a:srgbClr val="006699"/>
                </a:solidFill>
                <a:latin typeface="+mj-lt"/>
                <a:ea typeface="+mj-ea"/>
                <a:cs typeface="+mj-cs"/>
              </a:rPr>
              <a:t>Ausgewählte Fragen/Themen zur</a:t>
            </a:r>
          </a:p>
          <a:p>
            <a:pPr algn="ctr">
              <a:buNone/>
            </a:pPr>
            <a:r>
              <a:rPr lang="de-AT" sz="4400" kern="1200" dirty="0">
                <a:solidFill>
                  <a:srgbClr val="006699"/>
                </a:solidFill>
                <a:latin typeface="+mj-lt"/>
                <a:ea typeface="+mj-ea"/>
                <a:cs typeface="+mj-cs"/>
              </a:rPr>
              <a:t>Körperschaftsteuer</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119</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107574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BMF_Z\I\I_8\Ablage\Abteilung\Arbeitsordner\Schramm\Präsentation 1 Fotos\_MG_2119_kle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105" t="33920" r="18829" b="27115"/>
          <a:stretch/>
        </p:blipFill>
        <p:spPr bwMode="auto">
          <a:xfrm>
            <a:off x="5943439" y="1614798"/>
            <a:ext cx="3033162" cy="2304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1"/>
          <p:cNvSpPr>
            <a:spLocks noGrp="1"/>
          </p:cNvSpPr>
          <p:nvPr>
            <p:ph type="body" sz="quarter" idx="10"/>
          </p:nvPr>
        </p:nvSpPr>
        <p:spPr>
          <a:xfrm>
            <a:off x="652794" y="776467"/>
            <a:ext cx="5940432" cy="501318"/>
          </a:xfrm>
        </p:spPr>
        <p:txBody>
          <a:bodyPr/>
          <a:lstStyle/>
          <a:p>
            <a:r>
              <a:rPr lang="de-AT" sz="2900" dirty="0">
                <a:solidFill>
                  <a:srgbClr val="5C171F"/>
                </a:solidFill>
              </a:rPr>
              <a:t>Aufbau des Finanzamtes</a:t>
            </a:r>
          </a:p>
        </p:txBody>
      </p:sp>
      <p:sp>
        <p:nvSpPr>
          <p:cNvPr id="5" name="Foliennummernplatzhalter 4"/>
          <p:cNvSpPr>
            <a:spLocks noGrp="1"/>
          </p:cNvSpPr>
          <p:nvPr>
            <p:ph type="sldNum" sz="quarter" idx="13"/>
          </p:nvPr>
        </p:nvSpPr>
        <p:spPr/>
        <p:txBody>
          <a:bodyPr/>
          <a:lstStyle/>
          <a:p>
            <a:fld id="{2B2FB3C2-479D-452C-B7E2-165D2C7D907B}" type="slidenum">
              <a:rPr lang="de-AT" smtClean="0"/>
              <a:pPr/>
              <a:t>12</a:t>
            </a:fld>
            <a:endParaRPr lang="de-AT" dirty="0"/>
          </a:p>
        </p:txBody>
      </p:sp>
      <p:grpSp>
        <p:nvGrpSpPr>
          <p:cNvPr id="139" name="Gruppieren 138"/>
          <p:cNvGrpSpPr/>
          <p:nvPr/>
        </p:nvGrpSpPr>
        <p:grpSpPr>
          <a:xfrm>
            <a:off x="310204" y="1610562"/>
            <a:ext cx="8664238" cy="4328038"/>
            <a:chOff x="169996" y="1484411"/>
            <a:chExt cx="9089589" cy="3924154"/>
          </a:xfrm>
        </p:grpSpPr>
        <p:sp>
          <p:nvSpPr>
            <p:cNvPr id="75" name="Text Box 34"/>
            <p:cNvSpPr txBox="1">
              <a:spLocks noChangeArrowheads="1"/>
            </p:cNvSpPr>
            <p:nvPr/>
          </p:nvSpPr>
          <p:spPr bwMode="auto">
            <a:xfrm>
              <a:off x="375471" y="5003800"/>
              <a:ext cx="1081853" cy="404765"/>
            </a:xfrm>
            <a:prstGeom prst="rect">
              <a:avLst/>
            </a:prstGeom>
            <a:solidFill>
              <a:schemeClr val="bg1"/>
            </a:solidFill>
            <a:ln w="9525">
              <a:solidFill>
                <a:schemeClr val="tx1"/>
              </a:solidFill>
              <a:miter lim="800000"/>
              <a:headEnd/>
              <a:tailEnd/>
            </a:ln>
          </p:spPr>
          <p:txBody>
            <a:bodyPr wrap="square"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dirty="0"/>
            </a:p>
            <a:p>
              <a:pPr algn="ctr" eaLnBrk="1" hangingPunct="1">
                <a:spcBef>
                  <a:spcPct val="0"/>
                </a:spcBef>
                <a:buFontTx/>
                <a:buNone/>
              </a:pPr>
              <a:endParaRPr lang="de-AT" altLang="de-DE" sz="200" dirty="0"/>
            </a:p>
            <a:p>
              <a:pPr algn="ctr" eaLnBrk="1" hangingPunct="1">
                <a:spcBef>
                  <a:spcPct val="0"/>
                </a:spcBef>
                <a:buFontTx/>
                <a:buNone/>
              </a:pPr>
              <a:r>
                <a:rPr lang="de-AT" altLang="de-DE" sz="700" dirty="0"/>
                <a:t>Pool</a:t>
              </a:r>
            </a:p>
            <a:p>
              <a:pPr algn="ctr" eaLnBrk="1" hangingPunct="1">
                <a:spcBef>
                  <a:spcPct val="0"/>
                </a:spcBef>
                <a:buFontTx/>
                <a:buNone/>
              </a:pPr>
              <a:r>
                <a:rPr lang="de-AT" altLang="de-DE" sz="700" b="0" dirty="0"/>
                <a:t>Betrugsbekämpfung</a:t>
              </a:r>
            </a:p>
          </p:txBody>
        </p:sp>
        <p:sp>
          <p:nvSpPr>
            <p:cNvPr id="78" name="Text Box 33"/>
            <p:cNvSpPr txBox="1">
              <a:spLocks noChangeArrowheads="1"/>
            </p:cNvSpPr>
            <p:nvPr/>
          </p:nvSpPr>
          <p:spPr bwMode="auto">
            <a:xfrm>
              <a:off x="7408863" y="3967163"/>
              <a:ext cx="720725" cy="480865"/>
            </a:xfrm>
            <a:prstGeom prst="rect">
              <a:avLst/>
            </a:prstGeom>
            <a:solidFill>
              <a:schemeClr val="bg1"/>
            </a:solidFill>
            <a:ln w="9525">
              <a:solidFill>
                <a:schemeClr val="tx1"/>
              </a:solidFill>
              <a:miter lim="800000"/>
              <a:headEnd/>
              <a:tailEnd/>
            </a:ln>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dirty="0"/>
            </a:p>
            <a:p>
              <a:pPr algn="ctr" eaLnBrk="1" hangingPunct="1">
                <a:spcBef>
                  <a:spcPct val="0"/>
                </a:spcBef>
                <a:buFontTx/>
                <a:buNone/>
              </a:pPr>
              <a:r>
                <a:rPr lang="de-AT" altLang="de-DE" sz="700" dirty="0"/>
                <a:t>AS</a:t>
              </a:r>
            </a:p>
            <a:p>
              <a:pPr algn="ctr" eaLnBrk="1" hangingPunct="1">
                <a:spcBef>
                  <a:spcPct val="0"/>
                </a:spcBef>
                <a:buFontTx/>
                <a:buNone/>
              </a:pPr>
              <a:r>
                <a:rPr lang="de-AT" altLang="de-DE" sz="700" b="0" dirty="0"/>
                <a:t>Abgaben-sicherung</a:t>
              </a:r>
              <a:endParaRPr lang="de-DE" altLang="de-DE" sz="700" b="0" dirty="0"/>
            </a:p>
          </p:txBody>
        </p:sp>
        <p:sp>
          <p:nvSpPr>
            <p:cNvPr id="81" name="Text Box 32"/>
            <p:cNvSpPr txBox="1">
              <a:spLocks noChangeArrowheads="1"/>
            </p:cNvSpPr>
            <p:nvPr/>
          </p:nvSpPr>
          <p:spPr bwMode="auto">
            <a:xfrm>
              <a:off x="6588125" y="3967163"/>
              <a:ext cx="719138" cy="720725"/>
            </a:xfrm>
            <a:prstGeom prst="rect">
              <a:avLst/>
            </a:prstGeom>
            <a:solidFill>
              <a:schemeClr val="bg1"/>
            </a:solidFill>
            <a:ln w="9525">
              <a:solidFill>
                <a:schemeClr val="tx1"/>
              </a:solidFill>
              <a:miter lim="800000"/>
              <a:headEnd/>
              <a:tailEnd/>
            </a:ln>
          </p:spPr>
          <p:txBody>
            <a:bodyPr lIns="91406" tIns="45704" rIns="91406" bIns="45704"/>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dirty="0"/>
            </a:p>
            <a:p>
              <a:pPr algn="ctr" eaLnBrk="1" hangingPunct="1">
                <a:spcBef>
                  <a:spcPct val="0"/>
                </a:spcBef>
                <a:buFontTx/>
                <a:buNone/>
              </a:pPr>
              <a:r>
                <a:rPr lang="de-AT" altLang="de-DE" sz="700" dirty="0"/>
                <a:t>BV</a:t>
              </a:r>
            </a:p>
            <a:p>
              <a:pPr algn="ctr" eaLnBrk="1" hangingPunct="1">
                <a:spcBef>
                  <a:spcPct val="0"/>
                </a:spcBef>
                <a:buFontTx/>
                <a:buNone/>
              </a:pPr>
              <a:r>
                <a:rPr lang="de-AT" altLang="de-DE" sz="700" b="0" dirty="0" err="1"/>
                <a:t>Betriebsver-anlagung</a:t>
              </a:r>
              <a:r>
                <a:rPr lang="de-AT" altLang="de-DE" sz="700" b="0" dirty="0"/>
                <a:t>/</a:t>
              </a:r>
            </a:p>
            <a:p>
              <a:pPr algn="ctr" eaLnBrk="1" hangingPunct="1">
                <a:spcBef>
                  <a:spcPct val="0"/>
                </a:spcBef>
                <a:buFontTx/>
                <a:buNone/>
              </a:pPr>
              <a:r>
                <a:rPr lang="de-AT" altLang="de-DE" sz="700" b="0" dirty="0"/>
                <a:t>Prüfung</a:t>
              </a:r>
              <a:endParaRPr lang="de-DE" altLang="de-DE" sz="700" b="0" dirty="0"/>
            </a:p>
          </p:txBody>
        </p:sp>
        <p:sp>
          <p:nvSpPr>
            <p:cNvPr id="84" name="Text Box 30"/>
            <p:cNvSpPr txBox="1">
              <a:spLocks noChangeArrowheads="1"/>
            </p:cNvSpPr>
            <p:nvPr/>
          </p:nvSpPr>
          <p:spPr bwMode="auto">
            <a:xfrm>
              <a:off x="4627563" y="3967163"/>
              <a:ext cx="936625" cy="379625"/>
            </a:xfrm>
            <a:prstGeom prst="rect">
              <a:avLst/>
            </a:prstGeom>
            <a:solidFill>
              <a:schemeClr val="bg1"/>
            </a:solidFill>
            <a:ln w="9525">
              <a:solidFill>
                <a:schemeClr val="tx1"/>
              </a:solidFill>
              <a:miter lim="800000"/>
              <a:headEnd/>
              <a:tailEnd/>
            </a:ln>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a:p>
            <a:p>
              <a:pPr algn="ctr" eaLnBrk="1" hangingPunct="1">
                <a:spcBef>
                  <a:spcPct val="0"/>
                </a:spcBef>
                <a:buFontTx/>
                <a:buNone/>
              </a:pPr>
              <a:r>
                <a:rPr lang="de-AT" altLang="de-DE" sz="700"/>
                <a:t>IC</a:t>
              </a:r>
            </a:p>
            <a:p>
              <a:pPr algn="ctr" eaLnBrk="1" hangingPunct="1">
                <a:spcBef>
                  <a:spcPct val="0"/>
                </a:spcBef>
                <a:buFontTx/>
                <a:buNone/>
              </a:pPr>
              <a:r>
                <a:rPr lang="de-AT" altLang="de-DE" sz="700" b="0"/>
                <a:t>Infocenter</a:t>
              </a:r>
              <a:endParaRPr lang="de-DE" altLang="de-DE" sz="700" b="0"/>
            </a:p>
          </p:txBody>
        </p:sp>
        <p:sp>
          <p:nvSpPr>
            <p:cNvPr id="87" name="Text Box 37"/>
            <p:cNvSpPr txBox="1">
              <a:spLocks noChangeArrowheads="1"/>
            </p:cNvSpPr>
            <p:nvPr/>
          </p:nvSpPr>
          <p:spPr bwMode="auto">
            <a:xfrm>
              <a:off x="5675313" y="3967163"/>
              <a:ext cx="790575" cy="480865"/>
            </a:xfrm>
            <a:prstGeom prst="rect">
              <a:avLst/>
            </a:prstGeom>
            <a:solidFill>
              <a:schemeClr val="bg1"/>
            </a:solidFill>
            <a:ln w="9525">
              <a:solidFill>
                <a:schemeClr val="tx1"/>
              </a:solidFill>
              <a:miter lim="800000"/>
              <a:headEnd/>
              <a:tailEnd/>
            </a:ln>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a:p>
            <a:p>
              <a:pPr algn="ctr" eaLnBrk="1" hangingPunct="1">
                <a:spcBef>
                  <a:spcPct val="0"/>
                </a:spcBef>
                <a:buFontTx/>
                <a:buNone/>
              </a:pPr>
              <a:r>
                <a:rPr lang="de-AT" altLang="de-DE" sz="700"/>
                <a:t>AV</a:t>
              </a:r>
            </a:p>
            <a:p>
              <a:pPr algn="ctr" eaLnBrk="1" hangingPunct="1">
                <a:spcBef>
                  <a:spcPct val="0"/>
                </a:spcBef>
                <a:buFontTx/>
                <a:buNone/>
              </a:pPr>
              <a:r>
                <a:rPr lang="de-AT" altLang="de-DE" sz="700" b="0"/>
                <a:t>Allgemein-veranlagung</a:t>
              </a:r>
              <a:endParaRPr lang="de-DE" altLang="de-DE" sz="700" b="0"/>
            </a:p>
          </p:txBody>
        </p:sp>
        <p:sp>
          <p:nvSpPr>
            <p:cNvPr id="88" name="Rectangle 65"/>
            <p:cNvSpPr>
              <a:spLocks noChangeArrowheads="1"/>
            </p:cNvSpPr>
            <p:nvPr/>
          </p:nvSpPr>
          <p:spPr bwMode="auto">
            <a:xfrm>
              <a:off x="7408863" y="3967163"/>
              <a:ext cx="719137" cy="14605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89" name="Rectangle 68"/>
            <p:cNvSpPr>
              <a:spLocks noChangeArrowheads="1"/>
            </p:cNvSpPr>
            <p:nvPr/>
          </p:nvSpPr>
          <p:spPr bwMode="auto">
            <a:xfrm>
              <a:off x="8243888" y="3967163"/>
              <a:ext cx="792162" cy="14605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90" name="Rectangle 69"/>
            <p:cNvSpPr>
              <a:spLocks noChangeArrowheads="1"/>
            </p:cNvSpPr>
            <p:nvPr/>
          </p:nvSpPr>
          <p:spPr bwMode="auto">
            <a:xfrm>
              <a:off x="375471" y="5013325"/>
              <a:ext cx="1081853" cy="155575"/>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91" name="Rectangle 66"/>
            <p:cNvSpPr>
              <a:spLocks noChangeArrowheads="1"/>
            </p:cNvSpPr>
            <p:nvPr/>
          </p:nvSpPr>
          <p:spPr bwMode="auto">
            <a:xfrm>
              <a:off x="5673725" y="3967163"/>
              <a:ext cx="792163" cy="14605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92" name="Rectangle 64"/>
            <p:cNvSpPr>
              <a:spLocks noChangeArrowheads="1"/>
            </p:cNvSpPr>
            <p:nvPr/>
          </p:nvSpPr>
          <p:spPr bwMode="auto">
            <a:xfrm>
              <a:off x="282946" y="1484411"/>
              <a:ext cx="8976639" cy="2088951"/>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r>
                <a:rPr lang="de-AT" altLang="de-DE" sz="900" b="0"/>
                <a:t>Geschäftsleitung</a:t>
              </a:r>
              <a:endParaRPr lang="de-DE" altLang="de-DE" sz="900" b="0"/>
            </a:p>
          </p:txBody>
        </p:sp>
        <p:sp>
          <p:nvSpPr>
            <p:cNvPr id="94" name="Line 29"/>
            <p:cNvSpPr>
              <a:spLocks noChangeShapeType="1"/>
            </p:cNvSpPr>
            <p:nvPr/>
          </p:nvSpPr>
          <p:spPr bwMode="auto">
            <a:xfrm>
              <a:off x="960438" y="2349500"/>
              <a:ext cx="4359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5" name="Line 6"/>
            <p:cNvSpPr>
              <a:spLocks noChangeShapeType="1"/>
            </p:cNvSpPr>
            <p:nvPr/>
          </p:nvSpPr>
          <p:spPr bwMode="auto">
            <a:xfrm flipH="1" flipV="1">
              <a:off x="4167188" y="3357563"/>
              <a:ext cx="1587"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6" name="Line 24"/>
            <p:cNvSpPr>
              <a:spLocks noChangeShapeType="1"/>
            </p:cNvSpPr>
            <p:nvPr/>
          </p:nvSpPr>
          <p:spPr bwMode="auto">
            <a:xfrm flipH="1" flipV="1">
              <a:off x="2430223" y="3284538"/>
              <a:ext cx="0" cy="39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7" name="Line 21"/>
            <p:cNvSpPr>
              <a:spLocks noChangeShapeType="1"/>
            </p:cNvSpPr>
            <p:nvPr/>
          </p:nvSpPr>
          <p:spPr bwMode="auto">
            <a:xfrm>
              <a:off x="2949575" y="36814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8" name="Line 20"/>
            <p:cNvSpPr>
              <a:spLocks noChangeShapeType="1"/>
            </p:cNvSpPr>
            <p:nvPr/>
          </p:nvSpPr>
          <p:spPr bwMode="auto">
            <a:xfrm>
              <a:off x="1870075" y="3681413"/>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9" name="Rectangle 5"/>
            <p:cNvSpPr>
              <a:spLocks noChangeArrowheads="1"/>
            </p:cNvSpPr>
            <p:nvPr/>
          </p:nvSpPr>
          <p:spPr bwMode="auto">
            <a:xfrm>
              <a:off x="4456113" y="1557338"/>
              <a:ext cx="1512887" cy="144462"/>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00" name="Line 10"/>
            <p:cNvSpPr>
              <a:spLocks noChangeShapeType="1"/>
            </p:cNvSpPr>
            <p:nvPr/>
          </p:nvSpPr>
          <p:spPr bwMode="auto">
            <a:xfrm flipV="1">
              <a:off x="5969000" y="1773238"/>
              <a:ext cx="2706688" cy="3333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1" name="Rectangle 15"/>
            <p:cNvSpPr>
              <a:spLocks noChangeArrowheads="1"/>
            </p:cNvSpPr>
            <p:nvPr/>
          </p:nvSpPr>
          <p:spPr bwMode="auto">
            <a:xfrm>
              <a:off x="2446338" y="3967163"/>
              <a:ext cx="1009650" cy="14605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02" name="Rectangle 16"/>
            <p:cNvSpPr>
              <a:spLocks noChangeArrowheads="1"/>
            </p:cNvSpPr>
            <p:nvPr/>
          </p:nvSpPr>
          <p:spPr bwMode="auto">
            <a:xfrm>
              <a:off x="1365250" y="3967163"/>
              <a:ext cx="1009650" cy="142875"/>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03" name="Line 17"/>
            <p:cNvSpPr>
              <a:spLocks noChangeShapeType="1"/>
            </p:cNvSpPr>
            <p:nvPr/>
          </p:nvSpPr>
          <p:spPr bwMode="auto">
            <a:xfrm>
              <a:off x="8675688" y="1773238"/>
              <a:ext cx="0" cy="21971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 name="Line 19"/>
            <p:cNvSpPr>
              <a:spLocks noChangeShapeType="1"/>
            </p:cNvSpPr>
            <p:nvPr/>
          </p:nvSpPr>
          <p:spPr bwMode="auto">
            <a:xfrm>
              <a:off x="1870075" y="368141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5" name="Line 38"/>
            <p:cNvSpPr>
              <a:spLocks noChangeShapeType="1"/>
            </p:cNvSpPr>
            <p:nvPr/>
          </p:nvSpPr>
          <p:spPr bwMode="auto">
            <a:xfrm flipV="1">
              <a:off x="5319713" y="2295525"/>
              <a:ext cx="0" cy="1544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6" name="Line 39"/>
            <p:cNvSpPr>
              <a:spLocks noChangeShapeType="1"/>
            </p:cNvSpPr>
            <p:nvPr/>
          </p:nvSpPr>
          <p:spPr bwMode="auto">
            <a:xfrm flipV="1">
              <a:off x="5059363" y="3824288"/>
              <a:ext cx="2565400"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7" name="Line 41"/>
            <p:cNvSpPr>
              <a:spLocks noChangeShapeType="1"/>
            </p:cNvSpPr>
            <p:nvPr/>
          </p:nvSpPr>
          <p:spPr bwMode="auto">
            <a:xfrm flipV="1">
              <a:off x="6975475" y="3824288"/>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8" name="Line 42"/>
            <p:cNvSpPr>
              <a:spLocks noChangeShapeType="1"/>
            </p:cNvSpPr>
            <p:nvPr/>
          </p:nvSpPr>
          <p:spPr bwMode="auto">
            <a:xfrm flipV="1">
              <a:off x="7624763" y="3824288"/>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9" name="Line 43"/>
            <p:cNvSpPr>
              <a:spLocks noChangeShapeType="1"/>
            </p:cNvSpPr>
            <p:nvPr/>
          </p:nvSpPr>
          <p:spPr bwMode="auto">
            <a:xfrm flipV="1">
              <a:off x="6107113" y="3824288"/>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0" name="Line 44"/>
            <p:cNvSpPr>
              <a:spLocks noChangeShapeType="1"/>
            </p:cNvSpPr>
            <p:nvPr/>
          </p:nvSpPr>
          <p:spPr bwMode="auto">
            <a:xfrm flipV="1">
              <a:off x="5059363" y="3840162"/>
              <a:ext cx="0" cy="1143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1" name="Line 45"/>
            <p:cNvSpPr>
              <a:spLocks noChangeShapeType="1"/>
            </p:cNvSpPr>
            <p:nvPr/>
          </p:nvSpPr>
          <p:spPr bwMode="auto">
            <a:xfrm>
              <a:off x="3094038" y="4256088"/>
              <a:ext cx="215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 name="Rectangle 46"/>
            <p:cNvSpPr>
              <a:spLocks noChangeArrowheads="1"/>
            </p:cNvSpPr>
            <p:nvPr/>
          </p:nvSpPr>
          <p:spPr bwMode="auto">
            <a:xfrm>
              <a:off x="4627563" y="3967163"/>
              <a:ext cx="936625" cy="13970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13" name="Rectangle 47"/>
            <p:cNvSpPr>
              <a:spLocks noChangeArrowheads="1"/>
            </p:cNvSpPr>
            <p:nvPr/>
          </p:nvSpPr>
          <p:spPr bwMode="auto">
            <a:xfrm>
              <a:off x="6588125" y="3967163"/>
              <a:ext cx="720725" cy="146050"/>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14" name="Rectangle 54"/>
            <p:cNvSpPr>
              <a:spLocks noChangeArrowheads="1"/>
            </p:cNvSpPr>
            <p:nvPr/>
          </p:nvSpPr>
          <p:spPr bwMode="auto">
            <a:xfrm>
              <a:off x="3511550" y="3970338"/>
              <a:ext cx="1044575" cy="142875"/>
            </a:xfrm>
            <a:prstGeom prst="rect">
              <a:avLst/>
            </a:prstGeom>
            <a:solidFill>
              <a:srgbClr val="E11B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115" name="Oval 57"/>
            <p:cNvSpPr>
              <a:spLocks noChangeArrowheads="1"/>
            </p:cNvSpPr>
            <p:nvPr/>
          </p:nvSpPr>
          <p:spPr bwMode="auto">
            <a:xfrm>
              <a:off x="5535613" y="2708275"/>
              <a:ext cx="1511300"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400" dirty="0"/>
            </a:p>
            <a:p>
              <a:pPr algn="ctr" eaLnBrk="1" hangingPunct="1">
                <a:spcBef>
                  <a:spcPct val="0"/>
                </a:spcBef>
                <a:buFontTx/>
                <a:buNone/>
              </a:pPr>
              <a:r>
                <a:rPr lang="de-AT" altLang="de-DE" sz="900" dirty="0"/>
                <a:t>Vorstands-</a:t>
              </a:r>
            </a:p>
            <a:p>
              <a:pPr algn="ctr" eaLnBrk="1" hangingPunct="1">
                <a:spcBef>
                  <a:spcPct val="0"/>
                </a:spcBef>
                <a:buFontTx/>
                <a:buNone/>
              </a:pPr>
              <a:r>
                <a:rPr lang="de-AT" altLang="de-DE" sz="900" dirty="0" err="1"/>
                <a:t>assistent</a:t>
              </a:r>
              <a:r>
                <a:rPr lang="de-AT" altLang="de-DE" sz="900" dirty="0"/>
                <a:t>/in</a:t>
              </a:r>
            </a:p>
            <a:p>
              <a:pPr algn="ctr" eaLnBrk="1" hangingPunct="1">
                <a:spcBef>
                  <a:spcPct val="0"/>
                </a:spcBef>
                <a:buFontTx/>
                <a:buNone/>
              </a:pPr>
              <a:r>
                <a:rPr lang="de-AT" altLang="de-DE" sz="900" dirty="0"/>
                <a:t>Leistungssteuerung</a:t>
              </a:r>
              <a:endParaRPr lang="de-DE" altLang="de-DE" sz="900" dirty="0"/>
            </a:p>
            <a:p>
              <a:pPr algn="ctr" eaLnBrk="1" hangingPunct="1">
                <a:spcBef>
                  <a:spcPct val="0"/>
                </a:spcBef>
                <a:buFontTx/>
                <a:buNone/>
              </a:pPr>
              <a:endParaRPr lang="de-DE" altLang="de-DE" sz="900" b="0" dirty="0"/>
            </a:p>
          </p:txBody>
        </p:sp>
        <p:sp>
          <p:nvSpPr>
            <p:cNvPr id="116" name="Oval 58"/>
            <p:cNvSpPr>
              <a:spLocks noChangeArrowheads="1"/>
            </p:cNvSpPr>
            <p:nvPr/>
          </p:nvSpPr>
          <p:spPr bwMode="auto">
            <a:xfrm>
              <a:off x="1848316" y="2696241"/>
              <a:ext cx="1266825"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p>
              <a:pPr algn="ctr" defTabSz="913856">
                <a:defRPr/>
              </a:pPr>
              <a:endParaRPr lang="de-AT" sz="1000" b="1" dirty="0">
                <a:latin typeface="Tahoma" pitchFamily="34" charset="0"/>
              </a:endParaRPr>
            </a:p>
            <a:p>
              <a:pPr algn="ctr" defTabSz="913856">
                <a:defRPr/>
              </a:pPr>
              <a:r>
                <a:rPr lang="de-DE" sz="900" b="1" dirty="0" err="1">
                  <a:latin typeface="Tahoma" pitchFamily="34" charset="0"/>
                </a:rPr>
                <a:t>Fachvorständin</a:t>
              </a:r>
              <a:r>
                <a:rPr lang="de-DE" sz="900" b="1" dirty="0">
                  <a:latin typeface="Tahoma" pitchFamily="34" charset="0"/>
                </a:rPr>
                <a:t>/</a:t>
              </a:r>
            </a:p>
            <a:p>
              <a:pPr algn="ctr" defTabSz="913856">
                <a:defRPr/>
              </a:pPr>
              <a:r>
                <a:rPr lang="de-DE" sz="900" b="1" dirty="0">
                  <a:latin typeface="Tahoma" pitchFamily="34" charset="0"/>
                </a:rPr>
                <a:t>Fachvorstand</a:t>
              </a:r>
            </a:p>
            <a:p>
              <a:pPr algn="ctr" defTabSz="913856">
                <a:defRPr/>
              </a:pPr>
              <a:endParaRPr lang="de-DE" sz="900" dirty="0">
                <a:latin typeface="Tahoma" pitchFamily="34" charset="0"/>
              </a:endParaRPr>
            </a:p>
          </p:txBody>
        </p:sp>
        <p:sp>
          <p:nvSpPr>
            <p:cNvPr id="117" name="Oval 59"/>
            <p:cNvSpPr>
              <a:spLocks noChangeArrowheads="1"/>
            </p:cNvSpPr>
            <p:nvPr/>
          </p:nvSpPr>
          <p:spPr bwMode="auto">
            <a:xfrm>
              <a:off x="3573463" y="2708275"/>
              <a:ext cx="1385887"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p>
              <a:pPr algn="ctr" defTabSz="913856">
                <a:defRPr/>
              </a:pPr>
              <a:endParaRPr lang="de-DE" sz="1000" b="1" dirty="0">
                <a:latin typeface="Tahoma" pitchFamily="34" charset="0"/>
              </a:endParaRPr>
            </a:p>
            <a:p>
              <a:pPr algn="ctr" defTabSz="913856">
                <a:defRPr/>
              </a:pPr>
              <a:r>
                <a:rPr lang="de-DE" sz="900" b="1" dirty="0">
                  <a:latin typeface="Tahoma" pitchFamily="34" charset="0"/>
                </a:rPr>
                <a:t>Organisations-</a:t>
              </a:r>
            </a:p>
            <a:p>
              <a:pPr algn="ctr" defTabSz="913856">
                <a:defRPr/>
              </a:pPr>
              <a:r>
                <a:rPr lang="de-DE" sz="900" b="1" dirty="0" err="1">
                  <a:latin typeface="Tahoma" pitchFamily="34" charset="0"/>
                </a:rPr>
                <a:t>leiter</a:t>
              </a:r>
              <a:r>
                <a:rPr lang="de-DE" sz="900" b="1" dirty="0">
                  <a:latin typeface="Tahoma" pitchFamily="34" charset="0"/>
                </a:rPr>
                <a:t>/in</a:t>
              </a:r>
            </a:p>
            <a:p>
              <a:pPr algn="ctr" defTabSz="913856">
                <a:defRPr/>
              </a:pPr>
              <a:endParaRPr lang="de-DE" sz="900" dirty="0">
                <a:latin typeface="Tahoma" pitchFamily="34" charset="0"/>
              </a:endParaRPr>
            </a:p>
          </p:txBody>
        </p:sp>
        <p:sp>
          <p:nvSpPr>
            <p:cNvPr id="118" name="Text Box 4"/>
            <p:cNvSpPr txBox="1">
              <a:spLocks noChangeArrowheads="1"/>
            </p:cNvSpPr>
            <p:nvPr/>
          </p:nvSpPr>
          <p:spPr bwMode="auto">
            <a:xfrm>
              <a:off x="4456113" y="1557338"/>
              <a:ext cx="1512887" cy="6278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900" b="0" dirty="0"/>
            </a:p>
            <a:p>
              <a:pPr algn="ctr" eaLnBrk="1" hangingPunct="1">
                <a:spcBef>
                  <a:spcPct val="0"/>
                </a:spcBef>
                <a:buFontTx/>
                <a:buNone/>
              </a:pPr>
              <a:r>
                <a:rPr lang="de-AT" altLang="de-DE" sz="1500" dirty="0"/>
                <a:t>Vorständin/</a:t>
              </a:r>
            </a:p>
            <a:p>
              <a:pPr algn="ctr" eaLnBrk="1" hangingPunct="1">
                <a:spcBef>
                  <a:spcPct val="0"/>
                </a:spcBef>
                <a:buFontTx/>
                <a:buNone/>
              </a:pPr>
              <a:r>
                <a:rPr lang="de-AT" altLang="de-DE" sz="1500" dirty="0"/>
                <a:t>Vorstand</a:t>
              </a:r>
              <a:endParaRPr lang="de-DE" altLang="de-DE" sz="1500" dirty="0"/>
            </a:p>
          </p:txBody>
        </p:sp>
        <p:sp>
          <p:nvSpPr>
            <p:cNvPr id="119" name="Text Box 35"/>
            <p:cNvSpPr txBox="1">
              <a:spLocks noChangeArrowheads="1"/>
            </p:cNvSpPr>
            <p:nvPr/>
          </p:nvSpPr>
          <p:spPr bwMode="auto">
            <a:xfrm>
              <a:off x="8243888" y="3967163"/>
              <a:ext cx="792162" cy="480865"/>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a:p>
            <a:p>
              <a:pPr algn="ctr" eaLnBrk="1" hangingPunct="1">
                <a:spcBef>
                  <a:spcPct val="0"/>
                </a:spcBef>
                <a:buFontTx/>
                <a:buNone/>
              </a:pPr>
              <a:r>
                <a:rPr lang="de-AT" altLang="de-DE" sz="700"/>
                <a:t>FLAG</a:t>
              </a:r>
            </a:p>
            <a:p>
              <a:pPr algn="ctr" eaLnBrk="1" hangingPunct="1">
                <a:spcBef>
                  <a:spcPct val="0"/>
                </a:spcBef>
                <a:buFontTx/>
                <a:buNone/>
              </a:pPr>
              <a:r>
                <a:rPr lang="de-AT" altLang="de-DE" sz="700" b="0"/>
                <a:t>Nur in §15-AVOG-Ämtern</a:t>
              </a:r>
              <a:endParaRPr lang="de-DE" altLang="de-DE" sz="700" b="0"/>
            </a:p>
          </p:txBody>
        </p:sp>
        <p:sp>
          <p:nvSpPr>
            <p:cNvPr id="120" name="Text Box 14"/>
            <p:cNvSpPr txBox="1">
              <a:spLocks noChangeArrowheads="1"/>
            </p:cNvSpPr>
            <p:nvPr/>
          </p:nvSpPr>
          <p:spPr bwMode="auto">
            <a:xfrm>
              <a:off x="2446338" y="3967163"/>
              <a:ext cx="1009650" cy="37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a:p>
            <a:p>
              <a:pPr algn="ctr" eaLnBrk="1" hangingPunct="1">
                <a:spcBef>
                  <a:spcPct val="0"/>
                </a:spcBef>
                <a:buFontTx/>
                <a:buNone/>
              </a:pPr>
              <a:r>
                <a:rPr lang="de-AT" altLang="de-DE" sz="700"/>
                <a:t>ST</a:t>
              </a:r>
            </a:p>
            <a:p>
              <a:pPr algn="ctr" eaLnBrk="1" hangingPunct="1">
                <a:spcBef>
                  <a:spcPct val="0"/>
                </a:spcBef>
                <a:buFontTx/>
                <a:buNone/>
              </a:pPr>
              <a:r>
                <a:rPr lang="de-AT" altLang="de-DE" sz="700" b="0"/>
                <a:t>Strafsachen</a:t>
              </a:r>
              <a:endParaRPr lang="de-DE" altLang="de-DE" sz="700" b="0"/>
            </a:p>
          </p:txBody>
        </p:sp>
        <p:sp>
          <p:nvSpPr>
            <p:cNvPr id="121" name="Text Box 13"/>
            <p:cNvSpPr txBox="1">
              <a:spLocks noChangeArrowheads="1"/>
            </p:cNvSpPr>
            <p:nvPr/>
          </p:nvSpPr>
          <p:spPr bwMode="auto">
            <a:xfrm>
              <a:off x="1365250" y="3967163"/>
              <a:ext cx="1009650" cy="37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b="0"/>
            </a:p>
            <a:p>
              <a:pPr algn="ctr" eaLnBrk="1" hangingPunct="1">
                <a:spcBef>
                  <a:spcPct val="0"/>
                </a:spcBef>
                <a:buFontTx/>
                <a:buNone/>
              </a:pPr>
              <a:r>
                <a:rPr lang="de-AT" altLang="de-DE" sz="700"/>
                <a:t>FB</a:t>
              </a:r>
            </a:p>
            <a:p>
              <a:pPr algn="ctr" eaLnBrk="1" hangingPunct="1">
                <a:spcBef>
                  <a:spcPct val="0"/>
                </a:spcBef>
                <a:buFontTx/>
                <a:buNone/>
              </a:pPr>
              <a:r>
                <a:rPr lang="de-AT" altLang="de-DE" sz="700" b="0"/>
                <a:t>Fachbereich</a:t>
              </a:r>
              <a:endParaRPr lang="de-DE" altLang="de-DE" sz="700" b="0"/>
            </a:p>
          </p:txBody>
        </p:sp>
        <p:sp>
          <p:nvSpPr>
            <p:cNvPr id="122" name="Text Box 9"/>
            <p:cNvSpPr txBox="1">
              <a:spLocks noChangeArrowheads="1"/>
            </p:cNvSpPr>
            <p:nvPr/>
          </p:nvSpPr>
          <p:spPr bwMode="auto">
            <a:xfrm>
              <a:off x="3511550" y="3970338"/>
              <a:ext cx="1044575" cy="5821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700"/>
            </a:p>
            <a:p>
              <a:pPr algn="ctr" eaLnBrk="1" hangingPunct="1">
                <a:spcBef>
                  <a:spcPct val="0"/>
                </a:spcBef>
                <a:buFontTx/>
                <a:buNone/>
              </a:pPr>
              <a:r>
                <a:rPr lang="de-AT" altLang="de-DE" sz="700"/>
                <a:t>ORG</a:t>
              </a:r>
              <a:endParaRPr lang="de-DE" altLang="de-DE" sz="700"/>
            </a:p>
            <a:p>
              <a:pPr algn="ctr" eaLnBrk="1" hangingPunct="1">
                <a:spcBef>
                  <a:spcPct val="0"/>
                </a:spcBef>
                <a:buFontTx/>
                <a:buNone/>
              </a:pPr>
              <a:r>
                <a:rPr lang="de-DE" altLang="de-DE" sz="700" b="0"/>
                <a:t>Organisation</a:t>
              </a:r>
            </a:p>
            <a:p>
              <a:pPr algn="ctr" eaLnBrk="1" hangingPunct="1">
                <a:spcBef>
                  <a:spcPct val="0"/>
                </a:spcBef>
                <a:buFontTx/>
                <a:buNone/>
              </a:pPr>
              <a:r>
                <a:rPr lang="de-DE" altLang="de-DE" sz="700" b="0"/>
                <a:t>IT-Expertin bzw. IT-Experte</a:t>
              </a:r>
            </a:p>
          </p:txBody>
        </p:sp>
        <p:sp>
          <p:nvSpPr>
            <p:cNvPr id="123" name="Line 60"/>
            <p:cNvSpPr>
              <a:spLocks noChangeShapeType="1"/>
            </p:cNvSpPr>
            <p:nvPr/>
          </p:nvSpPr>
          <p:spPr bwMode="auto">
            <a:xfrm>
              <a:off x="2492375" y="23495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 name="Line 61"/>
            <p:cNvSpPr>
              <a:spLocks noChangeShapeType="1"/>
            </p:cNvSpPr>
            <p:nvPr/>
          </p:nvSpPr>
          <p:spPr bwMode="auto">
            <a:xfrm>
              <a:off x="4168775" y="23495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5" name="Line 62"/>
            <p:cNvSpPr>
              <a:spLocks noChangeShapeType="1"/>
            </p:cNvSpPr>
            <p:nvPr/>
          </p:nvSpPr>
          <p:spPr bwMode="auto">
            <a:xfrm>
              <a:off x="5319713" y="29972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6" name="Line 70"/>
            <p:cNvSpPr>
              <a:spLocks noChangeShapeType="1"/>
            </p:cNvSpPr>
            <p:nvPr/>
          </p:nvSpPr>
          <p:spPr bwMode="auto">
            <a:xfrm>
              <a:off x="5564188" y="4183063"/>
              <a:ext cx="111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7" name="Line 73"/>
            <p:cNvSpPr>
              <a:spLocks noChangeShapeType="1"/>
            </p:cNvSpPr>
            <p:nvPr/>
          </p:nvSpPr>
          <p:spPr bwMode="auto">
            <a:xfrm>
              <a:off x="3115141" y="2997199"/>
              <a:ext cx="458322"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8" name="Oval 59"/>
            <p:cNvSpPr>
              <a:spLocks noChangeArrowheads="1"/>
            </p:cNvSpPr>
            <p:nvPr/>
          </p:nvSpPr>
          <p:spPr bwMode="auto">
            <a:xfrm>
              <a:off x="169996" y="2528887"/>
              <a:ext cx="1575310" cy="796927"/>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p>
              <a:pPr algn="ctr" defTabSz="913856">
                <a:defRPr/>
              </a:pPr>
              <a:endParaRPr lang="de-DE" sz="900" b="1" dirty="0">
                <a:latin typeface="Tahoma" pitchFamily="34" charset="0"/>
              </a:endParaRPr>
            </a:p>
            <a:p>
              <a:pPr algn="ctr" defTabSz="913856">
                <a:defRPr/>
              </a:pPr>
              <a:r>
                <a:rPr lang="de-DE" sz="900" b="1" dirty="0">
                  <a:latin typeface="Tahoma" pitchFamily="34" charset="0"/>
                </a:rPr>
                <a:t>Betrugsbekämpfungs-</a:t>
              </a:r>
            </a:p>
            <a:p>
              <a:pPr algn="ctr" defTabSz="913856">
                <a:defRPr/>
              </a:pPr>
              <a:r>
                <a:rPr lang="de-DE" sz="900" b="1" dirty="0" err="1">
                  <a:latin typeface="Tahoma" pitchFamily="34" charset="0"/>
                </a:rPr>
                <a:t>koordinator</a:t>
              </a:r>
              <a:r>
                <a:rPr lang="de-DE" sz="900" b="1" dirty="0">
                  <a:latin typeface="Tahoma" pitchFamily="34" charset="0"/>
                </a:rPr>
                <a:t>/in</a:t>
              </a:r>
            </a:p>
            <a:p>
              <a:pPr algn="ctr" defTabSz="913856">
                <a:defRPr/>
              </a:pPr>
              <a:endParaRPr lang="de-DE" sz="900" dirty="0">
                <a:latin typeface="Tahoma" pitchFamily="34" charset="0"/>
              </a:endParaRPr>
            </a:p>
          </p:txBody>
        </p:sp>
        <p:cxnSp>
          <p:nvCxnSpPr>
            <p:cNvPr id="130" name="Gerade Verbindung 2"/>
            <p:cNvCxnSpPr>
              <a:cxnSpLocks noChangeShapeType="1"/>
              <a:stCxn id="94" idx="0"/>
              <a:endCxn id="128" idx="0"/>
            </p:cNvCxnSpPr>
            <p:nvPr/>
          </p:nvCxnSpPr>
          <p:spPr bwMode="auto">
            <a:xfrm flipH="1">
              <a:off x="957651" y="2349500"/>
              <a:ext cx="2787" cy="1793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6"/>
            <p:cNvCxnSpPr>
              <a:cxnSpLocks noChangeShapeType="1"/>
            </p:cNvCxnSpPr>
            <p:nvPr/>
          </p:nvCxnSpPr>
          <p:spPr bwMode="auto">
            <a:xfrm>
              <a:off x="957263" y="2349500"/>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0" name="Line 38"/>
          <p:cNvSpPr>
            <a:spLocks noChangeShapeType="1"/>
          </p:cNvSpPr>
          <p:nvPr/>
        </p:nvSpPr>
        <p:spPr bwMode="auto">
          <a:xfrm flipV="1">
            <a:off x="1059071" y="3645611"/>
            <a:ext cx="0" cy="18506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94" tIns="41447" rIns="82894" bIns="41447"/>
          <a:lstStyle/>
          <a:p>
            <a:endParaRPr lang="de-AT"/>
          </a:p>
        </p:txBody>
      </p:sp>
      <p:pic>
        <p:nvPicPr>
          <p:cNvPr id="54" name="Grafik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945" y="482861"/>
            <a:ext cx="2427729" cy="587212"/>
          </a:xfrm>
          <a:prstGeom prst="rect">
            <a:avLst/>
          </a:prstGeom>
        </p:spPr>
      </p:pic>
      <p:sp>
        <p:nvSpPr>
          <p:cNvPr id="3" name="Fußzeilenplatzhalter 2"/>
          <p:cNvSpPr>
            <a:spLocks noGrp="1"/>
          </p:cNvSpPr>
          <p:nvPr>
            <p:ph type="ftr" sz="quarter" idx="12"/>
          </p:nvPr>
        </p:nvSpPr>
        <p:spPr/>
        <p:txBody>
          <a:bodyPr/>
          <a:lstStyle/>
          <a:p>
            <a:pPr defTabSz="456899"/>
            <a:r>
              <a:rPr lang="de-DE" smtClean="0"/>
              <a:t>Unternehmenssteuerrecht, Uni Wien, Wakounig/Berger, 2018</a:t>
            </a:r>
            <a:endParaRPr lang="de-AT" dirty="0"/>
          </a:p>
        </p:txBody>
      </p:sp>
    </p:spTree>
    <p:extLst>
      <p:ext uri="{BB962C8B-B14F-4D97-AF65-F5344CB8AC3E}">
        <p14:creationId xmlns:p14="http://schemas.microsoft.com/office/powerpoint/2010/main" val="38292273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35279" y="1074420"/>
            <a:ext cx="8502333" cy="4875532"/>
          </a:xfrm>
        </p:spPr>
        <p:txBody>
          <a:bodyPr/>
          <a:lstStyle/>
          <a:p>
            <a:pPr>
              <a:buFont typeface="Wingdings" panose="05000000000000000000" pitchFamily="2" charset="2"/>
              <a:buChar char="§"/>
            </a:pPr>
            <a:r>
              <a:rPr lang="de-AT" sz="2800" b="1" dirty="0">
                <a:solidFill>
                  <a:srgbClr val="006699"/>
                </a:solidFill>
                <a:ea typeface="Tahoma" panose="020B0604030504040204" pitchFamily="34" charset="0"/>
                <a:cs typeface="Tahoma" panose="020B0604030504040204" pitchFamily="34" charset="0"/>
              </a:rPr>
              <a:t>Fragestellungen:</a:t>
            </a:r>
          </a:p>
          <a:p>
            <a:pPr lvl="1">
              <a:buFont typeface="Wingdings" panose="05000000000000000000" pitchFamily="2" charset="2"/>
              <a:buChar char="§"/>
            </a:pPr>
            <a:r>
              <a:rPr lang="de-AT" sz="2400" dirty="0" smtClean="0">
                <a:ea typeface="Tahoma" panose="020B0604030504040204" pitchFamily="34" charset="0"/>
                <a:cs typeface="Tahoma" panose="020B0604030504040204" pitchFamily="34" charset="0"/>
              </a:rPr>
              <a:t>Rechtliche Grundlagen der Körperschaftsteuer</a:t>
            </a:r>
          </a:p>
          <a:p>
            <a:pPr lvl="1">
              <a:buFont typeface="Wingdings" panose="05000000000000000000" pitchFamily="2" charset="2"/>
              <a:buChar char="§"/>
            </a:pPr>
            <a:r>
              <a:rPr lang="de-AT" sz="2400" dirty="0" smtClean="0">
                <a:ea typeface="Tahoma" panose="020B0604030504040204" pitchFamily="34" charset="0"/>
                <a:cs typeface="Tahoma" panose="020B0604030504040204" pitchFamily="34" charset="0"/>
              </a:rPr>
              <a:t>Wer </a:t>
            </a:r>
            <a:r>
              <a:rPr lang="de-AT" sz="2400" dirty="0">
                <a:ea typeface="Tahoma" panose="020B0604030504040204" pitchFamily="34" charset="0"/>
                <a:cs typeface="Tahoma" panose="020B0604030504040204" pitchFamily="34" charset="0"/>
              </a:rPr>
              <a:t>ist bei der </a:t>
            </a:r>
            <a:r>
              <a:rPr lang="de-AT" sz="2400" dirty="0" err="1">
                <a:ea typeface="Tahoma" panose="020B0604030504040204" pitchFamily="34" charset="0"/>
                <a:cs typeface="Tahoma" panose="020B0604030504040204" pitchFamily="34" charset="0"/>
              </a:rPr>
              <a:t>KÖSt</a:t>
            </a:r>
            <a:r>
              <a:rPr lang="de-AT" sz="2400" dirty="0">
                <a:ea typeface="Tahoma" panose="020B0604030504040204" pitchFamily="34" charset="0"/>
                <a:cs typeface="Tahoma" panose="020B0604030504040204" pitchFamily="34" charset="0"/>
              </a:rPr>
              <a:t> das Steuersubjekt?   </a:t>
            </a:r>
          </a:p>
          <a:p>
            <a:pPr lvl="1">
              <a:buFont typeface="Wingdings" panose="05000000000000000000" pitchFamily="2" charset="2"/>
              <a:buChar char="§"/>
            </a:pPr>
            <a:r>
              <a:rPr lang="de-AT" sz="2400" dirty="0">
                <a:ea typeface="Tahoma" panose="020B0604030504040204" pitchFamily="34" charset="0"/>
                <a:cs typeface="Tahoma" panose="020B0604030504040204" pitchFamily="34" charset="0"/>
              </a:rPr>
              <a:t>Was wird bei der </a:t>
            </a:r>
            <a:r>
              <a:rPr lang="de-AT" sz="2400" dirty="0" err="1">
                <a:ea typeface="Tahoma" panose="020B0604030504040204" pitchFamily="34" charset="0"/>
                <a:cs typeface="Tahoma" panose="020B0604030504040204" pitchFamily="34" charset="0"/>
              </a:rPr>
              <a:t>KÖSt</a:t>
            </a:r>
            <a:r>
              <a:rPr lang="de-AT" sz="2400" dirty="0">
                <a:ea typeface="Tahoma" panose="020B0604030504040204" pitchFamily="34" charset="0"/>
                <a:cs typeface="Tahoma" panose="020B0604030504040204" pitchFamily="34" charset="0"/>
              </a:rPr>
              <a:t> besteuert (was ist also das Besteuerungsobjekt?)</a:t>
            </a:r>
          </a:p>
          <a:p>
            <a:pPr lvl="1">
              <a:buFont typeface="Wingdings" panose="05000000000000000000" pitchFamily="2" charset="2"/>
              <a:buChar char="§"/>
            </a:pPr>
            <a:r>
              <a:rPr lang="de-AT" sz="2400" dirty="0">
                <a:ea typeface="Tahoma" panose="020B0604030504040204" pitchFamily="34" charset="0"/>
                <a:cs typeface="Tahoma" panose="020B0604030504040204" pitchFamily="34" charset="0"/>
              </a:rPr>
              <a:t>Was ist der </a:t>
            </a:r>
            <a:r>
              <a:rPr lang="de-AT" sz="2400" dirty="0" smtClean="0">
                <a:ea typeface="Tahoma" panose="020B0604030504040204" pitchFamily="34" charset="0"/>
                <a:cs typeface="Tahoma" panose="020B0604030504040204" pitchFamily="34" charset="0"/>
              </a:rPr>
              <a:t>Steuergegenstand?</a:t>
            </a:r>
          </a:p>
          <a:p>
            <a:pPr lvl="1">
              <a:buFont typeface="Wingdings" panose="05000000000000000000" pitchFamily="2" charset="2"/>
              <a:buChar char="§"/>
            </a:pPr>
            <a:r>
              <a:rPr lang="de-AT" sz="2400" dirty="0">
                <a:ea typeface="Tahoma" panose="020B0604030504040204" pitchFamily="34" charset="0"/>
                <a:cs typeface="Tahoma" panose="020B0604030504040204" pitchFamily="34" charset="0"/>
              </a:rPr>
              <a:t>Kennt das KStG Befreiungen?</a:t>
            </a:r>
          </a:p>
          <a:p>
            <a:pPr lvl="1">
              <a:buFont typeface="Wingdings" panose="05000000000000000000" pitchFamily="2" charset="2"/>
              <a:buChar char="§"/>
            </a:pPr>
            <a:r>
              <a:rPr lang="de-AT" sz="2400" dirty="0" smtClean="0">
                <a:ea typeface="Tahoma" panose="020B0604030504040204" pitchFamily="34" charset="0"/>
                <a:cs typeface="Tahoma" panose="020B0604030504040204" pitchFamily="34" charset="0"/>
              </a:rPr>
              <a:t>Welcher </a:t>
            </a:r>
            <a:r>
              <a:rPr lang="de-AT" sz="2400" dirty="0">
                <a:ea typeface="Tahoma" panose="020B0604030504040204" pitchFamily="34" charset="0"/>
                <a:cs typeface="Tahoma" panose="020B0604030504040204" pitchFamily="34" charset="0"/>
              </a:rPr>
              <a:t>Steuertarif wird </a:t>
            </a:r>
            <a:r>
              <a:rPr lang="de-AT" sz="2400" dirty="0" smtClean="0">
                <a:ea typeface="Tahoma" panose="020B0604030504040204" pitchFamily="34" charset="0"/>
                <a:cs typeface="Tahoma" panose="020B0604030504040204" pitchFamily="34" charset="0"/>
              </a:rPr>
              <a:t>angewendet? Wie </a:t>
            </a:r>
            <a:r>
              <a:rPr lang="de-AT" sz="2400" dirty="0">
                <a:ea typeface="Tahoma" panose="020B0604030504040204" pitchFamily="34" charset="0"/>
                <a:cs typeface="Tahoma" panose="020B0604030504040204" pitchFamily="34" charset="0"/>
              </a:rPr>
              <a:t>wird die Körperschaftsteuer erhoben</a:t>
            </a:r>
            <a:r>
              <a:rPr lang="de-AT" sz="2400" dirty="0" smtClean="0">
                <a:ea typeface="Tahoma" panose="020B0604030504040204" pitchFamily="34" charset="0"/>
                <a:cs typeface="Tahoma" panose="020B0604030504040204" pitchFamily="34" charset="0"/>
              </a:rPr>
              <a:t>? (Steuersatz und Erhebung)</a:t>
            </a:r>
          </a:p>
          <a:p>
            <a:pPr lvl="1">
              <a:buFont typeface="Wingdings" panose="05000000000000000000" pitchFamily="2" charset="2"/>
              <a:buChar char="§"/>
            </a:pPr>
            <a:r>
              <a:rPr lang="de-AT" sz="2400" dirty="0" smtClean="0">
                <a:ea typeface="Tahoma" panose="020B0604030504040204" pitchFamily="34" charset="0"/>
                <a:cs typeface="Tahoma" panose="020B0604030504040204" pitchFamily="34" charset="0"/>
              </a:rPr>
              <a:t>Was ist das Trennungsprinzip?</a:t>
            </a:r>
          </a:p>
          <a:p>
            <a:pPr lvl="1">
              <a:buFont typeface="Wingdings" panose="05000000000000000000" pitchFamily="2" charset="2"/>
              <a:buChar char="§"/>
            </a:pPr>
            <a:r>
              <a:rPr lang="de-AT" sz="2400" dirty="0" smtClean="0">
                <a:ea typeface="Tahoma" panose="020B0604030504040204" pitchFamily="34" charset="0"/>
                <a:cs typeface="Tahoma" panose="020B0604030504040204" pitchFamily="34" charset="0"/>
              </a:rPr>
              <a:t>Was ist das Problemfeld der verdeckten (Gewinn)-Ausschüttungen?</a:t>
            </a:r>
            <a:endParaRPr lang="de-AT" sz="2400" dirty="0">
              <a:ea typeface="Tahoma" panose="020B0604030504040204" pitchFamily="34" charset="0"/>
              <a:cs typeface="Tahoma" panose="020B0604030504040204" pitchFamily="34" charset="0"/>
            </a:endParaRPr>
          </a:p>
          <a:p>
            <a:pPr eaLnBrk="1" hangingPunct="1">
              <a:lnSpc>
                <a:spcPct val="100000"/>
              </a:lnSpc>
              <a:spcBef>
                <a:spcPts val="300"/>
              </a:spcBef>
              <a:buFont typeface="Wingdings" panose="05000000000000000000" pitchFamily="2" charset="2"/>
              <a:buChar char="§"/>
              <a:defRPr/>
            </a:pPr>
            <a:endParaRPr lang="de-DE"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120</a:t>
            </a:fld>
            <a:endParaRPr lang="de-AT"/>
          </a:p>
        </p:txBody>
      </p:sp>
    </p:spTree>
    <p:extLst>
      <p:ext uri="{BB962C8B-B14F-4D97-AF65-F5344CB8AC3E}">
        <p14:creationId xmlns:p14="http://schemas.microsoft.com/office/powerpoint/2010/main" val="6100322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5991" y="1119187"/>
            <a:ext cx="8531622" cy="511493"/>
          </a:xfrm>
        </p:spPr>
        <p:txBody>
          <a:bodyPr/>
          <a:lstStyle/>
          <a:p>
            <a:pPr eaLnBrk="1" hangingPunct="1"/>
            <a:r>
              <a:rPr lang="de-DE" sz="2800" kern="1200" dirty="0" smtClean="0">
                <a:solidFill>
                  <a:srgbClr val="006699"/>
                </a:solidFill>
              </a:rPr>
              <a:t>Rechtliche Grundlagen bei der Körperschaftsteuer-</a:t>
            </a:r>
            <a:r>
              <a:rPr lang="de-DE" sz="2800" kern="1200" dirty="0" err="1" smtClean="0">
                <a:solidFill>
                  <a:srgbClr val="006699"/>
                </a:solidFill>
              </a:rPr>
              <a:t>KÖSt</a:t>
            </a:r>
            <a:endParaRPr lang="de-DE" sz="2800" kern="1200" dirty="0">
              <a:solidFill>
                <a:srgbClr val="006699"/>
              </a:solidFill>
            </a:endParaRPr>
          </a:p>
        </p:txBody>
      </p:sp>
      <p:sp>
        <p:nvSpPr>
          <p:cNvPr id="4099" name="Rectangle 3"/>
          <p:cNvSpPr>
            <a:spLocks noGrp="1" noChangeArrowheads="1"/>
          </p:cNvSpPr>
          <p:nvPr>
            <p:ph type="body" idx="1"/>
          </p:nvPr>
        </p:nvSpPr>
        <p:spPr>
          <a:xfrm>
            <a:off x="305991" y="1882140"/>
            <a:ext cx="8531622" cy="4067812"/>
          </a:xfrm>
        </p:spPr>
        <p:txBody>
          <a:bodyPr/>
          <a:lstStyle/>
          <a:p>
            <a:pPr marL="285750" indent="-285750" eaLnBrk="1" hangingPunct="1">
              <a:lnSpc>
                <a:spcPct val="100000"/>
              </a:lnSpc>
              <a:spcBef>
                <a:spcPts val="300"/>
              </a:spcBef>
              <a:buFont typeface="Wingdings" panose="05000000000000000000" pitchFamily="2" charset="2"/>
              <a:buChar char="§"/>
              <a:defRPr/>
            </a:pPr>
            <a:r>
              <a:rPr lang="de-DE" sz="2400" b="1" dirty="0" smtClean="0">
                <a:solidFill>
                  <a:schemeClr val="bg1">
                    <a:lumMod val="50000"/>
                  </a:schemeClr>
                </a:solidFill>
              </a:rPr>
              <a:t>Rechtsgrundlagen</a:t>
            </a:r>
          </a:p>
          <a:p>
            <a:pPr marL="522288" lvl="1" indent="-342900" eaLnBrk="1" hangingPunct="1">
              <a:lnSpc>
                <a:spcPct val="100000"/>
              </a:lnSpc>
              <a:spcBef>
                <a:spcPts val="300"/>
              </a:spcBef>
              <a:buFont typeface="Wingdings" panose="05000000000000000000" pitchFamily="2" charset="2"/>
              <a:buChar char="§"/>
              <a:defRPr/>
            </a:pPr>
            <a:r>
              <a:rPr lang="de-DE" sz="2400" dirty="0" smtClean="0"/>
              <a:t>Körperschaftsteuergesetz 1988 </a:t>
            </a:r>
            <a:r>
              <a:rPr lang="de-DE" sz="2400" dirty="0" err="1" smtClean="0"/>
              <a:t>id</a:t>
            </a:r>
            <a:r>
              <a:rPr lang="de-DE" sz="2400" dirty="0" smtClean="0"/>
              <a:t> aktuellen Fassung(KStG)</a:t>
            </a:r>
          </a:p>
          <a:p>
            <a:pPr marL="522288" lvl="1" indent="-342900" eaLnBrk="1" hangingPunct="1">
              <a:lnSpc>
                <a:spcPct val="100000"/>
              </a:lnSpc>
              <a:spcBef>
                <a:spcPts val="300"/>
              </a:spcBef>
              <a:buFont typeface="Wingdings" panose="05000000000000000000" pitchFamily="2" charset="2"/>
              <a:buChar char="§"/>
              <a:defRPr/>
            </a:pPr>
            <a:r>
              <a:rPr lang="de-DE" sz="2400" dirty="0" smtClean="0"/>
              <a:t>Verordnungen des Bundesministers für Finanzen, </a:t>
            </a:r>
            <a:r>
              <a:rPr lang="de-DE" sz="2400" dirty="0" err="1" smtClean="0"/>
              <a:t>KSt</a:t>
            </a:r>
            <a:r>
              <a:rPr lang="de-DE" sz="2400" dirty="0" smtClean="0"/>
              <a:t>-Richtlinien</a:t>
            </a:r>
          </a:p>
          <a:p>
            <a:pPr marL="285750" indent="-285750" eaLnBrk="1" hangingPunct="1">
              <a:lnSpc>
                <a:spcPct val="100000"/>
              </a:lnSpc>
              <a:spcBef>
                <a:spcPts val="300"/>
              </a:spcBef>
              <a:buFont typeface="Wingdings" panose="05000000000000000000" pitchFamily="2" charset="2"/>
              <a:buChar char="§"/>
              <a:defRPr/>
            </a:pPr>
            <a:r>
              <a:rPr lang="de-DE" sz="2400" b="1" dirty="0" smtClean="0">
                <a:solidFill>
                  <a:schemeClr val="bg1">
                    <a:lumMod val="50000"/>
                  </a:schemeClr>
                </a:solidFill>
              </a:rPr>
              <a:t>System der Körperschaftsteuer</a:t>
            </a:r>
          </a:p>
          <a:p>
            <a:pPr marL="522288" lvl="1" indent="-342900" eaLnBrk="1" hangingPunct="1">
              <a:lnSpc>
                <a:spcPct val="100000"/>
              </a:lnSpc>
              <a:spcBef>
                <a:spcPts val="300"/>
              </a:spcBef>
              <a:buFont typeface="Wingdings" panose="05000000000000000000" pitchFamily="2" charset="2"/>
              <a:buChar char="§"/>
              <a:defRPr/>
            </a:pPr>
            <a:r>
              <a:rPr lang="de-DE" sz="2400" dirty="0" smtClean="0"/>
              <a:t>Personensteuer, „Einkommensteuer“ der juristischen Personen</a:t>
            </a:r>
          </a:p>
          <a:p>
            <a:pPr marL="522288" lvl="1" indent="-342900" eaLnBrk="1" hangingPunct="1">
              <a:lnSpc>
                <a:spcPct val="100000"/>
              </a:lnSpc>
              <a:spcBef>
                <a:spcPts val="300"/>
              </a:spcBef>
              <a:buFont typeface="Wingdings" panose="05000000000000000000" pitchFamily="2" charset="2"/>
              <a:buChar char="§"/>
              <a:defRPr/>
            </a:pPr>
            <a:r>
              <a:rPr lang="de-DE" sz="2400" dirty="0" smtClean="0"/>
              <a:t>Veranlagungsabgabe, aber Abzugssteuern (KESt)</a:t>
            </a:r>
          </a:p>
          <a:p>
            <a:pPr marL="522288" lvl="1" indent="-342900" eaLnBrk="1" hangingPunct="1">
              <a:lnSpc>
                <a:spcPct val="100000"/>
              </a:lnSpc>
              <a:spcBef>
                <a:spcPts val="300"/>
              </a:spcBef>
              <a:buFont typeface="Wingdings" panose="05000000000000000000" pitchFamily="2" charset="2"/>
              <a:buChar char="§"/>
              <a:defRPr/>
            </a:pPr>
            <a:r>
              <a:rPr lang="de-DE" sz="2400" dirty="0" smtClean="0"/>
              <a:t>Gemeinschaftliche Bundesabgabe</a:t>
            </a:r>
          </a:p>
          <a:p>
            <a:pPr marL="522288" lvl="1" indent="-342900" eaLnBrk="1" hangingPunct="1">
              <a:lnSpc>
                <a:spcPct val="100000"/>
              </a:lnSpc>
              <a:spcBef>
                <a:spcPts val="300"/>
              </a:spcBef>
              <a:buFont typeface="Wingdings" panose="05000000000000000000" pitchFamily="2" charset="2"/>
              <a:buChar char="§"/>
              <a:defRPr/>
            </a:pPr>
            <a:r>
              <a:rPr lang="de-DE" sz="2400" dirty="0" smtClean="0"/>
              <a:t>Direkte Steuer</a:t>
            </a:r>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121</a:t>
            </a:fld>
            <a:endParaRPr lang="de-AT"/>
          </a:p>
        </p:txBody>
      </p:sp>
    </p:spTree>
    <p:extLst>
      <p:ext uri="{BB962C8B-B14F-4D97-AF65-F5344CB8AC3E}">
        <p14:creationId xmlns:p14="http://schemas.microsoft.com/office/powerpoint/2010/main" val="37944318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2191" y="419101"/>
            <a:ext cx="8531622" cy="411480"/>
          </a:xfrm>
        </p:spPr>
        <p:txBody>
          <a:bodyPr/>
          <a:lstStyle/>
          <a:p>
            <a:pPr algn="ctr" eaLnBrk="1" hangingPunct="1"/>
            <a:r>
              <a:rPr lang="de-DE" sz="2400" kern="1200" dirty="0" smtClean="0">
                <a:solidFill>
                  <a:srgbClr val="006699"/>
                </a:solidFill>
              </a:rPr>
              <a:t>Wer ist das Steuersubjekt?</a:t>
            </a:r>
            <a:endParaRPr lang="de-DE" sz="2400" kern="1200" dirty="0">
              <a:solidFill>
                <a:srgbClr val="006699"/>
              </a:solidFill>
            </a:endParaRPr>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122</a:t>
            </a:fld>
            <a:endParaRPr lang="de-AT"/>
          </a:p>
        </p:txBody>
      </p:sp>
      <p:sp>
        <p:nvSpPr>
          <p:cNvPr id="7" name="Textplatzhalter 6"/>
          <p:cNvSpPr txBox="1">
            <a:spLocks noGrp="1"/>
          </p:cNvSpPr>
          <p:nvPr>
            <p:ph type="body" idx="1"/>
          </p:nvPr>
        </p:nvSpPr>
        <p:spPr>
          <a:xfrm>
            <a:off x="312419" y="929640"/>
            <a:ext cx="8525193" cy="2895600"/>
          </a:xfrm>
          <a:prstGeom prst="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lIns="82900" tIns="41450" rIns="82900" bIns="41450"/>
          <a:lstStyle>
            <a:lvl1pPr marL="378184" indent="-378184" algn="l" defTabSz="1008492" rtl="0" eaLnBrk="1" latinLnBrk="0" hangingPunct="1">
              <a:lnSpc>
                <a:spcPct val="130000"/>
              </a:lnSpc>
              <a:spcBef>
                <a:spcPts val="0"/>
              </a:spcBef>
              <a:buClr>
                <a:srgbClr val="5C171F"/>
              </a:buClr>
              <a:buFont typeface="Wingdings" panose="05000000000000000000" pitchFamily="2" charset="2"/>
              <a:buChar char="§"/>
              <a:defRPr sz="3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19400" indent="-315154" algn="l" defTabSz="1008492" rtl="0" eaLnBrk="1" latinLnBrk="0" hangingPunct="1">
              <a:lnSpc>
                <a:spcPct val="130000"/>
              </a:lnSpc>
              <a:spcBef>
                <a:spcPts val="0"/>
              </a:spcBef>
              <a:buClr>
                <a:srgbClr val="5C171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4000" indent="-324000" algn="just" defTabSz="1008492" rtl="0" eaLnBrk="1" latinLnBrk="0" hangingPunct="1">
              <a:lnSpc>
                <a:spcPct val="130000"/>
              </a:lnSpc>
              <a:spcBef>
                <a:spcPts val="0"/>
              </a:spcBef>
              <a:buClr>
                <a:srgbClr val="000000"/>
              </a:buClr>
              <a:buFont typeface="Symbol" panose="05050102010706020507" pitchFamily="18"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000" indent="-252123" algn="just" defTabSz="1008492" rtl="0" eaLnBrk="1" latinLnBrk="0" hangingPunct="1">
              <a:lnSpc>
                <a:spcPct val="130000"/>
              </a:lnSpc>
              <a:spcBef>
                <a:spcPts val="0"/>
              </a:spcBef>
              <a:buClr>
                <a:srgbClr val="5C171F"/>
              </a:buClr>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96000" indent="-252123" algn="just" defTabSz="1008492" rtl="0" eaLnBrk="1" latinLnBrk="0" hangingPunct="1">
              <a:lnSpc>
                <a:spcPct val="130000"/>
              </a:lnSpc>
              <a:spcBef>
                <a:spcPts val="0"/>
              </a:spcBef>
              <a:buClr>
                <a:srgbClr val="000000"/>
              </a:buClr>
              <a:buFont typeface="Symbol" panose="05050102010706020507" pitchFamily="18"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773352"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7598"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1844"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6090"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nSpc>
                <a:spcPct val="120000"/>
              </a:lnSpc>
              <a:buNone/>
            </a:pPr>
            <a:r>
              <a:rPr lang="de-AT" sz="1500" b="1" i="1" dirty="0"/>
              <a:t>§ 1.</a:t>
            </a:r>
            <a:r>
              <a:rPr lang="de-AT" sz="1500" i="1" dirty="0"/>
              <a:t> (1) K</a:t>
            </a:r>
            <a:r>
              <a:rPr lang="de-AT" sz="1500" b="1" i="1" dirty="0"/>
              <a:t>örperschaftsteuerpflichtig</a:t>
            </a:r>
            <a:r>
              <a:rPr lang="de-AT" sz="1500" i="1" dirty="0"/>
              <a:t> sind nur Körperschaften.</a:t>
            </a:r>
          </a:p>
          <a:p>
            <a:pPr marL="0" indent="0">
              <a:lnSpc>
                <a:spcPct val="120000"/>
              </a:lnSpc>
              <a:buNone/>
            </a:pPr>
            <a:r>
              <a:rPr lang="de-AT" sz="1500" i="1" dirty="0"/>
              <a:t>       (2) </a:t>
            </a:r>
            <a:r>
              <a:rPr lang="de-AT" sz="1500" b="1" i="1" dirty="0"/>
              <a:t>Unbeschränkt steuerpflichtig </a:t>
            </a:r>
            <a:r>
              <a:rPr lang="de-AT" sz="1500" i="1" dirty="0"/>
              <a:t>sind Körperschaften, die im Inland ihre Geschäfts-leitung oder ihren Sitz </a:t>
            </a:r>
            <a:r>
              <a:rPr lang="de-AT" sz="1300" i="1" dirty="0"/>
              <a:t>(§ 27 der Bundesabgabenordnung) </a:t>
            </a:r>
            <a:r>
              <a:rPr lang="de-AT" sz="1500" i="1" dirty="0"/>
              <a:t>haben. Als Körperschaften gelten:</a:t>
            </a:r>
          </a:p>
          <a:p>
            <a:pPr marL="0" indent="0">
              <a:lnSpc>
                <a:spcPct val="114000"/>
              </a:lnSpc>
              <a:buNone/>
            </a:pPr>
            <a:r>
              <a:rPr lang="de-AT" sz="1500" i="1" dirty="0"/>
              <a:t>   1. Juristische Personen des privaten Rechts.</a:t>
            </a:r>
          </a:p>
          <a:p>
            <a:pPr marL="0" indent="0">
              <a:lnSpc>
                <a:spcPct val="114000"/>
              </a:lnSpc>
              <a:buNone/>
            </a:pPr>
            <a:r>
              <a:rPr lang="de-AT" sz="1500" i="1" dirty="0"/>
              <a:t>   </a:t>
            </a:r>
            <a:r>
              <a:rPr lang="de-AT" sz="1300" i="1" dirty="0"/>
              <a:t>2. Betriebe gewerblicher Art von Körperschaften des öffentlichen Rechts (§ 2). </a:t>
            </a:r>
            <a:r>
              <a:rPr lang="de-AT" sz="1300" i="1" dirty="0" smtClean="0"/>
              <a:t>3</a:t>
            </a:r>
            <a:r>
              <a:rPr lang="de-AT" sz="1300" i="1" dirty="0"/>
              <a:t>. Nichtrechtsfähige Personenvereinigungen, Anstalten, Stiftungen und andere Zweckvermögen (§ 3).</a:t>
            </a:r>
          </a:p>
          <a:p>
            <a:pPr marL="0" indent="0">
              <a:lnSpc>
                <a:spcPct val="114000"/>
              </a:lnSpc>
              <a:buNone/>
            </a:pPr>
            <a:r>
              <a:rPr lang="de-AT" sz="1500" i="1" dirty="0"/>
              <a:t>Die unbeschränkte Steuerpflicht erstreckt sich auf </a:t>
            </a:r>
            <a:r>
              <a:rPr lang="de-AT" sz="1500" b="1" i="1" dirty="0"/>
              <a:t>alle in- und ausländischen Einkünfte </a:t>
            </a:r>
            <a:r>
              <a:rPr lang="de-AT" sz="1500" i="1" dirty="0"/>
              <a:t>im Sinne des § 2 des Einkommensteuergesetzes 1988</a:t>
            </a:r>
          </a:p>
          <a:p>
            <a:pPr marL="0" indent="0">
              <a:lnSpc>
                <a:spcPct val="114000"/>
              </a:lnSpc>
              <a:buNone/>
            </a:pPr>
            <a:r>
              <a:rPr lang="de-AT" sz="1500" i="1" dirty="0"/>
              <a:t>   (3) </a:t>
            </a:r>
            <a:r>
              <a:rPr lang="de-AT" sz="1500" b="1" i="1" dirty="0"/>
              <a:t>Beschränkt steuerpflichtig </a:t>
            </a:r>
            <a:r>
              <a:rPr lang="de-AT" sz="1500" i="1" dirty="0"/>
              <a:t>sind:</a:t>
            </a:r>
          </a:p>
          <a:p>
            <a:pPr>
              <a:lnSpc>
                <a:spcPct val="114000"/>
              </a:lnSpc>
            </a:pPr>
            <a:r>
              <a:rPr lang="de-AT" sz="1500" i="1" dirty="0"/>
              <a:t>1.Körperschaften, die im Inland weder ihre Geschäftsleitung noch ihren Sitz haben, mit ihren Einkünften im Sinne des § 21 Abs. 1. </a:t>
            </a:r>
            <a:r>
              <a:rPr lang="de-AT" sz="1100" i="1" dirty="0"/>
              <a:t>Als Körperschaften gelten</a:t>
            </a:r>
            <a:r>
              <a:rPr lang="de-AT" sz="1100" i="1" dirty="0" smtClean="0"/>
              <a:t>:…………………</a:t>
            </a:r>
          </a:p>
          <a:p>
            <a:pPr>
              <a:lnSpc>
                <a:spcPct val="100000"/>
              </a:lnSpc>
            </a:pPr>
            <a:r>
              <a:rPr lang="de-AT" sz="1800" dirty="0" smtClean="0">
                <a:latin typeface="Arial" panose="020B0604020202020204" pitchFamily="34" charset="0"/>
                <a:cs typeface="Arial" panose="020B0604020202020204" pitchFamily="34" charset="0"/>
              </a:rPr>
              <a:t>Steuersubjekte </a:t>
            </a:r>
            <a:r>
              <a:rPr lang="de-AT" sz="1800" dirty="0">
                <a:latin typeface="Arial" panose="020B0604020202020204" pitchFamily="34" charset="0"/>
                <a:cs typeface="Arial" panose="020B0604020202020204" pitchFamily="34" charset="0"/>
              </a:rPr>
              <a:t>sind also </a:t>
            </a:r>
            <a:r>
              <a:rPr lang="de-AT" sz="1800" b="1" dirty="0">
                <a:latin typeface="Arial" panose="020B0604020202020204" pitchFamily="34" charset="0"/>
                <a:cs typeface="Arial" panose="020B0604020202020204" pitchFamily="34" charset="0"/>
              </a:rPr>
              <a:t>Körperschaften, </a:t>
            </a:r>
            <a:r>
              <a:rPr lang="de-AT" sz="1800" dirty="0">
                <a:latin typeface="Arial" panose="020B0604020202020204" pitchFamily="34" charset="0"/>
                <a:cs typeface="Arial" panose="020B0604020202020204" pitchFamily="34" charset="0"/>
              </a:rPr>
              <a:t>insbesondere Juristische Personen des privaten Rechts (= Kapitalgesellschaften)</a:t>
            </a:r>
          </a:p>
          <a:p>
            <a:endParaRPr lang="de-AT" sz="200" dirty="0">
              <a:latin typeface="Arial" panose="020B0604020202020204" pitchFamily="34" charset="0"/>
              <a:cs typeface="Arial" panose="020B0604020202020204" pitchFamily="34" charset="0"/>
            </a:endParaRPr>
          </a:p>
          <a:p>
            <a:r>
              <a:rPr lang="de-AT" sz="1800" dirty="0">
                <a:latin typeface="Arial" panose="020B0604020202020204" pitchFamily="34" charset="0"/>
                <a:cs typeface="Arial" panose="020B0604020202020204" pitchFamily="34" charset="0"/>
              </a:rPr>
              <a:t>§ 1 unterscheidet bezüglich der Steuerpflicht von Körperschaften</a:t>
            </a:r>
          </a:p>
          <a:p>
            <a:pPr lvl="1">
              <a:lnSpc>
                <a:spcPct val="114000"/>
              </a:lnSpc>
            </a:pPr>
            <a:r>
              <a:rPr lang="de-AT" sz="1800" b="1" dirty="0">
                <a:latin typeface="Arial" panose="020B0604020202020204" pitchFamily="34" charset="0"/>
                <a:cs typeface="Arial" panose="020B0604020202020204" pitchFamily="34" charset="0"/>
              </a:rPr>
              <a:t>Unbeschränkte Steuerpflicht </a:t>
            </a:r>
            <a:r>
              <a:rPr lang="de-AT" sz="1800" dirty="0">
                <a:latin typeface="Arial" panose="020B0604020202020204" pitchFamily="34" charset="0"/>
                <a:cs typeface="Arial" panose="020B0604020202020204" pitchFamily="34" charset="0"/>
              </a:rPr>
              <a:t>(Abs. 2)</a:t>
            </a:r>
          </a:p>
          <a:p>
            <a:pPr lvl="3">
              <a:lnSpc>
                <a:spcPct val="100000"/>
              </a:lnSpc>
            </a:pPr>
            <a:r>
              <a:rPr lang="de-AT" sz="1500" dirty="0">
                <a:latin typeface="Arial" panose="020B0604020202020204" pitchFamily="34" charset="0"/>
                <a:cs typeface="Arial" panose="020B0604020202020204" pitchFamily="34" charset="0"/>
              </a:rPr>
              <a:t>im Inland Sitz* oder Geschäftsleitung*</a:t>
            </a:r>
          </a:p>
          <a:p>
            <a:pPr lvl="3">
              <a:lnSpc>
                <a:spcPct val="100000"/>
              </a:lnSpc>
            </a:pPr>
            <a:r>
              <a:rPr lang="de-AT" sz="1500" dirty="0">
                <a:latin typeface="Arial" panose="020B0604020202020204" pitchFamily="34" charset="0"/>
                <a:cs typeface="Arial" panose="020B0604020202020204" pitchFamily="34" charset="0"/>
              </a:rPr>
              <a:t>alle in- und ausländischen Einkünfte im Sinne des § 2 EStG</a:t>
            </a:r>
          </a:p>
          <a:p>
            <a:pPr lvl="1">
              <a:lnSpc>
                <a:spcPct val="114000"/>
              </a:lnSpc>
            </a:pPr>
            <a:r>
              <a:rPr lang="de-AT" sz="1800" b="1" dirty="0">
                <a:latin typeface="Arial" panose="020B0604020202020204" pitchFamily="34" charset="0"/>
                <a:cs typeface="Arial" panose="020B0604020202020204" pitchFamily="34" charset="0"/>
              </a:rPr>
              <a:t>Beschränkte Steuerpflicht </a:t>
            </a:r>
            <a:r>
              <a:rPr lang="de-AT" sz="1800" dirty="0">
                <a:latin typeface="Arial" panose="020B0604020202020204" pitchFamily="34" charset="0"/>
                <a:cs typeface="Arial" panose="020B0604020202020204" pitchFamily="34" charset="0"/>
              </a:rPr>
              <a:t>(Abs. 3)</a:t>
            </a:r>
          </a:p>
          <a:p>
            <a:pPr lvl="3">
              <a:lnSpc>
                <a:spcPct val="100000"/>
              </a:lnSpc>
            </a:pPr>
            <a:r>
              <a:rPr lang="de-AT" sz="1500" dirty="0">
                <a:latin typeface="Arial" panose="020B0604020202020204" pitchFamily="34" charset="0"/>
                <a:cs typeface="Arial" panose="020B0604020202020204" pitchFamily="34" charset="0"/>
              </a:rPr>
              <a:t>„erste Art“:   Weder Sitz* noch Geschäftsleitung*</a:t>
            </a:r>
          </a:p>
          <a:p>
            <a:pPr lvl="3">
              <a:lnSpc>
                <a:spcPct val="100000"/>
              </a:lnSpc>
            </a:pPr>
            <a:r>
              <a:rPr lang="de-AT" sz="1500" dirty="0">
                <a:latin typeface="Arial" panose="020B0604020202020204" pitchFamily="34" charset="0"/>
                <a:cs typeface="Arial" panose="020B0604020202020204" pitchFamily="34" charset="0"/>
              </a:rPr>
              <a:t>„zweite Art“: Nur die im § 21 (1) aufgezählten Einkünfte („Inlandseinkünfte“)</a:t>
            </a:r>
          </a:p>
          <a:p>
            <a:pPr marL="913741" lvl="3" indent="0">
              <a:lnSpc>
                <a:spcPct val="100000"/>
              </a:lnSpc>
              <a:buNone/>
            </a:pPr>
            <a:endParaRPr lang="de-AT" sz="500" dirty="0">
              <a:latin typeface="Arial" panose="020B0604020202020204" pitchFamily="34" charset="0"/>
              <a:cs typeface="Arial" panose="020B0604020202020204" pitchFamily="34" charset="0"/>
            </a:endParaRPr>
          </a:p>
          <a:p>
            <a:pPr>
              <a:lnSpc>
                <a:spcPct val="114000"/>
              </a:lnSpc>
            </a:pPr>
            <a:endParaRPr lang="de-AT" sz="1100" i="1" dirty="0"/>
          </a:p>
        </p:txBody>
      </p:sp>
    </p:spTree>
    <p:extLst>
      <p:ext uri="{BB962C8B-B14F-4D97-AF65-F5344CB8AC3E}">
        <p14:creationId xmlns:p14="http://schemas.microsoft.com/office/powerpoint/2010/main" val="20589711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371600" y="1412875"/>
            <a:ext cx="0" cy="2819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5363" name="Line 3"/>
          <p:cNvSpPr>
            <a:spLocks noChangeShapeType="1"/>
          </p:cNvSpPr>
          <p:nvPr/>
        </p:nvSpPr>
        <p:spPr bwMode="auto">
          <a:xfrm>
            <a:off x="1371600" y="1412875"/>
            <a:ext cx="0" cy="2819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5364" name="Line 4"/>
          <p:cNvSpPr>
            <a:spLocks noChangeShapeType="1"/>
          </p:cNvSpPr>
          <p:nvPr/>
        </p:nvSpPr>
        <p:spPr bwMode="auto">
          <a:xfrm>
            <a:off x="1371600" y="3927475"/>
            <a:ext cx="1600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5365" name="Rectangle 5"/>
          <p:cNvSpPr>
            <a:spLocks noChangeArrowheads="1"/>
          </p:cNvSpPr>
          <p:nvPr/>
        </p:nvSpPr>
        <p:spPr bwMode="auto">
          <a:xfrm>
            <a:off x="439102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AT" altLang="de-DE" sz="1000"/>
          </a:p>
        </p:txBody>
      </p:sp>
      <p:sp>
        <p:nvSpPr>
          <p:cNvPr id="15366" name="Line 6"/>
          <p:cNvSpPr>
            <a:spLocks noChangeShapeType="1"/>
          </p:cNvSpPr>
          <p:nvPr/>
        </p:nvSpPr>
        <p:spPr bwMode="auto">
          <a:xfrm>
            <a:off x="5029200" y="3851275"/>
            <a:ext cx="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5367" name="Text Box 7"/>
          <p:cNvSpPr txBox="1">
            <a:spLocks noChangeArrowheads="1"/>
          </p:cNvSpPr>
          <p:nvPr/>
        </p:nvSpPr>
        <p:spPr bwMode="auto">
          <a:xfrm>
            <a:off x="2628900" y="1994694"/>
            <a:ext cx="4535488" cy="815576"/>
          </a:xfrm>
          <a:prstGeom prst="rect">
            <a:avLst/>
          </a:prstGeom>
          <a:solidFill>
            <a:schemeClr val="bg1"/>
          </a:solidFill>
          <a:ln w="9525">
            <a:solidFill>
              <a:srgbClr val="000000"/>
            </a:solidFill>
            <a:miter lim="800000"/>
            <a:headEnd/>
            <a:tailEnd/>
          </a:ln>
          <a:effectLst>
            <a:outerShdw dist="107763" dir="13500000" algn="ctr" rotWithShape="0">
              <a:srgbClr val="808080"/>
            </a:outerShdw>
          </a:effectLst>
        </p:spPr>
        <p:txBody>
          <a:bodyPr/>
          <a:lstStyle>
            <a:lvl1pPr eaLnBrk="0" hangingPunct="0">
              <a:spcBef>
                <a:spcPct val="20000"/>
              </a:spcBef>
              <a:buChar char="•"/>
              <a:tabLst>
                <a:tab pos="2863850" algn="l"/>
              </a:tabLst>
              <a:defRPr sz="3200">
                <a:solidFill>
                  <a:schemeClr val="tx1"/>
                </a:solidFill>
                <a:latin typeface="Arial" pitchFamily="34" charset="0"/>
              </a:defRPr>
            </a:lvl1pPr>
            <a:lvl2pPr marL="742950" indent="-285750" eaLnBrk="0" hangingPunct="0">
              <a:spcBef>
                <a:spcPct val="20000"/>
              </a:spcBef>
              <a:buChar char="–"/>
              <a:tabLst>
                <a:tab pos="2863850" algn="l"/>
              </a:tabLst>
              <a:defRPr sz="2800">
                <a:solidFill>
                  <a:schemeClr val="tx1"/>
                </a:solidFill>
                <a:latin typeface="Arial" pitchFamily="34" charset="0"/>
              </a:defRPr>
            </a:lvl2pPr>
            <a:lvl3pPr marL="1143000" indent="-228600" eaLnBrk="0" hangingPunct="0">
              <a:spcBef>
                <a:spcPct val="20000"/>
              </a:spcBef>
              <a:buChar char="•"/>
              <a:tabLst>
                <a:tab pos="2863850" algn="l"/>
              </a:tabLst>
              <a:defRPr sz="2400">
                <a:solidFill>
                  <a:schemeClr val="tx1"/>
                </a:solidFill>
                <a:latin typeface="Arial" pitchFamily="34" charset="0"/>
              </a:defRPr>
            </a:lvl3pPr>
            <a:lvl4pPr marL="1600200" indent="-228600" eaLnBrk="0" hangingPunct="0">
              <a:spcBef>
                <a:spcPct val="20000"/>
              </a:spcBef>
              <a:buChar char="–"/>
              <a:tabLst>
                <a:tab pos="2863850" algn="l"/>
              </a:tabLst>
              <a:defRPr sz="2000">
                <a:solidFill>
                  <a:schemeClr val="tx1"/>
                </a:solidFill>
                <a:latin typeface="Arial" pitchFamily="34" charset="0"/>
              </a:defRPr>
            </a:lvl4pPr>
            <a:lvl5pPr marL="2057400" indent="-228600" eaLnBrk="0" hangingPunct="0">
              <a:spcBef>
                <a:spcPct val="20000"/>
              </a:spcBef>
              <a:buChar char="»"/>
              <a:tabLst>
                <a:tab pos="28638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8638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8638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8638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863850" algn="l"/>
              </a:tabLst>
              <a:defRPr sz="2000">
                <a:solidFill>
                  <a:schemeClr val="tx1"/>
                </a:solidFill>
                <a:latin typeface="Arial" pitchFamily="34" charset="0"/>
              </a:defRPr>
            </a:lvl9pPr>
          </a:lstStyle>
          <a:p>
            <a:pPr eaLnBrk="1" hangingPunct="1">
              <a:spcBef>
                <a:spcPct val="0"/>
              </a:spcBef>
              <a:buFont typeface="Symbol" pitchFamily="18" charset="2"/>
              <a:buNone/>
            </a:pPr>
            <a:r>
              <a:rPr lang="de-DE" altLang="de-DE" sz="1800" b="1" dirty="0"/>
              <a:t>    Sitz ODER</a:t>
            </a:r>
            <a:r>
              <a:rPr lang="de-DE" altLang="de-DE" sz="1400" dirty="0"/>
              <a:t>	</a:t>
            </a:r>
            <a:r>
              <a:rPr lang="de-DE" altLang="de-DE" sz="1800" dirty="0"/>
              <a:t>§ 27 (1) BAO  </a:t>
            </a:r>
            <a:r>
              <a:rPr lang="de-DE" altLang="de-DE" sz="1800" b="1" dirty="0"/>
              <a:t>Geschäftsleitung</a:t>
            </a:r>
            <a:r>
              <a:rPr lang="de-DE" altLang="de-DE" sz="1400" dirty="0"/>
              <a:t>	</a:t>
            </a:r>
            <a:r>
              <a:rPr lang="de-DE" altLang="de-DE" sz="1800" dirty="0"/>
              <a:t>§ 27 (2)</a:t>
            </a:r>
            <a:r>
              <a:rPr lang="de-DE" altLang="de-DE" sz="1400" dirty="0"/>
              <a:t> </a:t>
            </a:r>
            <a:r>
              <a:rPr lang="de-DE" altLang="de-DE" sz="1800" dirty="0"/>
              <a:t>BAO</a:t>
            </a:r>
          </a:p>
        </p:txBody>
      </p:sp>
      <p:sp>
        <p:nvSpPr>
          <p:cNvPr id="15368" name="Text Box 8"/>
          <p:cNvSpPr txBox="1">
            <a:spLocks noChangeArrowheads="1"/>
          </p:cNvSpPr>
          <p:nvPr/>
        </p:nvSpPr>
        <p:spPr bwMode="auto">
          <a:xfrm>
            <a:off x="179388" y="3028950"/>
            <a:ext cx="4248150" cy="1584325"/>
          </a:xfrm>
          <a:prstGeom prst="rect">
            <a:avLst/>
          </a:prstGeom>
          <a:solidFill>
            <a:schemeClr val="bg1"/>
          </a:solidFill>
          <a:ln w="9525">
            <a:solidFill>
              <a:srgbClr val="000000"/>
            </a:solidFill>
            <a:miter lim="800000"/>
            <a:headEnd/>
            <a:tailEnd/>
          </a:ln>
          <a:effectLst>
            <a:outerShdw dist="107763" dir="13500000" algn="ctr" rotWithShape="0">
              <a:srgbClr val="808080"/>
            </a:outerShdw>
          </a:effectLst>
        </p:spPr>
        <p:txBody>
          <a:bodyPr/>
          <a:lstStyle>
            <a:lvl1pPr marL="190500" indent="-1905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ts val="600"/>
              </a:spcBef>
              <a:spcAft>
                <a:spcPts val="300"/>
              </a:spcAft>
              <a:buFontTx/>
              <a:buNone/>
            </a:pPr>
            <a:r>
              <a:rPr lang="de-DE" altLang="de-DE" sz="1800" b="1" dirty="0"/>
              <a:t>Unbeschränkte Steuerpflicht: § 1 (2) </a:t>
            </a:r>
            <a:r>
              <a:rPr lang="de-DE" altLang="de-DE" sz="1400" dirty="0"/>
              <a:t/>
            </a:r>
            <a:br>
              <a:rPr lang="de-DE" altLang="de-DE" sz="1400" dirty="0"/>
            </a:br>
            <a:endParaRPr lang="de-DE" altLang="de-DE" sz="300" dirty="0"/>
          </a:p>
          <a:p>
            <a:pPr eaLnBrk="1" hangingPunct="1">
              <a:spcBef>
                <a:spcPct val="0"/>
              </a:spcBef>
              <a:buFont typeface="Symbol" pitchFamily="18" charset="2"/>
              <a:buChar char="·"/>
            </a:pPr>
            <a:r>
              <a:rPr lang="de-DE" altLang="de-DE" sz="1800" dirty="0"/>
              <a:t>In- und ausländische Einkünfte</a:t>
            </a:r>
          </a:p>
          <a:p>
            <a:pPr eaLnBrk="1" hangingPunct="1">
              <a:spcBef>
                <a:spcPct val="0"/>
              </a:spcBef>
              <a:buFont typeface="Symbol" pitchFamily="18" charset="2"/>
              <a:buNone/>
            </a:pPr>
            <a:r>
              <a:rPr lang="de-DE" altLang="de-DE" sz="1800" dirty="0">
                <a:sym typeface="Wingdings" pitchFamily="2" charset="2"/>
              </a:rPr>
              <a:t> 	 </a:t>
            </a:r>
            <a:r>
              <a:rPr lang="de-DE" altLang="de-DE" sz="1800" dirty="0"/>
              <a:t>Verweis auf § 2 EStG</a:t>
            </a:r>
          </a:p>
          <a:p>
            <a:pPr eaLnBrk="1" hangingPunct="1">
              <a:spcBef>
                <a:spcPct val="0"/>
              </a:spcBef>
              <a:buFont typeface="Symbol" pitchFamily="18" charset="2"/>
              <a:buNone/>
            </a:pPr>
            <a:r>
              <a:rPr lang="de-DE" altLang="de-DE" sz="1800" b="1" i="1" dirty="0"/>
              <a:t>		Welteinkommen</a:t>
            </a:r>
          </a:p>
          <a:p>
            <a:pPr algn="ctr" eaLnBrk="1" hangingPunct="1">
              <a:spcBef>
                <a:spcPct val="0"/>
              </a:spcBef>
              <a:buFont typeface="Symbol" pitchFamily="18" charset="2"/>
              <a:buNone/>
            </a:pPr>
            <a:r>
              <a:rPr lang="de-DE" altLang="de-DE" sz="1800" b="1" i="1" dirty="0"/>
              <a:t>Welteinkommensprinzip</a:t>
            </a:r>
            <a:r>
              <a:rPr lang="de-DE" altLang="de-DE" sz="1400" b="1" dirty="0"/>
              <a:t/>
            </a:r>
            <a:br>
              <a:rPr lang="de-DE" altLang="de-DE" sz="1400" b="1" dirty="0"/>
            </a:br>
            <a:endParaRPr lang="de-DE" altLang="de-DE" sz="1400" b="1" dirty="0"/>
          </a:p>
        </p:txBody>
      </p:sp>
      <p:sp>
        <p:nvSpPr>
          <p:cNvPr id="15369" name="Text Box 9"/>
          <p:cNvSpPr txBox="1">
            <a:spLocks noChangeArrowheads="1"/>
          </p:cNvSpPr>
          <p:nvPr/>
        </p:nvSpPr>
        <p:spPr bwMode="auto">
          <a:xfrm>
            <a:off x="4500563" y="3028950"/>
            <a:ext cx="4392612" cy="1584325"/>
          </a:xfrm>
          <a:prstGeom prst="rect">
            <a:avLst/>
          </a:prstGeom>
          <a:solidFill>
            <a:schemeClr val="bg1"/>
          </a:solidFill>
          <a:ln w="9525">
            <a:solidFill>
              <a:srgbClr val="000000"/>
            </a:solidFill>
            <a:miter lim="800000"/>
            <a:headEnd/>
            <a:tailEnd/>
          </a:ln>
          <a:effectLst>
            <a:outerShdw dist="107763" dir="13500000" algn="ctr" rotWithShape="0">
              <a:srgbClr val="808080"/>
            </a:outerShdw>
          </a:effectLst>
        </p:spPr>
        <p:txBody>
          <a:bodyPr/>
          <a:lstStyle>
            <a:lvl1pPr marL="101600" indent="-101600" eaLnBrk="0" hangingPunct="0">
              <a:spcBef>
                <a:spcPct val="20000"/>
              </a:spcBef>
              <a:buChar char="•"/>
              <a:tabLst>
                <a:tab pos="269875" algn="l"/>
              </a:tabLst>
              <a:defRPr sz="3200">
                <a:solidFill>
                  <a:schemeClr val="tx1"/>
                </a:solidFill>
                <a:latin typeface="Arial" pitchFamily="34" charset="0"/>
              </a:defRPr>
            </a:lvl1pPr>
            <a:lvl2pPr marL="742950" indent="-285750" eaLnBrk="0" hangingPunct="0">
              <a:spcBef>
                <a:spcPct val="20000"/>
              </a:spcBef>
              <a:buChar char="–"/>
              <a:tabLst>
                <a:tab pos="269875" algn="l"/>
              </a:tabLst>
              <a:defRPr sz="2800">
                <a:solidFill>
                  <a:schemeClr val="tx1"/>
                </a:solidFill>
                <a:latin typeface="Arial" pitchFamily="34" charset="0"/>
              </a:defRPr>
            </a:lvl2pPr>
            <a:lvl3pPr marL="1143000" indent="-228600" eaLnBrk="0" hangingPunct="0">
              <a:spcBef>
                <a:spcPct val="20000"/>
              </a:spcBef>
              <a:buChar char="•"/>
              <a:tabLst>
                <a:tab pos="269875" algn="l"/>
              </a:tabLst>
              <a:defRPr sz="2400">
                <a:solidFill>
                  <a:schemeClr val="tx1"/>
                </a:solidFill>
                <a:latin typeface="Arial" pitchFamily="34" charset="0"/>
              </a:defRPr>
            </a:lvl3pPr>
            <a:lvl4pPr marL="1600200" indent="-228600" eaLnBrk="0" hangingPunct="0">
              <a:spcBef>
                <a:spcPct val="20000"/>
              </a:spcBef>
              <a:buChar char="–"/>
              <a:tabLst>
                <a:tab pos="269875" algn="l"/>
              </a:tabLst>
              <a:defRPr sz="2000">
                <a:solidFill>
                  <a:schemeClr val="tx1"/>
                </a:solidFill>
                <a:latin typeface="Arial" pitchFamily="34" charset="0"/>
              </a:defRPr>
            </a:lvl4pPr>
            <a:lvl5pPr marL="2057400" indent="-228600" eaLnBrk="0" hangingPunct="0">
              <a:spcBef>
                <a:spcPct val="20000"/>
              </a:spcBef>
              <a:buChar char="»"/>
              <a:tabLst>
                <a:tab pos="26987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987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987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987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9875" algn="l"/>
              </a:tabLst>
              <a:defRPr sz="2000">
                <a:solidFill>
                  <a:schemeClr val="tx1"/>
                </a:solidFill>
                <a:latin typeface="Arial" pitchFamily="34" charset="0"/>
              </a:defRPr>
            </a:lvl9pPr>
          </a:lstStyle>
          <a:p>
            <a:pPr algn="ctr" eaLnBrk="1" hangingPunct="1">
              <a:spcBef>
                <a:spcPts val="600"/>
              </a:spcBef>
              <a:spcAft>
                <a:spcPts val="300"/>
              </a:spcAft>
              <a:buFontTx/>
              <a:buNone/>
            </a:pPr>
            <a:r>
              <a:rPr lang="de-DE" altLang="de-DE" sz="1800" b="1" dirty="0"/>
              <a:t>Beschränkte Steuerpflicht: § 1 (3) Z 1</a:t>
            </a:r>
            <a:r>
              <a:rPr lang="de-DE" altLang="de-DE" sz="1400" b="1" dirty="0"/>
              <a:t> </a:t>
            </a:r>
            <a:r>
              <a:rPr lang="de-DE" altLang="de-DE" sz="1400" dirty="0"/>
              <a:t/>
            </a:r>
            <a:br>
              <a:rPr lang="de-DE" altLang="de-DE" sz="1400" dirty="0"/>
            </a:br>
            <a:endParaRPr lang="de-DE" altLang="de-DE" sz="300" dirty="0"/>
          </a:p>
          <a:p>
            <a:pPr eaLnBrk="1" hangingPunct="1">
              <a:spcBef>
                <a:spcPct val="0"/>
              </a:spcBef>
              <a:buFont typeface="Symbol" pitchFamily="18" charset="2"/>
              <a:buChar char="·"/>
            </a:pPr>
            <a:r>
              <a:rPr lang="de-DE" altLang="de-DE" sz="1800" dirty="0"/>
              <a:t> 	Einkünfte </a:t>
            </a:r>
            <a:r>
              <a:rPr lang="de-DE" altLang="de-DE" sz="1800" dirty="0" err="1"/>
              <a:t>gem</a:t>
            </a:r>
            <a:r>
              <a:rPr lang="de-DE" altLang="de-DE" sz="1800" dirty="0"/>
              <a:t> § 21 </a:t>
            </a:r>
            <a:r>
              <a:rPr lang="de-DE" altLang="de-DE" sz="1800" dirty="0" err="1"/>
              <a:t>Abs</a:t>
            </a:r>
            <a:r>
              <a:rPr lang="de-DE" altLang="de-DE" sz="1800" dirty="0"/>
              <a:t> 1 KStG</a:t>
            </a:r>
            <a:br>
              <a:rPr lang="de-DE" altLang="de-DE" sz="1800" dirty="0"/>
            </a:br>
            <a:r>
              <a:rPr lang="de-DE" altLang="de-DE" sz="1800" dirty="0"/>
              <a:t>	</a:t>
            </a:r>
            <a:r>
              <a:rPr lang="de-DE" altLang="de-DE" sz="1800" dirty="0">
                <a:sym typeface="Wingdings" pitchFamily="2" charset="2"/>
              </a:rPr>
              <a:t> </a:t>
            </a:r>
            <a:r>
              <a:rPr lang="de-DE" altLang="de-DE" sz="1800" dirty="0"/>
              <a:t>Verweis auf § 98 EStG</a:t>
            </a:r>
          </a:p>
          <a:p>
            <a:pPr eaLnBrk="1" hangingPunct="1">
              <a:spcBef>
                <a:spcPct val="0"/>
              </a:spcBef>
              <a:buFont typeface="Symbol" pitchFamily="18" charset="2"/>
              <a:buNone/>
            </a:pPr>
            <a:endParaRPr lang="de-DE" altLang="de-DE" sz="300" dirty="0"/>
          </a:p>
          <a:p>
            <a:pPr algn="ctr" eaLnBrk="1" hangingPunct="1">
              <a:spcBef>
                <a:spcPct val="0"/>
              </a:spcBef>
              <a:buFont typeface="Symbol" pitchFamily="18" charset="2"/>
              <a:buNone/>
            </a:pPr>
            <a:r>
              <a:rPr lang="de-AT" altLang="de-DE" sz="1800" b="1" i="1" dirty="0"/>
              <a:t>Einkünfte mit Inlandsbezug</a:t>
            </a:r>
          </a:p>
          <a:p>
            <a:pPr algn="ctr" eaLnBrk="1" hangingPunct="1">
              <a:spcBef>
                <a:spcPct val="0"/>
              </a:spcBef>
              <a:buFont typeface="Symbol" pitchFamily="18" charset="2"/>
              <a:buNone/>
            </a:pPr>
            <a:r>
              <a:rPr lang="de-AT" altLang="de-DE" sz="1800" b="1" i="1" dirty="0"/>
              <a:t>Territorialitätsprinzip</a:t>
            </a:r>
            <a:endParaRPr lang="de-DE" altLang="de-DE" sz="1800" b="1" i="1" dirty="0"/>
          </a:p>
        </p:txBody>
      </p:sp>
      <p:sp>
        <p:nvSpPr>
          <p:cNvPr id="15370" name="Line 10"/>
          <p:cNvSpPr>
            <a:spLocks noChangeShapeType="1"/>
          </p:cNvSpPr>
          <p:nvPr/>
        </p:nvSpPr>
        <p:spPr bwMode="auto">
          <a:xfrm flipH="1">
            <a:off x="2628900" y="2637629"/>
            <a:ext cx="2171700" cy="39132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5371" name="Line 11"/>
          <p:cNvSpPr>
            <a:spLocks noChangeShapeType="1"/>
          </p:cNvSpPr>
          <p:nvPr/>
        </p:nvSpPr>
        <p:spPr bwMode="auto">
          <a:xfrm>
            <a:off x="4800600" y="2637629"/>
            <a:ext cx="1785938" cy="345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5372" name="Text Box 12"/>
          <p:cNvSpPr txBox="1">
            <a:spLocks noChangeArrowheads="1"/>
          </p:cNvSpPr>
          <p:nvPr/>
        </p:nvSpPr>
        <p:spPr bwMode="auto">
          <a:xfrm>
            <a:off x="285750" y="1994693"/>
            <a:ext cx="2017713" cy="642937"/>
          </a:xfrm>
          <a:prstGeom prst="rect">
            <a:avLst/>
          </a:prstGeom>
          <a:solidFill>
            <a:schemeClr val="bg1"/>
          </a:solidFill>
          <a:ln w="9525">
            <a:solidFill>
              <a:srgbClr val="000000"/>
            </a:solidFill>
            <a:miter lim="800000"/>
            <a:headEnd/>
            <a:tailEnd/>
          </a:ln>
          <a:effectLst>
            <a:outerShdw dist="107763" dir="13500000" algn="ctr" rotWithShape="0">
              <a:srgbClr val="808080"/>
            </a:outerShdw>
          </a:effec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de-DE" sz="1800" b="1" dirty="0"/>
              <a:t>Körperschaften</a:t>
            </a:r>
          </a:p>
          <a:p>
            <a:pPr algn="ctr" eaLnBrk="1" hangingPunct="1">
              <a:spcBef>
                <a:spcPct val="0"/>
              </a:spcBef>
              <a:buFontTx/>
              <a:buNone/>
            </a:pPr>
            <a:r>
              <a:rPr lang="de-DE" altLang="de-DE" sz="1800" b="1" dirty="0"/>
              <a:t>§ 1 (1)</a:t>
            </a:r>
          </a:p>
        </p:txBody>
      </p:sp>
      <p:sp>
        <p:nvSpPr>
          <p:cNvPr id="15373" name="Text Box 13"/>
          <p:cNvSpPr txBox="1">
            <a:spLocks noChangeArrowheads="1"/>
          </p:cNvSpPr>
          <p:nvPr/>
        </p:nvSpPr>
        <p:spPr bwMode="auto">
          <a:xfrm>
            <a:off x="3492500" y="2454275"/>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AT" altLang="de-DE" sz="1800" b="1"/>
              <a:t>JA</a:t>
            </a:r>
            <a:endParaRPr lang="de-DE" altLang="de-DE" sz="1800" b="1"/>
          </a:p>
        </p:txBody>
      </p:sp>
      <p:sp>
        <p:nvSpPr>
          <p:cNvPr id="15374" name="Text Box 14"/>
          <p:cNvSpPr txBox="1">
            <a:spLocks noChangeArrowheads="1"/>
          </p:cNvSpPr>
          <p:nvPr/>
        </p:nvSpPr>
        <p:spPr bwMode="auto">
          <a:xfrm>
            <a:off x="5651500" y="24542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AT" altLang="de-DE" sz="1800" b="1"/>
              <a:t>NEIN</a:t>
            </a:r>
            <a:endParaRPr lang="de-DE" altLang="de-DE" sz="1800" b="1"/>
          </a:p>
        </p:txBody>
      </p:sp>
      <p:sp>
        <p:nvSpPr>
          <p:cNvPr id="15375" name="Text Box 15"/>
          <p:cNvSpPr txBox="1">
            <a:spLocks noChangeArrowheads="1"/>
          </p:cNvSpPr>
          <p:nvPr/>
        </p:nvSpPr>
        <p:spPr bwMode="auto">
          <a:xfrm>
            <a:off x="1447799" y="746037"/>
            <a:ext cx="72161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AT" altLang="de-DE" sz="2800" b="1" dirty="0" smtClean="0">
                <a:solidFill>
                  <a:srgbClr val="006699"/>
                </a:solidFill>
                <a:latin typeface="+mj-lt"/>
                <a:ea typeface="+mj-ea"/>
                <a:cs typeface="+mj-cs"/>
              </a:rPr>
              <a:t>Körperschaftsteuerpflicht - Übersicht</a:t>
            </a:r>
            <a:endParaRPr lang="de-DE" altLang="de-DE" sz="2800" b="1" dirty="0">
              <a:solidFill>
                <a:srgbClr val="006699"/>
              </a:solidFill>
              <a:latin typeface="+mj-lt"/>
              <a:ea typeface="+mj-ea"/>
              <a:cs typeface="+mj-cs"/>
            </a:endParaRPr>
          </a:p>
        </p:txBody>
      </p:sp>
      <p:sp>
        <p:nvSpPr>
          <p:cNvPr id="193552" name="Text Box 16"/>
          <p:cNvSpPr txBox="1">
            <a:spLocks noChangeArrowheads="1"/>
          </p:cNvSpPr>
          <p:nvPr/>
        </p:nvSpPr>
        <p:spPr bwMode="auto">
          <a:xfrm>
            <a:off x="4500563" y="4757738"/>
            <a:ext cx="4392612" cy="1989137"/>
          </a:xfrm>
          <a:prstGeom prst="rect">
            <a:avLst/>
          </a:prstGeom>
          <a:solidFill>
            <a:schemeClr val="bg1"/>
          </a:solidFill>
          <a:ln w="9525">
            <a:solidFill>
              <a:srgbClr val="000000"/>
            </a:solidFill>
            <a:miter lim="800000"/>
            <a:headEnd/>
            <a:tailEnd/>
          </a:ln>
          <a:effectLst>
            <a:outerShdw dist="107763" dir="13500000" algn="ctr" rotWithShape="0">
              <a:srgbClr val="808080"/>
            </a:outerShdw>
          </a:effectLst>
        </p:spPr>
        <p:txBody>
          <a:bodyPr/>
          <a:lstStyle>
            <a:lvl1pPr marL="101600" indent="-101600">
              <a:tabLst>
                <a:tab pos="269875" algn="l"/>
              </a:tabLst>
              <a:defRPr kumimoji="1" sz="2400">
                <a:solidFill>
                  <a:schemeClr val="tx1"/>
                </a:solidFill>
                <a:latin typeface="Times New Roman" pitchFamily="18" charset="0"/>
              </a:defRPr>
            </a:lvl1pPr>
            <a:lvl2pPr>
              <a:tabLst>
                <a:tab pos="269875" algn="l"/>
              </a:tabLst>
              <a:defRPr kumimoji="1" sz="2400">
                <a:solidFill>
                  <a:schemeClr val="tx1"/>
                </a:solidFill>
                <a:latin typeface="Times New Roman" pitchFamily="18" charset="0"/>
              </a:defRPr>
            </a:lvl2pPr>
            <a:lvl3pPr>
              <a:tabLst>
                <a:tab pos="269875" algn="l"/>
              </a:tabLst>
              <a:defRPr kumimoji="1" sz="2400">
                <a:solidFill>
                  <a:schemeClr val="tx1"/>
                </a:solidFill>
                <a:latin typeface="Times New Roman" pitchFamily="18" charset="0"/>
              </a:defRPr>
            </a:lvl3pPr>
            <a:lvl4pPr>
              <a:tabLst>
                <a:tab pos="269875" algn="l"/>
              </a:tabLst>
              <a:defRPr kumimoji="1" sz="2400">
                <a:solidFill>
                  <a:schemeClr val="tx1"/>
                </a:solidFill>
                <a:latin typeface="Times New Roman" pitchFamily="18" charset="0"/>
              </a:defRPr>
            </a:lvl4pPr>
            <a:lvl5pPr>
              <a:tabLst>
                <a:tab pos="269875" algn="l"/>
              </a:tabLst>
              <a:defRPr kumimoji="1" sz="2400">
                <a:solidFill>
                  <a:schemeClr val="tx1"/>
                </a:solidFill>
                <a:latin typeface="Times New Roman" pitchFamily="18" charset="0"/>
              </a:defRPr>
            </a:lvl5pPr>
            <a:lvl6pPr eaLnBrk="0" fontAlgn="base" hangingPunct="0">
              <a:spcBef>
                <a:spcPct val="0"/>
              </a:spcBef>
              <a:spcAft>
                <a:spcPct val="0"/>
              </a:spcAft>
              <a:tabLst>
                <a:tab pos="269875" algn="l"/>
              </a:tabLst>
              <a:defRPr kumimoji="1" sz="2400">
                <a:solidFill>
                  <a:schemeClr val="tx1"/>
                </a:solidFill>
                <a:latin typeface="Times New Roman" pitchFamily="18" charset="0"/>
              </a:defRPr>
            </a:lvl6pPr>
            <a:lvl7pPr eaLnBrk="0" fontAlgn="base" hangingPunct="0">
              <a:spcBef>
                <a:spcPct val="0"/>
              </a:spcBef>
              <a:spcAft>
                <a:spcPct val="0"/>
              </a:spcAft>
              <a:tabLst>
                <a:tab pos="269875" algn="l"/>
              </a:tabLst>
              <a:defRPr kumimoji="1" sz="2400">
                <a:solidFill>
                  <a:schemeClr val="tx1"/>
                </a:solidFill>
                <a:latin typeface="Times New Roman" pitchFamily="18" charset="0"/>
              </a:defRPr>
            </a:lvl7pPr>
            <a:lvl8pPr eaLnBrk="0" fontAlgn="base" hangingPunct="0">
              <a:spcBef>
                <a:spcPct val="0"/>
              </a:spcBef>
              <a:spcAft>
                <a:spcPct val="0"/>
              </a:spcAft>
              <a:tabLst>
                <a:tab pos="269875" algn="l"/>
              </a:tabLst>
              <a:defRPr kumimoji="1" sz="2400">
                <a:solidFill>
                  <a:schemeClr val="tx1"/>
                </a:solidFill>
                <a:latin typeface="Times New Roman" pitchFamily="18" charset="0"/>
              </a:defRPr>
            </a:lvl8pPr>
            <a:lvl9pPr eaLnBrk="0" fontAlgn="base" hangingPunct="0">
              <a:spcBef>
                <a:spcPct val="0"/>
              </a:spcBef>
              <a:spcAft>
                <a:spcPct val="0"/>
              </a:spcAft>
              <a:tabLst>
                <a:tab pos="269875" algn="l"/>
              </a:tabLst>
              <a:defRPr kumimoji="1" sz="2400">
                <a:solidFill>
                  <a:schemeClr val="tx1"/>
                </a:solidFill>
                <a:latin typeface="Times New Roman" pitchFamily="18" charset="0"/>
              </a:defRPr>
            </a:lvl9pPr>
          </a:lstStyle>
          <a:p>
            <a:pPr>
              <a:spcBef>
                <a:spcPts val="600"/>
              </a:spcBef>
              <a:spcAft>
                <a:spcPts val="300"/>
              </a:spcAft>
              <a:defRPr/>
            </a:pPr>
            <a:r>
              <a:rPr kumimoji="0" lang="de-DE" altLang="de-DE" sz="1800" b="1" dirty="0" smtClean="0">
                <a:latin typeface="Arial" charset="0"/>
              </a:rPr>
              <a:t>Beschränkte Steuerpflicht 2. Art</a:t>
            </a:r>
            <a:endParaRPr kumimoji="0" lang="de-DE" altLang="de-DE" sz="300" dirty="0" smtClean="0">
              <a:latin typeface="Arial" charset="0"/>
            </a:endParaRPr>
          </a:p>
          <a:p>
            <a:pPr>
              <a:buFont typeface="Symbol" pitchFamily="18" charset="2"/>
              <a:buChar char="·"/>
              <a:defRPr/>
            </a:pPr>
            <a:r>
              <a:rPr kumimoji="0" lang="de-DE" altLang="de-DE" sz="1800" dirty="0" smtClean="0">
                <a:latin typeface="Arial" charset="0"/>
              </a:rPr>
              <a:t>  § 1 (3) Z 2: Körperschaften </a:t>
            </a:r>
            <a:r>
              <a:rPr kumimoji="0" lang="de-DE" altLang="de-DE" sz="1800" dirty="0" err="1" smtClean="0">
                <a:latin typeface="Arial" charset="0"/>
              </a:rPr>
              <a:t>öff</a:t>
            </a:r>
            <a:r>
              <a:rPr kumimoji="0" lang="de-DE" altLang="de-DE" sz="1800" dirty="0" smtClean="0">
                <a:latin typeface="Arial" charset="0"/>
              </a:rPr>
              <a:t>. Rechts</a:t>
            </a:r>
          </a:p>
          <a:p>
            <a:pPr>
              <a:buFont typeface="Symbol" pitchFamily="18" charset="2"/>
              <a:buChar char="·"/>
              <a:defRPr/>
            </a:pPr>
            <a:r>
              <a:rPr kumimoji="0" lang="de-DE" altLang="de-DE" sz="1800" dirty="0" smtClean="0">
                <a:latin typeface="Arial" charset="0"/>
              </a:rPr>
              <a:t>  § 1 (3) Z 3: Befreite Körperschaften 	</a:t>
            </a:r>
            <a:r>
              <a:rPr kumimoji="0" lang="de-AT" altLang="de-DE" sz="1800" b="1" i="1" dirty="0" smtClean="0">
                <a:latin typeface="Arial" charset="0"/>
              </a:rPr>
              <a:t>Einkünfte </a:t>
            </a:r>
            <a:r>
              <a:rPr kumimoji="0" lang="de-AT" altLang="de-DE" sz="1800" b="1" i="1" dirty="0" err="1" smtClean="0">
                <a:latin typeface="Arial" charset="0"/>
              </a:rPr>
              <a:t>gem</a:t>
            </a:r>
            <a:r>
              <a:rPr kumimoji="0" lang="de-AT" altLang="de-DE" sz="1800" b="1" i="1" dirty="0" smtClean="0">
                <a:latin typeface="Arial" charset="0"/>
              </a:rPr>
              <a:t> § 21 </a:t>
            </a:r>
            <a:r>
              <a:rPr kumimoji="0" lang="de-AT" altLang="de-DE" sz="1800" b="1" i="1" dirty="0" err="1" smtClean="0">
                <a:latin typeface="Arial" charset="0"/>
              </a:rPr>
              <a:t>Abs</a:t>
            </a:r>
            <a:r>
              <a:rPr kumimoji="0" lang="de-AT" altLang="de-DE" sz="1800" b="1" i="1" dirty="0" smtClean="0">
                <a:latin typeface="Arial" charset="0"/>
              </a:rPr>
              <a:t> 2 und 3</a:t>
            </a:r>
          </a:p>
          <a:p>
            <a:pPr marL="0" indent="0">
              <a:defRPr/>
            </a:pPr>
            <a:r>
              <a:rPr kumimoji="0" lang="de-AT" altLang="de-DE" sz="1800" b="1" i="1" dirty="0" smtClean="0">
                <a:latin typeface="Arial" charset="0"/>
              </a:rPr>
              <a:t>Steuerabzug, </a:t>
            </a:r>
            <a:r>
              <a:rPr kumimoji="0" lang="de-AT" altLang="de-DE" sz="1800" b="1" i="1" dirty="0" err="1" smtClean="0">
                <a:latin typeface="Arial" charset="0"/>
              </a:rPr>
              <a:t>vglb</a:t>
            </a:r>
            <a:r>
              <a:rPr kumimoji="0" lang="de-AT" altLang="de-DE" sz="1800" b="1" i="1" dirty="0" smtClean="0">
                <a:latin typeface="Arial" charset="0"/>
              </a:rPr>
              <a:t> </a:t>
            </a:r>
            <a:r>
              <a:rPr kumimoji="0" lang="de-AT" altLang="de-DE" sz="1800" b="1" i="1" dirty="0" err="1" smtClean="0">
                <a:latin typeface="Arial" charset="0"/>
              </a:rPr>
              <a:t>ausl</a:t>
            </a:r>
            <a:r>
              <a:rPr kumimoji="0" lang="de-AT" altLang="de-DE" sz="1800" b="1" i="1" dirty="0" smtClean="0">
                <a:latin typeface="Arial" charset="0"/>
              </a:rPr>
              <a:t> Einkünfte, </a:t>
            </a:r>
            <a:r>
              <a:rPr kumimoji="0" lang="de-AT" altLang="de-DE" sz="1800" b="1" i="1" dirty="0" err="1" smtClean="0">
                <a:latin typeface="Arial" charset="0"/>
              </a:rPr>
              <a:t>EaKV</a:t>
            </a:r>
            <a:r>
              <a:rPr kumimoji="0" lang="de-AT" altLang="de-DE" sz="1800" b="1" i="1" dirty="0" smtClean="0">
                <a:latin typeface="Arial" charset="0"/>
              </a:rPr>
              <a:t> ohne Sondersteuersatz, VG aus </a:t>
            </a:r>
            <a:r>
              <a:rPr kumimoji="0" lang="de-AT" altLang="de-DE" sz="1800" b="1" i="1" dirty="0" err="1" smtClean="0">
                <a:latin typeface="Arial" charset="0"/>
              </a:rPr>
              <a:t>GmbH-Anteilen+Grundstücken</a:t>
            </a:r>
            <a:endParaRPr kumimoji="0" lang="de-AT" altLang="de-DE" sz="1800" b="1" i="1" dirty="0" smtClean="0">
              <a:latin typeface="Arial" charset="0"/>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123</a:t>
            </a:fld>
            <a:endParaRPr lang="de-AT"/>
          </a:p>
        </p:txBody>
      </p:sp>
    </p:spTree>
    <p:extLst>
      <p:ext uri="{BB962C8B-B14F-4D97-AF65-F5344CB8AC3E}">
        <p14:creationId xmlns:p14="http://schemas.microsoft.com/office/powerpoint/2010/main" val="3989247586"/>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5991" y="251461"/>
            <a:ext cx="8531622" cy="441960"/>
          </a:xfrm>
        </p:spPr>
        <p:txBody>
          <a:bodyPr/>
          <a:lstStyle/>
          <a:p>
            <a:pPr algn="ctr" eaLnBrk="1" hangingPunct="1"/>
            <a:r>
              <a:rPr lang="de-DE" sz="2800" kern="1200" dirty="0" smtClean="0">
                <a:solidFill>
                  <a:srgbClr val="006699"/>
                </a:solidFill>
              </a:rPr>
              <a:t>Was ist das Steuerobjekt?</a:t>
            </a:r>
            <a:endParaRPr lang="de-DE" sz="2800" kern="1200" dirty="0">
              <a:solidFill>
                <a:srgbClr val="006699"/>
              </a:solidFill>
            </a:endParaRPr>
          </a:p>
        </p:txBody>
      </p:sp>
      <p:sp>
        <p:nvSpPr>
          <p:cNvPr id="4099" name="Rectangle 3"/>
          <p:cNvSpPr>
            <a:spLocks noGrp="1" noChangeArrowheads="1"/>
          </p:cNvSpPr>
          <p:nvPr>
            <p:ph type="body" idx="1"/>
          </p:nvPr>
        </p:nvSpPr>
        <p:spPr>
          <a:xfrm>
            <a:off x="305991" y="1318260"/>
            <a:ext cx="8531622" cy="4631692"/>
          </a:xfrm>
        </p:spPr>
        <p:txBody>
          <a:bodyPr/>
          <a:lstStyle/>
          <a:p>
            <a:pPr marL="285750" indent="-285750" eaLnBrk="1" hangingPunct="1">
              <a:lnSpc>
                <a:spcPct val="100000"/>
              </a:lnSpc>
              <a:spcBef>
                <a:spcPts val="300"/>
              </a:spcBef>
              <a:buFont typeface="Wingdings" panose="05000000000000000000" pitchFamily="2" charset="2"/>
              <a:buChar char="§"/>
              <a:defRPr/>
            </a:pPr>
            <a:endParaRPr lang="de-DE" sz="2400" b="1" dirty="0" smtClean="0">
              <a:solidFill>
                <a:schemeClr val="bg1">
                  <a:lumMod val="50000"/>
                </a:schemeClr>
              </a:solidFill>
            </a:endParaRPr>
          </a:p>
          <a:p>
            <a:pPr marL="285750" indent="-285750" eaLnBrk="1" hangingPunct="1">
              <a:lnSpc>
                <a:spcPct val="100000"/>
              </a:lnSpc>
              <a:spcBef>
                <a:spcPts val="300"/>
              </a:spcBef>
              <a:buFont typeface="Wingdings" panose="05000000000000000000" pitchFamily="2" charset="2"/>
              <a:buChar char="§"/>
              <a:defRPr/>
            </a:pPr>
            <a:endParaRPr lang="de-DE" sz="2400" b="1" dirty="0">
              <a:solidFill>
                <a:schemeClr val="bg1">
                  <a:lumMod val="50000"/>
                </a:schemeClr>
              </a:solidFill>
            </a:endParaRPr>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124</a:t>
            </a:fld>
            <a:endParaRPr lang="de-AT"/>
          </a:p>
        </p:txBody>
      </p:sp>
      <p:sp>
        <p:nvSpPr>
          <p:cNvPr id="8" name="Textplatzhalter 6"/>
          <p:cNvSpPr txBox="1">
            <a:spLocks/>
          </p:cNvSpPr>
          <p:nvPr/>
        </p:nvSpPr>
        <p:spPr>
          <a:xfrm>
            <a:off x="346998" y="868680"/>
            <a:ext cx="8228677" cy="78486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lIns="82900" tIns="41450" rIns="82900" bIns="41450"/>
          <a:lstStyle>
            <a:lvl1pPr marL="378184" indent="-378184" algn="l" defTabSz="1008492" rtl="0" eaLnBrk="1" latinLnBrk="0" hangingPunct="1">
              <a:lnSpc>
                <a:spcPct val="130000"/>
              </a:lnSpc>
              <a:spcBef>
                <a:spcPts val="0"/>
              </a:spcBef>
              <a:buClr>
                <a:srgbClr val="5C171F"/>
              </a:buClr>
              <a:buFont typeface="Wingdings" panose="05000000000000000000" pitchFamily="2" charset="2"/>
              <a:buChar char="§"/>
              <a:defRPr sz="3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19400" indent="-315154" algn="l" defTabSz="1008492" rtl="0" eaLnBrk="1" latinLnBrk="0" hangingPunct="1">
              <a:lnSpc>
                <a:spcPct val="130000"/>
              </a:lnSpc>
              <a:spcBef>
                <a:spcPts val="0"/>
              </a:spcBef>
              <a:buClr>
                <a:srgbClr val="5C171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4000" indent="-324000" algn="just" defTabSz="1008492" rtl="0" eaLnBrk="1" latinLnBrk="0" hangingPunct="1">
              <a:lnSpc>
                <a:spcPct val="130000"/>
              </a:lnSpc>
              <a:spcBef>
                <a:spcPts val="0"/>
              </a:spcBef>
              <a:buClr>
                <a:srgbClr val="000000"/>
              </a:buClr>
              <a:buFont typeface="Symbol" panose="05050102010706020507" pitchFamily="18"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000" indent="-252123" algn="just" defTabSz="1008492" rtl="0" eaLnBrk="1" latinLnBrk="0" hangingPunct="1">
              <a:lnSpc>
                <a:spcPct val="130000"/>
              </a:lnSpc>
              <a:spcBef>
                <a:spcPts val="0"/>
              </a:spcBef>
              <a:buClr>
                <a:srgbClr val="5C171F"/>
              </a:buClr>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96000" indent="-252123" algn="just" defTabSz="1008492" rtl="0" eaLnBrk="1" latinLnBrk="0" hangingPunct="1">
              <a:lnSpc>
                <a:spcPct val="130000"/>
              </a:lnSpc>
              <a:spcBef>
                <a:spcPts val="0"/>
              </a:spcBef>
              <a:buClr>
                <a:srgbClr val="000000"/>
              </a:buClr>
              <a:buFont typeface="Symbol" panose="05050102010706020507" pitchFamily="18"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773352"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7598"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1844"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6090"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de-AT" sz="1600" i="1" dirty="0">
                <a:latin typeface="Arial" panose="020B0604020202020204" pitchFamily="34" charset="0"/>
                <a:cs typeface="Arial" panose="020B0604020202020204" pitchFamily="34" charset="0"/>
              </a:rPr>
              <a:t> </a:t>
            </a:r>
            <a:r>
              <a:rPr lang="de-AT" sz="1500" i="1" dirty="0">
                <a:latin typeface="Arial" panose="020B0604020202020204" pitchFamily="34" charset="0"/>
                <a:cs typeface="Arial" panose="020B0604020202020204" pitchFamily="34" charset="0"/>
              </a:rPr>
              <a:t>§ 7 (1) Der </a:t>
            </a:r>
            <a:r>
              <a:rPr lang="de-AT" sz="1500" i="1" dirty="0"/>
              <a:t>Körperschaft</a:t>
            </a:r>
            <a:r>
              <a:rPr lang="de-AT" sz="1500" i="1" dirty="0">
                <a:latin typeface="Arial" panose="020B0604020202020204" pitchFamily="34" charset="0"/>
                <a:cs typeface="Arial" panose="020B0604020202020204" pitchFamily="34" charset="0"/>
              </a:rPr>
              <a:t>teuer ist </a:t>
            </a:r>
            <a:r>
              <a:rPr lang="de-AT" sz="1500" b="1" i="1" dirty="0">
                <a:latin typeface="Arial" panose="020B0604020202020204" pitchFamily="34" charset="0"/>
                <a:cs typeface="Arial" panose="020B0604020202020204" pitchFamily="34" charset="0"/>
              </a:rPr>
              <a:t>das Einkommen </a:t>
            </a:r>
            <a:r>
              <a:rPr lang="de-AT" sz="1500" i="1" dirty="0">
                <a:latin typeface="Arial" panose="020B0604020202020204" pitchFamily="34" charset="0"/>
                <a:cs typeface="Arial" panose="020B0604020202020204" pitchFamily="34" charset="0"/>
              </a:rPr>
              <a:t>zugrunde zu legen, das der unbeschränkt Steuerpflichtige </a:t>
            </a:r>
            <a:r>
              <a:rPr lang="de-AT" sz="1500" b="1" i="1" dirty="0">
                <a:latin typeface="Arial" panose="020B0604020202020204" pitchFamily="34" charset="0"/>
                <a:cs typeface="Arial" panose="020B0604020202020204" pitchFamily="34" charset="0"/>
              </a:rPr>
              <a:t>innerhalb eines Kalenderjahres </a:t>
            </a:r>
            <a:r>
              <a:rPr lang="de-AT" sz="1500" i="1" dirty="0">
                <a:latin typeface="Arial" panose="020B0604020202020204" pitchFamily="34" charset="0"/>
                <a:cs typeface="Arial" panose="020B0604020202020204" pitchFamily="34" charset="0"/>
              </a:rPr>
              <a:t>bezogen hat.</a:t>
            </a:r>
            <a:r>
              <a:rPr lang="de-AT" sz="1500" b="1" i="1" dirty="0"/>
              <a:t> </a:t>
            </a:r>
            <a:endParaRPr lang="de-AT" sz="1500" i="1" dirty="0">
              <a:latin typeface="Arial" panose="020B0604020202020204" pitchFamily="34" charset="0"/>
              <a:cs typeface="Arial" panose="020B0604020202020204" pitchFamily="34" charset="0"/>
            </a:endParaRPr>
          </a:p>
          <a:p>
            <a:pPr marL="0" indent="0">
              <a:buNone/>
            </a:pPr>
            <a:endParaRPr lang="de-AT" sz="1000" dirty="0">
              <a:latin typeface="Arial" panose="020B0604020202020204" pitchFamily="34" charset="0"/>
              <a:cs typeface="Arial" panose="020B0604020202020204" pitchFamily="34" charset="0"/>
            </a:endParaRPr>
          </a:p>
        </p:txBody>
      </p:sp>
      <p:sp>
        <p:nvSpPr>
          <p:cNvPr id="9" name="Textplatzhalter 6"/>
          <p:cNvSpPr txBox="1">
            <a:spLocks/>
          </p:cNvSpPr>
          <p:nvPr/>
        </p:nvSpPr>
        <p:spPr>
          <a:xfrm>
            <a:off x="346998" y="1653540"/>
            <a:ext cx="8331259" cy="1120140"/>
          </a:xfrm>
          <a:prstGeom prst="rect">
            <a:avLst/>
          </a:prstGeom>
          <a:solidFill>
            <a:schemeClr val="bg1"/>
          </a:solidFill>
          <a:ln>
            <a:noFill/>
          </a:ln>
        </p:spPr>
        <p:txBody>
          <a:bodyPr lIns="82900" tIns="41450" rIns="82900" bIns="41450"/>
          <a:lstStyle>
            <a:lvl1pPr marL="378184" indent="-378184" algn="l" defTabSz="1008492" rtl="0" eaLnBrk="1" latinLnBrk="0" hangingPunct="1">
              <a:lnSpc>
                <a:spcPct val="130000"/>
              </a:lnSpc>
              <a:spcBef>
                <a:spcPts val="0"/>
              </a:spcBef>
              <a:buClr>
                <a:srgbClr val="5C171F"/>
              </a:buClr>
              <a:buFont typeface="Wingdings" panose="05000000000000000000" pitchFamily="2" charset="2"/>
              <a:buChar char="§"/>
              <a:defRPr sz="3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19400" indent="-315154" algn="l" defTabSz="1008492" rtl="0" eaLnBrk="1" latinLnBrk="0" hangingPunct="1">
              <a:lnSpc>
                <a:spcPct val="130000"/>
              </a:lnSpc>
              <a:spcBef>
                <a:spcPts val="0"/>
              </a:spcBef>
              <a:buClr>
                <a:srgbClr val="5C171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4000" indent="-324000" algn="just" defTabSz="1008492" rtl="0" eaLnBrk="1" latinLnBrk="0" hangingPunct="1">
              <a:lnSpc>
                <a:spcPct val="130000"/>
              </a:lnSpc>
              <a:spcBef>
                <a:spcPts val="0"/>
              </a:spcBef>
              <a:buClr>
                <a:srgbClr val="000000"/>
              </a:buClr>
              <a:buFont typeface="Symbol" panose="05050102010706020507" pitchFamily="18"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000" indent="-252123" algn="just" defTabSz="1008492" rtl="0" eaLnBrk="1" latinLnBrk="0" hangingPunct="1">
              <a:lnSpc>
                <a:spcPct val="130000"/>
              </a:lnSpc>
              <a:spcBef>
                <a:spcPts val="0"/>
              </a:spcBef>
              <a:buClr>
                <a:srgbClr val="5C171F"/>
              </a:buClr>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96000" indent="-252123" algn="just" defTabSz="1008492" rtl="0" eaLnBrk="1" latinLnBrk="0" hangingPunct="1">
              <a:lnSpc>
                <a:spcPct val="130000"/>
              </a:lnSpc>
              <a:spcBef>
                <a:spcPts val="0"/>
              </a:spcBef>
              <a:buClr>
                <a:srgbClr val="000000"/>
              </a:buClr>
              <a:buFont typeface="Symbol" panose="05050102010706020507" pitchFamily="18"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773352"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7598"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1844"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6090"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nSpc>
                <a:spcPct val="100000"/>
              </a:lnSpc>
              <a:buNone/>
            </a:pPr>
            <a:r>
              <a:rPr lang="de-AT" sz="1600" i="1" dirty="0">
                <a:latin typeface="Arial" panose="020B0604020202020204" pitchFamily="34" charset="0"/>
                <a:cs typeface="Arial" panose="020B0604020202020204" pitchFamily="34" charset="0"/>
              </a:rPr>
              <a:t>das </a:t>
            </a:r>
            <a:r>
              <a:rPr lang="de-AT" sz="1800" dirty="0">
                <a:latin typeface="Arial" panose="020B0604020202020204" pitchFamily="34" charset="0"/>
                <a:cs typeface="Arial" panose="020B0604020202020204" pitchFamily="34" charset="0"/>
              </a:rPr>
              <a:t>Steuerobjekt ist: </a:t>
            </a:r>
          </a:p>
          <a:p>
            <a:pPr lvl="1">
              <a:lnSpc>
                <a:spcPct val="100000"/>
              </a:lnSpc>
            </a:pPr>
            <a:r>
              <a:rPr lang="de-AT" sz="1600" dirty="0">
                <a:latin typeface="Arial" panose="020B0604020202020204" pitchFamily="34" charset="0"/>
                <a:cs typeface="Arial" panose="020B0604020202020204" pitchFamily="34" charset="0"/>
              </a:rPr>
              <a:t>das Einkommen</a:t>
            </a:r>
          </a:p>
          <a:p>
            <a:pPr lvl="1">
              <a:lnSpc>
                <a:spcPct val="100000"/>
              </a:lnSpc>
            </a:pPr>
            <a:r>
              <a:rPr lang="de-AT" sz="1600" dirty="0">
                <a:latin typeface="Arial" panose="020B0604020202020204" pitchFamily="34" charset="0"/>
                <a:cs typeface="Arial" panose="020B0604020202020204" pitchFamily="34" charset="0"/>
              </a:rPr>
              <a:t>innerhalb eines Kalenderjahres bezogen</a:t>
            </a:r>
          </a:p>
          <a:p>
            <a:pPr>
              <a:lnSpc>
                <a:spcPct val="100000"/>
              </a:lnSpc>
            </a:pPr>
            <a:endParaRPr lang="de-AT" sz="300" dirty="0">
              <a:latin typeface="Arial" panose="020B0604020202020204" pitchFamily="34" charset="0"/>
              <a:cs typeface="Arial" panose="020B0604020202020204" pitchFamily="34" charset="0"/>
            </a:endParaRPr>
          </a:p>
          <a:p>
            <a:pPr>
              <a:lnSpc>
                <a:spcPct val="100000"/>
              </a:lnSpc>
            </a:pPr>
            <a:r>
              <a:rPr lang="de-AT" sz="1800" dirty="0">
                <a:latin typeface="Arial" panose="020B0604020202020204" pitchFamily="34" charset="0"/>
                <a:cs typeface="Arial" panose="020B0604020202020204" pitchFamily="34" charset="0"/>
              </a:rPr>
              <a:t>Was versteht man unter „dem Einkommen“?</a:t>
            </a:r>
            <a:endParaRPr lang="de-AT" sz="1000" dirty="0">
              <a:latin typeface="Arial" panose="020B0604020202020204" pitchFamily="34" charset="0"/>
              <a:cs typeface="Arial" panose="020B0604020202020204" pitchFamily="34" charset="0"/>
            </a:endParaRPr>
          </a:p>
          <a:p>
            <a:pPr marL="0" indent="0">
              <a:buNone/>
            </a:pPr>
            <a:endParaRPr lang="de-AT" sz="1600" i="1"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p:txBody>
      </p:sp>
      <p:sp>
        <p:nvSpPr>
          <p:cNvPr id="10" name="Textplatzhalter 6"/>
          <p:cNvSpPr txBox="1">
            <a:spLocks/>
          </p:cNvSpPr>
          <p:nvPr/>
        </p:nvSpPr>
        <p:spPr>
          <a:xfrm>
            <a:off x="510540" y="2849880"/>
            <a:ext cx="8290560" cy="3200400"/>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lIns="82900" tIns="41450" rIns="82900" bIns="41450"/>
          <a:lstStyle>
            <a:lvl1pPr marL="378184" indent="-378184" algn="l" defTabSz="1008492" rtl="0" eaLnBrk="1" latinLnBrk="0" hangingPunct="1">
              <a:lnSpc>
                <a:spcPct val="130000"/>
              </a:lnSpc>
              <a:spcBef>
                <a:spcPts val="0"/>
              </a:spcBef>
              <a:buClr>
                <a:srgbClr val="5C171F"/>
              </a:buClr>
              <a:buFont typeface="Wingdings" panose="05000000000000000000" pitchFamily="2" charset="2"/>
              <a:buChar char="§"/>
              <a:defRPr sz="3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19400" indent="-315154" algn="l" defTabSz="1008492" rtl="0" eaLnBrk="1" latinLnBrk="0" hangingPunct="1">
              <a:lnSpc>
                <a:spcPct val="130000"/>
              </a:lnSpc>
              <a:spcBef>
                <a:spcPts val="0"/>
              </a:spcBef>
              <a:buClr>
                <a:srgbClr val="5C171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4000" indent="-324000" algn="just" defTabSz="1008492" rtl="0" eaLnBrk="1" latinLnBrk="0" hangingPunct="1">
              <a:lnSpc>
                <a:spcPct val="130000"/>
              </a:lnSpc>
              <a:spcBef>
                <a:spcPts val="0"/>
              </a:spcBef>
              <a:buClr>
                <a:srgbClr val="000000"/>
              </a:buClr>
              <a:buFont typeface="Symbol" panose="05050102010706020507" pitchFamily="18"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60000" indent="-252123" algn="just" defTabSz="1008492" rtl="0" eaLnBrk="1" latinLnBrk="0" hangingPunct="1">
              <a:lnSpc>
                <a:spcPct val="130000"/>
              </a:lnSpc>
              <a:spcBef>
                <a:spcPts val="0"/>
              </a:spcBef>
              <a:buClr>
                <a:srgbClr val="5C171F"/>
              </a:buClr>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96000" indent="-252123" algn="just" defTabSz="1008492" rtl="0" eaLnBrk="1" latinLnBrk="0" hangingPunct="1">
              <a:lnSpc>
                <a:spcPct val="130000"/>
              </a:lnSpc>
              <a:spcBef>
                <a:spcPts val="0"/>
              </a:spcBef>
              <a:buClr>
                <a:srgbClr val="000000"/>
              </a:buClr>
              <a:buFont typeface="Symbol" panose="05050102010706020507" pitchFamily="18"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773352"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7598"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1844"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6090"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3" indent="0" algn="l">
              <a:lnSpc>
                <a:spcPct val="120000"/>
              </a:lnSpc>
              <a:buNone/>
            </a:pPr>
            <a:r>
              <a:rPr lang="de-AT" sz="1500" i="1" dirty="0">
                <a:latin typeface="Arial" panose="020B0604020202020204" pitchFamily="34" charset="0"/>
                <a:cs typeface="Arial" panose="020B0604020202020204" pitchFamily="34" charset="0"/>
              </a:rPr>
              <a:t>(2) </a:t>
            </a:r>
            <a:r>
              <a:rPr lang="de-AT" sz="1500" i="1" dirty="0"/>
              <a:t>Einkommen ist der Gesamtbetrag der Einkünfte aus den im § 2 Abs. 3 des EStG 1988 aufgezählten Einkunftsarten nach Ausgleich mit Verlusten, die sich aus den einzelnen Einkunftsarten ergeben, </a:t>
            </a:r>
            <a:r>
              <a:rPr lang="de-AT" sz="1300" i="1" dirty="0"/>
              <a:t>und nach</a:t>
            </a:r>
            <a:r>
              <a:rPr lang="de-AT" sz="1500" i="1" dirty="0"/>
              <a:t> Abzug der Sonderausgaben § 8 (4) </a:t>
            </a:r>
            <a:r>
              <a:rPr lang="de-AT" sz="1100" i="1" dirty="0"/>
              <a:t>und des Freibetrages für begünstigte Zwecke (§ 23)</a:t>
            </a:r>
            <a:r>
              <a:rPr lang="de-AT" sz="1500" i="1" dirty="0"/>
              <a:t>. Wie das Einkommen zu ermitteln ist, bestimmt sich nach dem Einkommensteuergesetz 1988 und diesem Bundesgesetz. </a:t>
            </a:r>
            <a:endParaRPr lang="de-AT" sz="1600" i="1" dirty="0">
              <a:latin typeface="Arial" panose="020B0604020202020204" pitchFamily="34" charset="0"/>
              <a:cs typeface="Arial" panose="020B0604020202020204" pitchFamily="34" charset="0"/>
            </a:endParaRPr>
          </a:p>
          <a:p>
            <a:pPr marL="0" indent="0">
              <a:buNone/>
            </a:pPr>
            <a:r>
              <a:rPr lang="de-AT" sz="1600" b="1" dirty="0">
                <a:latin typeface="Arial" panose="020B0604020202020204" pitchFamily="34" charset="0"/>
                <a:cs typeface="Arial" panose="020B0604020202020204" pitchFamily="34" charset="0"/>
              </a:rPr>
              <a:t>Das Einkommen ist demnach</a:t>
            </a:r>
            <a:endParaRPr lang="de-AT" sz="1800" b="1" dirty="0">
              <a:latin typeface="Arial" panose="020B0604020202020204" pitchFamily="34" charset="0"/>
              <a:cs typeface="Arial" panose="020B0604020202020204" pitchFamily="34" charset="0"/>
            </a:endParaRPr>
          </a:p>
          <a:p>
            <a:pPr lvl="1"/>
            <a:r>
              <a:rPr lang="de-AT" sz="1600" b="1" dirty="0">
                <a:latin typeface="Arial" panose="020B0604020202020204" pitchFamily="34" charset="0"/>
                <a:cs typeface="Arial" panose="020B0604020202020204" pitchFamily="34" charset="0"/>
              </a:rPr>
              <a:t>Gesamtbetrag der Einkünfte aus den in § 2 (3) aufgezählten Einkunftsarten</a:t>
            </a:r>
          </a:p>
          <a:p>
            <a:pPr lvl="1"/>
            <a:r>
              <a:rPr lang="de-AT" sz="1600" b="1" dirty="0">
                <a:latin typeface="Arial" panose="020B0604020202020204" pitchFamily="34" charset="0"/>
                <a:cs typeface="Arial" panose="020B0604020202020204" pitchFamily="34" charset="0"/>
              </a:rPr>
              <a:t>Ausgleich mit Verlusten aus den Einkunftsarten</a:t>
            </a:r>
          </a:p>
          <a:p>
            <a:pPr lvl="1"/>
            <a:r>
              <a:rPr lang="de-AT" sz="1600" b="1" dirty="0">
                <a:latin typeface="Arial" panose="020B0604020202020204" pitchFamily="34" charset="0"/>
                <a:cs typeface="Arial" panose="020B0604020202020204" pitchFamily="34" charset="0"/>
              </a:rPr>
              <a:t>Abzug von Sonderausgaben </a:t>
            </a:r>
            <a:r>
              <a:rPr lang="de-AT" sz="1500" b="1" dirty="0">
                <a:latin typeface="Arial" panose="020B0604020202020204" pitchFamily="34" charset="0"/>
                <a:cs typeface="Arial" panose="020B0604020202020204" pitchFamily="34" charset="0"/>
              </a:rPr>
              <a:t>(Hinweis auf § 8(4) </a:t>
            </a:r>
            <a:r>
              <a:rPr lang="de-AT" sz="1600" b="1" dirty="0" smtClean="0">
                <a:latin typeface="Arial" panose="020B0604020202020204" pitchFamily="34" charset="0"/>
                <a:cs typeface="Arial" panose="020B0604020202020204" pitchFamily="34" charset="0"/>
              </a:rPr>
              <a:t>–</a:t>
            </a:r>
          </a:p>
          <a:p>
            <a:pPr lvl="1"/>
            <a:r>
              <a:rPr lang="de-AT" sz="1500" b="1" dirty="0" smtClean="0">
                <a:latin typeface="Arial" panose="020B0604020202020204" pitchFamily="34" charset="0"/>
                <a:cs typeface="Arial" panose="020B0604020202020204" pitchFamily="34" charset="0"/>
              </a:rPr>
              <a:t>Abzug von Freibetrag für begünstigte Zwecke</a:t>
            </a:r>
            <a:r>
              <a:rPr lang="de-AT" sz="1300" b="1" dirty="0" smtClean="0">
                <a:latin typeface="Arial" panose="020B0604020202020204" pitchFamily="34" charset="0"/>
                <a:cs typeface="Arial" panose="020B0604020202020204" pitchFamily="34" charset="0"/>
              </a:rPr>
              <a:t>(Hinweis § 23) </a:t>
            </a:r>
            <a:r>
              <a:rPr lang="de-AT" sz="1500" b="1" dirty="0" smtClean="0">
                <a:latin typeface="Arial" panose="020B0604020202020204" pitchFamily="34" charset="0"/>
                <a:cs typeface="Arial" panose="020B0604020202020204" pitchFamily="34" charset="0"/>
              </a:rPr>
              <a:t>–</a:t>
            </a:r>
            <a:endParaRPr lang="de-AT"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0497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5991" y="693421"/>
            <a:ext cx="8531622" cy="426719"/>
          </a:xfrm>
        </p:spPr>
        <p:txBody>
          <a:bodyPr/>
          <a:lstStyle/>
          <a:p>
            <a:pPr algn="ctr"/>
            <a:r>
              <a:rPr lang="de-DE" sz="2800" kern="1200" dirty="0" smtClean="0">
                <a:solidFill>
                  <a:srgbClr val="006699"/>
                </a:solidFill>
              </a:rPr>
              <a:t>Befreiungen (</a:t>
            </a:r>
            <a:r>
              <a:rPr lang="de-AT" dirty="0" smtClean="0">
                <a:solidFill>
                  <a:srgbClr val="006699"/>
                </a:solidFill>
              </a:rPr>
              <a:t>§§ </a:t>
            </a:r>
            <a:r>
              <a:rPr lang="de-AT" dirty="0">
                <a:solidFill>
                  <a:srgbClr val="006699"/>
                </a:solidFill>
              </a:rPr>
              <a:t>5, 6, 6a, 6b)</a:t>
            </a:r>
            <a:endParaRPr lang="de-DE" sz="2800" kern="1200" dirty="0">
              <a:solidFill>
                <a:srgbClr val="006699"/>
              </a:solidFill>
            </a:endParaRPr>
          </a:p>
        </p:txBody>
      </p:sp>
      <p:sp>
        <p:nvSpPr>
          <p:cNvPr id="4099" name="Rectangle 3"/>
          <p:cNvSpPr>
            <a:spLocks noGrp="1" noChangeArrowheads="1"/>
          </p:cNvSpPr>
          <p:nvPr>
            <p:ph type="body" idx="1"/>
          </p:nvPr>
        </p:nvSpPr>
        <p:spPr>
          <a:xfrm>
            <a:off x="243840" y="1211580"/>
            <a:ext cx="8593773" cy="4738372"/>
          </a:xfrm>
        </p:spPr>
        <p:txBody>
          <a:bodyPr/>
          <a:lstStyle/>
          <a:p>
            <a:pPr>
              <a:lnSpc>
                <a:spcPct val="100000"/>
              </a:lnSpc>
              <a:buFont typeface="Wingdings" panose="05000000000000000000" pitchFamily="2" charset="2"/>
              <a:buChar char="§"/>
            </a:pPr>
            <a:r>
              <a:rPr lang="de-AT" sz="2400" dirty="0">
                <a:cs typeface="Arial" panose="020B0604020202020204" pitchFamily="34" charset="0"/>
              </a:rPr>
              <a:t>Das Körperschaftsteuergesetz kennt eine Anzahl an </a:t>
            </a:r>
          </a:p>
          <a:p>
            <a:pPr>
              <a:lnSpc>
                <a:spcPct val="100000"/>
              </a:lnSpc>
              <a:buFont typeface="Wingdings" panose="05000000000000000000" pitchFamily="2" charset="2"/>
              <a:buChar char="§"/>
            </a:pPr>
            <a:r>
              <a:rPr lang="de-AT" sz="2400" b="1" dirty="0" smtClean="0">
                <a:cs typeface="Arial" panose="020B0604020202020204" pitchFamily="34" charset="0"/>
              </a:rPr>
              <a:t>persönlichen</a:t>
            </a:r>
            <a:r>
              <a:rPr lang="de-AT" sz="2400" dirty="0" smtClean="0">
                <a:cs typeface="Arial" panose="020B0604020202020204" pitchFamily="34" charset="0"/>
              </a:rPr>
              <a:t> </a:t>
            </a:r>
            <a:r>
              <a:rPr lang="de-AT" sz="2400" dirty="0">
                <a:cs typeface="Arial" panose="020B0604020202020204" pitchFamily="34" charset="0"/>
              </a:rPr>
              <a:t>Befreiungen (es werden bestimmte Körperschaften befreit), </a:t>
            </a:r>
            <a:r>
              <a:rPr lang="de-AT" sz="2400" dirty="0" err="1">
                <a:cs typeface="Arial" panose="020B0604020202020204" pitchFamily="34" charset="0"/>
              </a:rPr>
              <a:t>zB</a:t>
            </a:r>
            <a:r>
              <a:rPr lang="de-AT" sz="2400" dirty="0">
                <a:cs typeface="Arial" panose="020B0604020202020204" pitchFamily="34" charset="0"/>
              </a:rPr>
              <a:t>.: </a:t>
            </a:r>
          </a:p>
          <a:p>
            <a:pPr lvl="1">
              <a:buFont typeface="Wingdings" panose="05000000000000000000" pitchFamily="2" charset="2"/>
              <a:buChar char="§"/>
            </a:pPr>
            <a:r>
              <a:rPr lang="de-AT" sz="2400" dirty="0"/>
              <a:t>Körperschaften die der Förderung gemeinnütziger, mildtätiger oder kirchlicher Zwecke  dienen</a:t>
            </a:r>
          </a:p>
          <a:p>
            <a:pPr lvl="1">
              <a:buFont typeface="Wingdings" panose="05000000000000000000" pitchFamily="2" charset="2"/>
              <a:buChar char="§"/>
            </a:pPr>
            <a:r>
              <a:rPr lang="de-AT" sz="2400" dirty="0"/>
              <a:t>Pensionskassen im Sinne des Pensionskassengesetzes</a:t>
            </a:r>
          </a:p>
          <a:p>
            <a:pPr lvl="1">
              <a:buFont typeface="Wingdings" panose="05000000000000000000" pitchFamily="2" charset="2"/>
              <a:buChar char="§"/>
            </a:pPr>
            <a:r>
              <a:rPr lang="de-AT" sz="2400" dirty="0" err="1"/>
              <a:t>u.A.</a:t>
            </a:r>
            <a:endParaRPr lang="de-AT" sz="2400" dirty="0"/>
          </a:p>
          <a:p>
            <a:pPr>
              <a:buFont typeface="Wingdings" panose="05000000000000000000" pitchFamily="2" charset="2"/>
              <a:buChar char="§"/>
            </a:pPr>
            <a:r>
              <a:rPr lang="de-AT" sz="2400" dirty="0" smtClean="0"/>
              <a:t>und </a:t>
            </a:r>
            <a:r>
              <a:rPr lang="de-AT" sz="2400" dirty="0"/>
              <a:t>so wie das EStG </a:t>
            </a:r>
            <a:r>
              <a:rPr lang="de-AT" sz="2400" dirty="0" smtClean="0"/>
              <a:t>auch</a:t>
            </a:r>
          </a:p>
          <a:p>
            <a:pPr>
              <a:buFont typeface="Wingdings" panose="05000000000000000000" pitchFamily="2" charset="2"/>
              <a:buChar char="§"/>
            </a:pPr>
            <a:r>
              <a:rPr lang="de-AT" sz="2400" b="1" dirty="0" smtClean="0"/>
              <a:t>Sachliche</a:t>
            </a:r>
            <a:r>
              <a:rPr lang="de-AT" sz="2400" dirty="0" smtClean="0"/>
              <a:t> </a:t>
            </a:r>
            <a:r>
              <a:rPr lang="de-AT" sz="2400" dirty="0"/>
              <a:t>Befreiungen</a:t>
            </a:r>
          </a:p>
          <a:p>
            <a:pPr lvl="1">
              <a:buFont typeface="Wingdings" panose="05000000000000000000" pitchFamily="2" charset="2"/>
              <a:buChar char="§"/>
            </a:pPr>
            <a:r>
              <a:rPr lang="de-AT" sz="2400" dirty="0"/>
              <a:t>Jene nach § 3 EStG, die auf Körperschaften zutreffen können</a:t>
            </a:r>
          </a:p>
          <a:p>
            <a:pPr lvl="1">
              <a:buFont typeface="Wingdings" panose="05000000000000000000" pitchFamily="2" charset="2"/>
              <a:buChar char="§"/>
            </a:pPr>
            <a:r>
              <a:rPr lang="de-AT" sz="2400" dirty="0"/>
              <a:t>Eigene Befreiungen, wie die Beteiligungsertragsbefreiung nach § 10 KStG</a:t>
            </a:r>
          </a:p>
          <a:p>
            <a:pPr lvl="1">
              <a:lnSpc>
                <a:spcPct val="100000"/>
              </a:lnSpc>
              <a:buFont typeface="Wingdings" panose="05000000000000000000" pitchFamily="2" charset="2"/>
              <a:buChar char="§"/>
            </a:pPr>
            <a:endParaRPr lang="de-AT" sz="24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de-AT" sz="2400" dirty="0">
              <a:latin typeface="Arial" panose="020B0604020202020204" pitchFamily="34" charset="0"/>
              <a:cs typeface="Arial" panose="020B0604020202020204" pitchFamily="34" charset="0"/>
            </a:endParaRPr>
          </a:p>
          <a:p>
            <a:pPr eaLnBrk="1" hangingPunct="1">
              <a:lnSpc>
                <a:spcPct val="100000"/>
              </a:lnSpc>
              <a:spcBef>
                <a:spcPts val="300"/>
              </a:spcBef>
              <a:buFont typeface="Wingdings" panose="05000000000000000000" pitchFamily="2" charset="2"/>
              <a:buChar char="§"/>
              <a:defRPr/>
            </a:pPr>
            <a:endParaRPr lang="de-DE" sz="2400" dirty="0" smtClean="0"/>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125</a:t>
            </a:fld>
            <a:endParaRPr lang="de-AT"/>
          </a:p>
        </p:txBody>
      </p:sp>
    </p:spTree>
    <p:extLst>
      <p:ext uri="{BB962C8B-B14F-4D97-AF65-F5344CB8AC3E}">
        <p14:creationId xmlns:p14="http://schemas.microsoft.com/office/powerpoint/2010/main" val="31652286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5991" y="693421"/>
            <a:ext cx="8531622" cy="426719"/>
          </a:xfrm>
        </p:spPr>
        <p:txBody>
          <a:bodyPr/>
          <a:lstStyle/>
          <a:p>
            <a:pPr algn="ctr"/>
            <a:r>
              <a:rPr lang="de-DE" sz="2800" kern="1200" dirty="0" smtClean="0">
                <a:solidFill>
                  <a:srgbClr val="006699"/>
                </a:solidFill>
              </a:rPr>
              <a:t>Steuersatz und Erhebung</a:t>
            </a:r>
            <a:endParaRPr lang="de-DE" sz="2800" kern="1200" dirty="0">
              <a:solidFill>
                <a:srgbClr val="006699"/>
              </a:solidFill>
            </a:endParaRPr>
          </a:p>
        </p:txBody>
      </p:sp>
      <p:sp>
        <p:nvSpPr>
          <p:cNvPr id="4099" name="Rectangle 3"/>
          <p:cNvSpPr>
            <a:spLocks noGrp="1" noChangeArrowheads="1"/>
          </p:cNvSpPr>
          <p:nvPr>
            <p:ph type="body" idx="1"/>
          </p:nvPr>
        </p:nvSpPr>
        <p:spPr>
          <a:xfrm>
            <a:off x="205740" y="1135380"/>
            <a:ext cx="8755380" cy="5120640"/>
          </a:xfrm>
        </p:spPr>
        <p:txBody>
          <a:bodyPr/>
          <a:lstStyle/>
          <a:p>
            <a:pPr>
              <a:lnSpc>
                <a:spcPct val="100000"/>
              </a:lnSpc>
              <a:buFont typeface="Wingdings" panose="05000000000000000000" pitchFamily="2" charset="2"/>
              <a:buChar char="§"/>
            </a:pPr>
            <a:r>
              <a:rPr lang="de-AT" sz="2400" dirty="0">
                <a:cs typeface="Arial" panose="020B0604020202020204" pitchFamily="34" charset="0"/>
              </a:rPr>
              <a:t>Der Steuersatz bei der Körperschaftsteuer beträgt linear 25%</a:t>
            </a:r>
          </a:p>
          <a:p>
            <a:pPr>
              <a:lnSpc>
                <a:spcPct val="100000"/>
              </a:lnSpc>
              <a:buFont typeface="Wingdings" panose="05000000000000000000" pitchFamily="2" charset="2"/>
              <a:buChar char="§"/>
            </a:pPr>
            <a:r>
              <a:rPr lang="de-AT" sz="2400" dirty="0" smtClean="0">
                <a:cs typeface="Arial" panose="020B0604020202020204" pitchFamily="34" charset="0"/>
              </a:rPr>
              <a:t>Körperschaften</a:t>
            </a:r>
            <a:r>
              <a:rPr lang="de-AT" sz="2400" dirty="0">
                <a:cs typeface="Arial" panose="020B0604020202020204" pitchFamily="34" charset="0"/>
              </a:rPr>
              <a:t>, die Verluste erwirtschaftet haben, werden zu einer Mindestkörperschaftsteuer (MIKÖ) verpflichtet, bei einer GmbH beträgt diese € 1.750 pro Jahr </a:t>
            </a:r>
            <a:endParaRPr lang="de-AT" sz="2400" dirty="0"/>
          </a:p>
          <a:p>
            <a:pPr lvl="1">
              <a:buFont typeface="Wingdings" panose="05000000000000000000" pitchFamily="2" charset="2"/>
              <a:buChar char="§"/>
            </a:pPr>
            <a:r>
              <a:rPr lang="de-AT" sz="2400" dirty="0"/>
              <a:t>In Folgejahren mit Gewinnen wird diese </a:t>
            </a:r>
            <a:r>
              <a:rPr lang="de-AT" sz="2400" dirty="0" err="1"/>
              <a:t>Mikö</a:t>
            </a:r>
            <a:r>
              <a:rPr lang="de-AT" sz="2400" dirty="0"/>
              <a:t> auf die spätere </a:t>
            </a:r>
            <a:r>
              <a:rPr lang="de-AT" sz="2400" dirty="0" err="1"/>
              <a:t>KöSt</a:t>
            </a:r>
            <a:r>
              <a:rPr lang="de-AT" sz="2400" dirty="0"/>
              <a:t> angerechnet. </a:t>
            </a:r>
          </a:p>
          <a:p>
            <a:pPr>
              <a:buFont typeface="Wingdings" panose="05000000000000000000" pitchFamily="2" charset="2"/>
              <a:buChar char="§"/>
            </a:pPr>
            <a:r>
              <a:rPr lang="de-AT" sz="2400" dirty="0" smtClean="0"/>
              <a:t>Einhebung </a:t>
            </a:r>
            <a:r>
              <a:rPr lang="de-AT" sz="2400" dirty="0"/>
              <a:t>und Veranlagung:</a:t>
            </a:r>
          </a:p>
          <a:p>
            <a:pPr lvl="1">
              <a:buFont typeface="Wingdings" panose="05000000000000000000" pitchFamily="2" charset="2"/>
              <a:buChar char="§"/>
            </a:pPr>
            <a:r>
              <a:rPr lang="de-AT" sz="2400" dirty="0"/>
              <a:t>Wie bei der ESt</a:t>
            </a:r>
          </a:p>
          <a:p>
            <a:pPr lvl="1">
              <a:buFont typeface="Wingdings" panose="05000000000000000000" pitchFamily="2" charset="2"/>
              <a:buChar char="§"/>
            </a:pPr>
            <a:r>
              <a:rPr lang="de-AT" sz="2400" dirty="0"/>
              <a:t>4 Vorauszahlungen</a:t>
            </a:r>
          </a:p>
          <a:p>
            <a:pPr lvl="1">
              <a:buFont typeface="Wingdings" panose="05000000000000000000" pitchFamily="2" charset="2"/>
              <a:buChar char="§"/>
            </a:pPr>
            <a:r>
              <a:rPr lang="de-AT" sz="2400" dirty="0"/>
              <a:t>Abgabe einer Steuererklärung für das abgelaufene Kalenderjahr</a:t>
            </a:r>
          </a:p>
          <a:p>
            <a:pPr lvl="1">
              <a:buFont typeface="Wingdings" panose="05000000000000000000" pitchFamily="2" charset="2"/>
              <a:buChar char="§"/>
            </a:pPr>
            <a:r>
              <a:rPr lang="de-AT" sz="2400" dirty="0"/>
              <a:t>„Abrechnung“ und Vergleich mit den Vorauszahlungen – Nachzahlung od. Gutschrift</a:t>
            </a:r>
          </a:p>
          <a:p>
            <a:pPr lvl="1">
              <a:buFont typeface="Wingdings" panose="05000000000000000000" pitchFamily="2" charset="2"/>
              <a:buChar char="§"/>
            </a:pPr>
            <a:r>
              <a:rPr lang="de-AT" sz="2400" dirty="0"/>
              <a:t>Basis für neue Vorauszahlungen</a:t>
            </a:r>
          </a:p>
          <a:p>
            <a:pPr>
              <a:lnSpc>
                <a:spcPct val="100000"/>
              </a:lnSpc>
              <a:buFont typeface="Wingdings" panose="05000000000000000000" pitchFamily="2" charset="2"/>
              <a:buChar char="§"/>
            </a:pPr>
            <a:endParaRPr lang="de-AT" sz="2400"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endParaRPr lang="de-AT" sz="2400" dirty="0">
              <a:latin typeface="Arial" panose="020B0604020202020204" pitchFamily="34" charset="0"/>
              <a:cs typeface="Arial" panose="020B0604020202020204" pitchFamily="34" charset="0"/>
            </a:endParaRPr>
          </a:p>
          <a:p>
            <a:pPr eaLnBrk="1" hangingPunct="1">
              <a:lnSpc>
                <a:spcPct val="100000"/>
              </a:lnSpc>
              <a:spcBef>
                <a:spcPts val="300"/>
              </a:spcBef>
              <a:buFont typeface="Wingdings" panose="05000000000000000000" pitchFamily="2" charset="2"/>
              <a:buChar char="§"/>
              <a:defRPr/>
            </a:pPr>
            <a:endParaRPr lang="de-DE" sz="2400" dirty="0" smtClean="0"/>
          </a:p>
        </p:txBody>
      </p:sp>
      <p:sp>
        <p:nvSpPr>
          <p:cNvPr id="4100"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126</a:t>
            </a:fld>
            <a:endParaRPr lang="de-AT"/>
          </a:p>
        </p:txBody>
      </p:sp>
    </p:spTree>
    <p:extLst>
      <p:ext uri="{BB962C8B-B14F-4D97-AF65-F5344CB8AC3E}">
        <p14:creationId xmlns:p14="http://schemas.microsoft.com/office/powerpoint/2010/main" val="21233253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914400"/>
            <a:ext cx="7688580" cy="320040"/>
          </a:xfrm>
        </p:spPr>
        <p:txBody>
          <a:bodyPr/>
          <a:lstStyle/>
          <a:p>
            <a:pPr eaLnBrk="1" hangingPunct="1"/>
            <a:r>
              <a:rPr lang="de-DE" sz="2600" kern="1200" dirty="0" smtClean="0">
                <a:solidFill>
                  <a:srgbClr val="006699"/>
                </a:solidFill>
              </a:rPr>
              <a:t>Steuersatz und Erhebung – Zusammenfassung </a:t>
            </a:r>
            <a:endParaRPr lang="de-DE" sz="2600" kern="1200" dirty="0">
              <a:solidFill>
                <a:srgbClr val="006699"/>
              </a:solidFill>
            </a:endParaRPr>
          </a:p>
        </p:txBody>
      </p:sp>
      <p:sp>
        <p:nvSpPr>
          <p:cNvPr id="5123" name="Rectangle 3"/>
          <p:cNvSpPr>
            <a:spLocks noGrp="1" noChangeArrowheads="1"/>
          </p:cNvSpPr>
          <p:nvPr>
            <p:ph type="body" idx="1"/>
          </p:nvPr>
        </p:nvSpPr>
        <p:spPr>
          <a:xfrm>
            <a:off x="281940" y="1310640"/>
            <a:ext cx="8534400" cy="5135880"/>
          </a:xfrm>
        </p:spPr>
        <p:txBody>
          <a:bodyPr/>
          <a:lstStyle/>
          <a:p>
            <a:pPr eaLnBrk="1" hangingPunct="1">
              <a:lnSpc>
                <a:spcPct val="100000"/>
              </a:lnSpc>
              <a:spcBef>
                <a:spcPts val="300"/>
              </a:spcBef>
              <a:buFont typeface="Wingdings" panose="05000000000000000000" pitchFamily="2" charset="2"/>
              <a:buChar char="§"/>
              <a:defRPr/>
            </a:pPr>
            <a:r>
              <a:rPr lang="de-DE" sz="1700" b="1" dirty="0" smtClean="0">
                <a:solidFill>
                  <a:schemeClr val="bg1">
                    <a:lumMod val="50000"/>
                  </a:schemeClr>
                </a:solidFill>
              </a:rPr>
              <a:t>Tarif nach § 22 KStG</a:t>
            </a:r>
          </a:p>
          <a:p>
            <a:pPr lvl="1" eaLnBrk="1" hangingPunct="1">
              <a:lnSpc>
                <a:spcPct val="100000"/>
              </a:lnSpc>
              <a:spcBef>
                <a:spcPts val="300"/>
              </a:spcBef>
              <a:buFont typeface="Wingdings" panose="05000000000000000000" pitchFamily="2" charset="2"/>
              <a:buChar char="§"/>
              <a:defRPr/>
            </a:pPr>
            <a:r>
              <a:rPr lang="de-DE" sz="1700" dirty="0" smtClean="0"/>
              <a:t>25 % vom </a:t>
            </a:r>
            <a:r>
              <a:rPr lang="de-DE" sz="1700" dirty="0" err="1" smtClean="0"/>
              <a:t>stpfl</a:t>
            </a:r>
            <a:r>
              <a:rPr lang="de-DE" sz="1700" dirty="0" smtClean="0"/>
              <a:t> Einkommen</a:t>
            </a:r>
          </a:p>
          <a:p>
            <a:pPr>
              <a:lnSpc>
                <a:spcPct val="100000"/>
              </a:lnSpc>
              <a:spcBef>
                <a:spcPts val="300"/>
              </a:spcBef>
              <a:buFont typeface="Wingdings" panose="05000000000000000000" pitchFamily="2" charset="2"/>
              <a:buChar char="§"/>
              <a:defRPr/>
            </a:pPr>
            <a:r>
              <a:rPr lang="de-DE" sz="1700" dirty="0" smtClean="0"/>
              <a:t>Unbeschränkt </a:t>
            </a:r>
            <a:r>
              <a:rPr lang="de-DE" sz="1700" dirty="0" err="1" smtClean="0"/>
              <a:t>Stpfl</a:t>
            </a:r>
            <a:r>
              <a:rPr lang="de-DE" sz="1700" dirty="0" smtClean="0"/>
              <a:t> müssen </a:t>
            </a:r>
            <a:r>
              <a:rPr lang="de-DE" sz="1700" dirty="0" err="1" smtClean="0"/>
              <a:t>MindestKöSt</a:t>
            </a:r>
            <a:r>
              <a:rPr lang="de-DE" sz="1700" dirty="0" smtClean="0"/>
              <a:t> entrichten </a:t>
            </a:r>
            <a:r>
              <a:rPr lang="de-DE" sz="1700" dirty="0" smtClean="0">
                <a:sym typeface="Wingdings 3"/>
              </a:rPr>
              <a:t></a:t>
            </a:r>
            <a:r>
              <a:rPr lang="de-DE" sz="1700" dirty="0" smtClean="0"/>
              <a:t> </a:t>
            </a:r>
            <a:r>
              <a:rPr lang="de-DE" sz="1700" dirty="0" smtClean="0">
                <a:sym typeface="Wingdings" charset="2"/>
              </a:rPr>
              <a:t>Anrechnung auf </a:t>
            </a:r>
            <a:r>
              <a:rPr lang="de-DE" sz="1700" dirty="0" err="1" smtClean="0">
                <a:sym typeface="Wingdings" charset="2"/>
              </a:rPr>
              <a:t>KöSt</a:t>
            </a:r>
            <a:r>
              <a:rPr lang="de-DE" sz="1700" dirty="0" smtClean="0">
                <a:sym typeface="Wingdings" charset="2"/>
              </a:rPr>
              <a:t>-Schuld</a:t>
            </a:r>
            <a:endParaRPr lang="de-DE" sz="1700" dirty="0" smtClean="0"/>
          </a:p>
          <a:p>
            <a:pPr lvl="1">
              <a:lnSpc>
                <a:spcPct val="100000"/>
              </a:lnSpc>
              <a:spcBef>
                <a:spcPts val="300"/>
              </a:spcBef>
              <a:buFont typeface="Wingdings" panose="05000000000000000000" pitchFamily="2" charset="2"/>
              <a:buChar char="§"/>
              <a:defRPr/>
            </a:pPr>
            <a:r>
              <a:rPr lang="de-DE" sz="1700" dirty="0" smtClean="0"/>
              <a:t>Jährlich € 1.750 für GmbHs</a:t>
            </a:r>
          </a:p>
          <a:p>
            <a:pPr lvl="1">
              <a:lnSpc>
                <a:spcPct val="100000"/>
              </a:lnSpc>
              <a:spcBef>
                <a:spcPts val="300"/>
              </a:spcBef>
              <a:buFont typeface="Wingdings" panose="05000000000000000000" pitchFamily="2" charset="2"/>
              <a:buChar char="§"/>
              <a:defRPr/>
            </a:pPr>
            <a:r>
              <a:rPr lang="de-DE" sz="1700" dirty="0" smtClean="0"/>
              <a:t>Jährlich € 3.500 für </a:t>
            </a:r>
            <a:r>
              <a:rPr lang="de-DE" sz="1700" dirty="0" err="1" smtClean="0"/>
              <a:t>Ags</a:t>
            </a:r>
            <a:endParaRPr lang="de-DE" sz="1700" dirty="0" smtClean="0"/>
          </a:p>
          <a:p>
            <a:pPr lvl="1">
              <a:lnSpc>
                <a:spcPct val="100000"/>
              </a:lnSpc>
              <a:spcBef>
                <a:spcPts val="300"/>
              </a:spcBef>
              <a:buFont typeface="Wingdings" panose="05000000000000000000" pitchFamily="2" charset="2"/>
              <a:buChar char="§"/>
              <a:defRPr/>
            </a:pPr>
            <a:r>
              <a:rPr lang="de-DE" sz="1700" dirty="0" smtClean="0"/>
              <a:t>Ermäßigte Besteuerung f Sanierungsgewinne (§ 23a)</a:t>
            </a:r>
          </a:p>
          <a:p>
            <a:pPr lvl="1">
              <a:lnSpc>
                <a:spcPct val="100000"/>
              </a:lnSpc>
              <a:spcBef>
                <a:spcPts val="300"/>
              </a:spcBef>
              <a:buFont typeface="Wingdings" panose="05000000000000000000" pitchFamily="2" charset="2"/>
              <a:buChar char="§"/>
              <a:defRPr/>
            </a:pPr>
            <a:r>
              <a:rPr lang="de-DE" sz="1700" dirty="0" smtClean="0"/>
              <a:t>Zuschlag bei Verweigerung von Empfängern (§ 162 BAO) – für nicht anerkannten Betrag sind 25% zu entrichten (§ 22 </a:t>
            </a:r>
            <a:r>
              <a:rPr lang="de-DE" sz="1700" dirty="0" err="1" smtClean="0"/>
              <a:t>Abs</a:t>
            </a:r>
            <a:r>
              <a:rPr lang="de-DE" sz="1700" dirty="0" smtClean="0"/>
              <a:t> 3)</a:t>
            </a:r>
          </a:p>
          <a:p>
            <a:pPr>
              <a:buFont typeface="Wingdings" panose="05000000000000000000" pitchFamily="2" charset="2"/>
              <a:buChar char="§"/>
            </a:pPr>
            <a:r>
              <a:rPr lang="de-AT" altLang="de-DE" sz="1700" dirty="0"/>
              <a:t>Aber: „steuerliches Gründungsprivileg“ mit </a:t>
            </a:r>
            <a:r>
              <a:rPr lang="de-AT" altLang="de-DE" sz="1700" dirty="0" err="1"/>
              <a:t>AbgÄG</a:t>
            </a:r>
            <a:r>
              <a:rPr lang="de-AT" altLang="de-DE" sz="1700" dirty="0"/>
              <a:t> 2014 ab 1.3.2014 </a:t>
            </a:r>
            <a:r>
              <a:rPr lang="de-AT" altLang="de-DE" sz="1700" dirty="0" smtClean="0"/>
              <a:t>(</a:t>
            </a:r>
            <a:r>
              <a:rPr lang="de-AT" altLang="de-DE" sz="1700" dirty="0"/>
              <a:t>KStR 2013 </a:t>
            </a:r>
            <a:r>
              <a:rPr lang="de-AT" altLang="de-DE" sz="1700" dirty="0" err="1"/>
              <a:t>Rz</a:t>
            </a:r>
            <a:r>
              <a:rPr lang="de-AT" altLang="de-DE" sz="1700" dirty="0"/>
              <a:t> 1549, 1562 bis </a:t>
            </a:r>
            <a:r>
              <a:rPr lang="de-AT" altLang="de-DE" sz="1700" dirty="0" smtClean="0"/>
              <a:t>1567)</a:t>
            </a:r>
            <a:endParaRPr lang="de-AT" altLang="de-DE" sz="1700" dirty="0"/>
          </a:p>
          <a:p>
            <a:pPr lvl="1">
              <a:buFont typeface="Wingdings" panose="05000000000000000000" pitchFamily="2" charset="2"/>
              <a:buChar char="§"/>
            </a:pPr>
            <a:r>
              <a:rPr lang="de-AT" altLang="de-DE" sz="1700" dirty="0"/>
              <a:t>für nach dem 30.6.2013 gegründete GmbH für die ersten zehn Jahre nach Eintritt in die unbeschränkte Steuerpflicht (§ 24 Abs. 4 Z 3 KStG </a:t>
            </a:r>
            <a:r>
              <a:rPr lang="de-AT" altLang="de-DE" sz="1700" dirty="0" err="1"/>
              <a:t>idF</a:t>
            </a:r>
            <a:r>
              <a:rPr lang="de-AT" altLang="de-DE" sz="1700" dirty="0"/>
              <a:t> </a:t>
            </a:r>
            <a:r>
              <a:rPr lang="de-AT" altLang="de-DE" sz="1700" dirty="0" err="1"/>
              <a:t>AbgÄG</a:t>
            </a:r>
            <a:r>
              <a:rPr lang="de-AT" altLang="de-DE" sz="1700" dirty="0"/>
              <a:t> 2014): </a:t>
            </a:r>
          </a:p>
          <a:p>
            <a:pPr lvl="1">
              <a:buFont typeface="Wingdings" panose="05000000000000000000" pitchFamily="2" charset="2"/>
              <a:buChar char="§"/>
            </a:pPr>
            <a:r>
              <a:rPr lang="de-AT" sz="1700" dirty="0"/>
              <a:t>Abweichend von Z 1 und 2 beträgt die Mindeststeuer für unbeschränkt steuerpflichtige Gesellschaften mit beschränkter Haftung in den ersten fünf Jahren ab Eintritt in die unbeschränkte Steuerpflicht für jedes volle Kalendervierteljahr 125 Euro und in den folgenden fünf Jahren für jedes volle Kalendervierteljahr 250 Euro.</a:t>
            </a:r>
          </a:p>
          <a:p>
            <a:pPr lvl="1">
              <a:buFont typeface="Wingdings" panose="05000000000000000000" pitchFamily="2" charset="2"/>
              <a:buChar char="§"/>
            </a:pPr>
            <a:r>
              <a:rPr lang="de-AT" altLang="de-DE" sz="1700" dirty="0"/>
              <a:t>Erst nach Ablauf dieser 10-jährigen „Gründungsphase“ wieder „normale“ Mindeststeuer von 1.750 Euro pro Kalenderjahr</a:t>
            </a:r>
          </a:p>
          <a:p>
            <a:pPr lvl="1">
              <a:lnSpc>
                <a:spcPct val="100000"/>
              </a:lnSpc>
              <a:spcBef>
                <a:spcPts val="300"/>
              </a:spcBef>
              <a:buFont typeface="Wingdings" panose="05000000000000000000" pitchFamily="2" charset="2"/>
              <a:buChar char="§"/>
              <a:defRPr/>
            </a:pPr>
            <a:endParaRPr lang="de-DE" sz="1700" dirty="0" smtClean="0"/>
          </a:p>
          <a:p>
            <a:pPr lvl="2" eaLnBrk="1" hangingPunct="1">
              <a:lnSpc>
                <a:spcPct val="100000"/>
              </a:lnSpc>
              <a:spcBef>
                <a:spcPts val="300"/>
              </a:spcBef>
              <a:buFont typeface="Wingdings" panose="05000000000000000000" pitchFamily="2" charset="2"/>
              <a:buChar char="§"/>
              <a:defRPr/>
            </a:pPr>
            <a:endParaRPr lang="de-DE" sz="1700" dirty="0" smtClean="0"/>
          </a:p>
        </p:txBody>
      </p:sp>
      <p:sp>
        <p:nvSpPr>
          <p:cNvPr id="30724"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dirty="0"/>
          </a:p>
        </p:txBody>
      </p:sp>
      <p:sp>
        <p:nvSpPr>
          <p:cNvPr id="3" name="Foliennummernplatzhalter 2"/>
          <p:cNvSpPr>
            <a:spLocks noGrp="1"/>
          </p:cNvSpPr>
          <p:nvPr>
            <p:ph type="sldNum" sz="quarter" idx="12"/>
          </p:nvPr>
        </p:nvSpPr>
        <p:spPr/>
        <p:txBody>
          <a:bodyPr/>
          <a:lstStyle/>
          <a:p>
            <a:fld id="{8B7F9697-C15C-4E5A-A7DF-392E9C742672}" type="slidenum">
              <a:rPr lang="de-AT" smtClean="0"/>
              <a:pPr/>
              <a:t>127</a:t>
            </a:fld>
            <a:endParaRPr lang="de-AT"/>
          </a:p>
        </p:txBody>
      </p:sp>
    </p:spTree>
    <p:extLst>
      <p:ext uri="{BB962C8B-B14F-4D97-AF65-F5344CB8AC3E}">
        <p14:creationId xmlns:p14="http://schemas.microsoft.com/office/powerpoint/2010/main" val="10966546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066801"/>
            <a:ext cx="7594600" cy="464820"/>
          </a:xfrm>
        </p:spPr>
        <p:txBody>
          <a:bodyPr/>
          <a:lstStyle/>
          <a:p>
            <a:r>
              <a:rPr lang="de-AT" kern="1200" dirty="0">
                <a:solidFill>
                  <a:srgbClr val="006699"/>
                </a:solidFill>
              </a:rPr>
              <a:t>Was besagt das Trennungsprinzip?</a:t>
            </a:r>
          </a:p>
        </p:txBody>
      </p:sp>
      <p:sp>
        <p:nvSpPr>
          <p:cNvPr id="3" name="Inhaltsplatzhalter 2"/>
          <p:cNvSpPr>
            <a:spLocks noGrp="1"/>
          </p:cNvSpPr>
          <p:nvPr>
            <p:ph idx="1"/>
          </p:nvPr>
        </p:nvSpPr>
        <p:spPr>
          <a:xfrm>
            <a:off x="304800" y="1630680"/>
            <a:ext cx="8587680" cy="4678045"/>
          </a:xfrm>
        </p:spPr>
        <p:txBody>
          <a:bodyPr/>
          <a:lstStyle/>
          <a:p>
            <a:pPr marL="342900" indent="-342900">
              <a:buFont typeface="Wingdings" panose="05000000000000000000" pitchFamily="2" charset="2"/>
              <a:buChar char="§"/>
            </a:pPr>
            <a:r>
              <a:rPr lang="de-AT" sz="2100" b="0" dirty="0" smtClean="0"/>
              <a:t>Das </a:t>
            </a:r>
            <a:r>
              <a:rPr lang="de-AT" sz="2100" dirty="0"/>
              <a:t>Trennungsprinzip</a:t>
            </a:r>
            <a:r>
              <a:rPr lang="de-AT" sz="2100" b="0" dirty="0"/>
              <a:t> bedeutet die Trennung der Sphäre der juristischen Person von der ihrer Gesellschafter. </a:t>
            </a:r>
            <a:endParaRPr lang="de-AT" sz="2100" b="0" dirty="0" smtClean="0"/>
          </a:p>
          <a:p>
            <a:pPr marL="342900" indent="-342900">
              <a:buFont typeface="Wingdings" panose="05000000000000000000" pitchFamily="2" charset="2"/>
              <a:buChar char="§"/>
            </a:pPr>
            <a:r>
              <a:rPr lang="de-AT" sz="2100" b="0" dirty="0" smtClean="0"/>
              <a:t>Es </a:t>
            </a:r>
            <a:r>
              <a:rPr lang="de-AT" sz="2100" b="0" dirty="0"/>
              <a:t>besteht keine Identität zwischen Gesellschaft und Gesellschafter. Steuerlich wird damit die zivilrechtliche Rechtsform anerkannt - </a:t>
            </a:r>
            <a:r>
              <a:rPr lang="de-AT" sz="2100" dirty="0"/>
              <a:t>Maßgeblichkeit der zivilrechtlichen Rechtsform</a:t>
            </a:r>
            <a:r>
              <a:rPr lang="de-AT" sz="2100" b="0" dirty="0"/>
              <a:t>. </a:t>
            </a:r>
            <a:endParaRPr lang="de-AT" sz="2100" b="0" dirty="0" smtClean="0"/>
          </a:p>
          <a:p>
            <a:pPr marL="342900" indent="-342900">
              <a:buFont typeface="Wingdings" panose="05000000000000000000" pitchFamily="2" charset="2"/>
              <a:buChar char="§"/>
            </a:pPr>
            <a:r>
              <a:rPr lang="de-AT" sz="2100" b="0" dirty="0" smtClean="0"/>
              <a:t>Als </a:t>
            </a:r>
            <a:r>
              <a:rPr lang="de-AT" sz="2100" b="0" dirty="0"/>
              <a:t>Folge davon werden vertragliche Beziehungen zwischen der juristischen Person und ihren Gesellschaftern prinzipiell auch steuerlich anerkannt (Ausnahme: </a:t>
            </a:r>
            <a:r>
              <a:rPr lang="de-AT" sz="2100" b="0" dirty="0" smtClean="0"/>
              <a:t>verdeckte Gewinnausschüttung). </a:t>
            </a:r>
          </a:p>
          <a:p>
            <a:pPr marL="342900" indent="-342900">
              <a:buFont typeface="Wingdings" panose="05000000000000000000" pitchFamily="2" charset="2"/>
              <a:buChar char="§"/>
            </a:pPr>
            <a:r>
              <a:rPr lang="de-AT" sz="2100" b="0" dirty="0" smtClean="0"/>
              <a:t>Eine </a:t>
            </a:r>
            <a:r>
              <a:rPr lang="de-AT" sz="2100" b="0" dirty="0"/>
              <a:t>weitere Folge ist, dass Verluste der Kapitalgesellschaft nicht den Gesellschaftern zugerechnet werden, sondern bei der Kapitalgesellschaft vortragsfähig sind. </a:t>
            </a:r>
            <a:endParaRPr lang="de-AT" sz="2100" b="0" dirty="0" smtClean="0"/>
          </a:p>
          <a:p>
            <a:pPr marL="342900" indent="-342900">
              <a:buFont typeface="Wingdings" panose="05000000000000000000" pitchFamily="2" charset="2"/>
              <a:buChar char="§"/>
            </a:pPr>
            <a:r>
              <a:rPr lang="de-AT" sz="2100" b="0" dirty="0" smtClean="0"/>
              <a:t>Als </a:t>
            </a:r>
            <a:r>
              <a:rPr lang="de-AT" sz="2100" b="0" dirty="0"/>
              <a:t>negative Folge ist die Doppelbesteuerung der Ausschüttungen zu nennen.</a:t>
            </a:r>
          </a:p>
          <a:p>
            <a:endParaRPr lang="de-AT"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128</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1595254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1940" y="929640"/>
            <a:ext cx="7053263" cy="701040"/>
          </a:xfrm>
        </p:spPr>
        <p:txBody>
          <a:bodyPr/>
          <a:lstStyle/>
          <a:p>
            <a:pPr eaLnBrk="1" hangingPunct="1"/>
            <a:r>
              <a:rPr lang="de-DE" kern="1200" dirty="0">
                <a:solidFill>
                  <a:srgbClr val="006699"/>
                </a:solidFill>
              </a:rPr>
              <a:t>Problemfeld - Verdeckte Ausschüttungen</a:t>
            </a:r>
          </a:p>
        </p:txBody>
      </p:sp>
      <p:sp>
        <p:nvSpPr>
          <p:cNvPr id="5123" name="Rectangle 3"/>
          <p:cNvSpPr>
            <a:spLocks noGrp="1" noChangeArrowheads="1"/>
          </p:cNvSpPr>
          <p:nvPr>
            <p:ph type="body" idx="1"/>
          </p:nvPr>
        </p:nvSpPr>
        <p:spPr>
          <a:xfrm>
            <a:off x="304800" y="1737360"/>
            <a:ext cx="8382000" cy="4549140"/>
          </a:xfrm>
        </p:spPr>
        <p:txBody>
          <a:bodyPr/>
          <a:lstStyle/>
          <a:p>
            <a:pPr marL="342900" indent="-342900" eaLnBrk="1" hangingPunct="1">
              <a:lnSpc>
                <a:spcPct val="100000"/>
              </a:lnSpc>
              <a:spcBef>
                <a:spcPts val="300"/>
              </a:spcBef>
              <a:buFont typeface="Wingdings" panose="05000000000000000000" pitchFamily="2" charset="2"/>
              <a:buChar char="§"/>
              <a:defRPr/>
            </a:pPr>
            <a:r>
              <a:rPr lang="de-DE" sz="2200" b="1" dirty="0" smtClean="0">
                <a:solidFill>
                  <a:schemeClr val="bg1">
                    <a:lumMod val="50000"/>
                  </a:schemeClr>
                </a:solidFill>
              </a:rPr>
              <a:t>Verdeckte Ausschüttungen</a:t>
            </a:r>
          </a:p>
          <a:p>
            <a:pPr marL="522288" lvl="1" indent="-342900" eaLnBrk="1" hangingPunct="1">
              <a:lnSpc>
                <a:spcPct val="100000"/>
              </a:lnSpc>
              <a:spcBef>
                <a:spcPts val="300"/>
              </a:spcBef>
              <a:buFont typeface="Wingdings" panose="05000000000000000000" pitchFamily="2" charset="2"/>
              <a:buChar char="§"/>
              <a:defRPr/>
            </a:pPr>
            <a:r>
              <a:rPr lang="de-DE" sz="2200" dirty="0" smtClean="0"/>
              <a:t>Trennungsprinzip</a:t>
            </a:r>
          </a:p>
          <a:p>
            <a:pPr marL="522288" lvl="1" indent="-342900" eaLnBrk="1" hangingPunct="1">
              <a:lnSpc>
                <a:spcPct val="100000"/>
              </a:lnSpc>
              <a:spcBef>
                <a:spcPts val="300"/>
              </a:spcBef>
              <a:buFont typeface="Wingdings" panose="05000000000000000000" pitchFamily="2" charset="2"/>
              <a:buChar char="§"/>
              <a:defRPr/>
            </a:pPr>
            <a:r>
              <a:rPr lang="de-DE" sz="2200" dirty="0" smtClean="0"/>
              <a:t>Problem der verdeckten Gewinnausschüttungen (vGA) </a:t>
            </a:r>
            <a:r>
              <a:rPr lang="de-DE" sz="2200" dirty="0" smtClean="0">
                <a:sym typeface="Wingdings 3"/>
              </a:rPr>
              <a:t></a:t>
            </a:r>
            <a:r>
              <a:rPr lang="de-DE" sz="2200" dirty="0" smtClean="0">
                <a:sym typeface="Wingdings" pitchFamily="2" charset="2"/>
              </a:rPr>
              <a:t> Prinzip der </a:t>
            </a:r>
            <a:r>
              <a:rPr lang="de-DE" sz="2200" dirty="0" err="1" smtClean="0">
                <a:sym typeface="Wingdings" pitchFamily="2" charset="2"/>
              </a:rPr>
              <a:t>Unbeachtlichkeit</a:t>
            </a:r>
            <a:r>
              <a:rPr lang="de-DE" sz="2200" dirty="0" smtClean="0">
                <a:sym typeface="Wingdings" pitchFamily="2" charset="2"/>
              </a:rPr>
              <a:t> der Einkommensverwendung</a:t>
            </a:r>
          </a:p>
          <a:p>
            <a:pPr marL="522288" lvl="1" indent="-342900" eaLnBrk="1" hangingPunct="1">
              <a:lnSpc>
                <a:spcPct val="100000"/>
              </a:lnSpc>
              <a:spcBef>
                <a:spcPts val="300"/>
              </a:spcBef>
              <a:buFont typeface="Wingdings" panose="05000000000000000000" pitchFamily="2" charset="2"/>
              <a:buChar char="§"/>
              <a:defRPr/>
            </a:pPr>
            <a:r>
              <a:rPr lang="de-DE" sz="2200" dirty="0" smtClean="0">
                <a:sym typeface="Wingdings" pitchFamily="2" charset="2"/>
              </a:rPr>
              <a:t>Voraussetzungen</a:t>
            </a:r>
          </a:p>
          <a:p>
            <a:pPr marL="881063" lvl="3" indent="-342900">
              <a:spcBef>
                <a:spcPts val="300"/>
              </a:spcBef>
              <a:buFont typeface="Wingdings" panose="05000000000000000000" pitchFamily="2" charset="2"/>
              <a:buChar char="§"/>
              <a:defRPr/>
            </a:pPr>
            <a:r>
              <a:rPr lang="de-DE" sz="2200" dirty="0" smtClean="0">
                <a:sym typeface="Wingdings" pitchFamily="2" charset="2"/>
              </a:rPr>
              <a:t>Anteilsinhaber bzw nahestehende Person</a:t>
            </a:r>
          </a:p>
          <a:p>
            <a:pPr marL="881063" lvl="3" indent="-342900">
              <a:spcBef>
                <a:spcPts val="300"/>
              </a:spcBef>
              <a:buFont typeface="Wingdings" panose="05000000000000000000" pitchFamily="2" charset="2"/>
              <a:buChar char="§"/>
              <a:defRPr/>
            </a:pPr>
            <a:r>
              <a:rPr lang="de-DE" sz="2200" dirty="0" smtClean="0">
                <a:sym typeface="Wingdings" pitchFamily="2" charset="2"/>
              </a:rPr>
              <a:t>Bereicherung des Anteilsinhabers</a:t>
            </a:r>
          </a:p>
          <a:p>
            <a:pPr marL="881063" lvl="3" indent="-342900">
              <a:spcBef>
                <a:spcPts val="300"/>
              </a:spcBef>
              <a:buFont typeface="Wingdings" panose="05000000000000000000" pitchFamily="2" charset="2"/>
              <a:buChar char="§"/>
              <a:defRPr/>
            </a:pPr>
            <a:r>
              <a:rPr lang="de-DE" sz="2200" dirty="0" smtClean="0">
                <a:sym typeface="Wingdings" pitchFamily="2" charset="2"/>
              </a:rPr>
              <a:t>Willensentschluss auf Vorteilsgewährung</a:t>
            </a:r>
          </a:p>
          <a:p>
            <a:pPr marL="522288" lvl="1" indent="-342900" eaLnBrk="1" hangingPunct="1">
              <a:lnSpc>
                <a:spcPct val="100000"/>
              </a:lnSpc>
              <a:spcBef>
                <a:spcPts val="300"/>
              </a:spcBef>
              <a:buFont typeface="Wingdings" panose="05000000000000000000" pitchFamily="2" charset="2"/>
              <a:buChar char="§"/>
              <a:defRPr/>
            </a:pPr>
            <a:r>
              <a:rPr lang="de-DE" sz="2200" dirty="0" smtClean="0">
                <a:sym typeface="Wingdings" pitchFamily="2" charset="2"/>
              </a:rPr>
              <a:t>Fremdvergleich („causa </a:t>
            </a:r>
            <a:r>
              <a:rPr lang="de-DE" sz="2200" dirty="0" err="1" smtClean="0">
                <a:sym typeface="Wingdings" pitchFamily="2" charset="2"/>
              </a:rPr>
              <a:t>societatis</a:t>
            </a:r>
            <a:r>
              <a:rPr lang="de-DE" sz="2200" dirty="0" smtClean="0">
                <a:sym typeface="Wingdings" pitchFamily="2" charset="2"/>
              </a:rPr>
              <a:t>“)</a:t>
            </a:r>
            <a:endParaRPr lang="de-DE" sz="2200" dirty="0" smtClean="0"/>
          </a:p>
          <a:p>
            <a:pPr marL="342900" indent="-342900" eaLnBrk="1" hangingPunct="1">
              <a:lnSpc>
                <a:spcPct val="100000"/>
              </a:lnSpc>
              <a:spcBef>
                <a:spcPts val="300"/>
              </a:spcBef>
              <a:buFont typeface="Wingdings" panose="05000000000000000000" pitchFamily="2" charset="2"/>
              <a:buChar char="§"/>
              <a:defRPr/>
            </a:pPr>
            <a:endParaRPr lang="de-DE" sz="2200" dirty="0" smtClean="0"/>
          </a:p>
        </p:txBody>
      </p:sp>
      <p:sp>
        <p:nvSpPr>
          <p:cNvPr id="17412"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129</a:t>
            </a:fld>
            <a:endParaRPr lang="de-AT"/>
          </a:p>
        </p:txBody>
      </p:sp>
    </p:spTree>
    <p:extLst>
      <p:ext uri="{BB962C8B-B14F-4D97-AF65-F5344CB8AC3E}">
        <p14:creationId xmlns:p14="http://schemas.microsoft.com/office/powerpoint/2010/main" val="289202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52794" y="1097280"/>
            <a:ext cx="5940432" cy="609600"/>
          </a:xfrm>
        </p:spPr>
        <p:txBody>
          <a:bodyPr/>
          <a:lstStyle/>
          <a:p>
            <a:r>
              <a:rPr lang="de-AT" sz="2900" dirty="0">
                <a:solidFill>
                  <a:srgbClr val="5C171F"/>
                </a:solidFill>
              </a:rPr>
              <a:t>Aufbau der Großbetriebsprüfung</a:t>
            </a:r>
          </a:p>
        </p:txBody>
      </p:sp>
      <p:sp>
        <p:nvSpPr>
          <p:cNvPr id="5" name="Foliennummernplatzhalter 4"/>
          <p:cNvSpPr>
            <a:spLocks noGrp="1"/>
          </p:cNvSpPr>
          <p:nvPr>
            <p:ph type="sldNum" sz="quarter" idx="13"/>
          </p:nvPr>
        </p:nvSpPr>
        <p:spPr/>
        <p:txBody>
          <a:bodyPr/>
          <a:lstStyle/>
          <a:p>
            <a:fld id="{2B2FB3C2-479D-452C-B7E2-165D2C7D907B}" type="slidenum">
              <a:rPr lang="de-AT" smtClean="0"/>
              <a:pPr/>
              <a:t>13</a:t>
            </a:fld>
            <a:endParaRPr lang="de-AT" dirty="0"/>
          </a:p>
        </p:txBody>
      </p:sp>
      <p:grpSp>
        <p:nvGrpSpPr>
          <p:cNvPr id="6" name="Gruppieren 5"/>
          <p:cNvGrpSpPr/>
          <p:nvPr/>
        </p:nvGrpSpPr>
        <p:grpSpPr>
          <a:xfrm>
            <a:off x="458942" y="1731636"/>
            <a:ext cx="8356691" cy="4199042"/>
            <a:chOff x="468313" y="1484313"/>
            <a:chExt cx="8318500" cy="3830574"/>
          </a:xfrm>
        </p:grpSpPr>
        <p:sp>
          <p:nvSpPr>
            <p:cNvPr id="7" name="Text Box 68"/>
            <p:cNvSpPr txBox="1">
              <a:spLocks noChangeArrowheads="1"/>
            </p:cNvSpPr>
            <p:nvPr/>
          </p:nvSpPr>
          <p:spPr bwMode="auto">
            <a:xfrm>
              <a:off x="3419475" y="1628775"/>
              <a:ext cx="1512888" cy="631701"/>
            </a:xfrm>
            <a:prstGeom prst="rect">
              <a:avLst/>
            </a:prstGeom>
            <a:solidFill>
              <a:schemeClr val="bg1"/>
            </a:solidFill>
            <a:ln w="9525">
              <a:solidFill>
                <a:schemeClr val="tx1"/>
              </a:solidFill>
              <a:miter lim="800000"/>
              <a:headEnd/>
              <a:tailEnd/>
            </a:ln>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900" b="0" dirty="0"/>
            </a:p>
            <a:p>
              <a:pPr algn="ctr" eaLnBrk="1" hangingPunct="1">
                <a:spcBef>
                  <a:spcPct val="0"/>
                </a:spcBef>
                <a:buFontTx/>
                <a:buNone/>
              </a:pPr>
              <a:r>
                <a:rPr lang="de-AT" altLang="de-DE" sz="1500" dirty="0"/>
                <a:t>Vorständin/</a:t>
              </a:r>
            </a:p>
            <a:p>
              <a:pPr algn="ctr" eaLnBrk="1" hangingPunct="1">
                <a:spcBef>
                  <a:spcPct val="0"/>
                </a:spcBef>
                <a:buFontTx/>
                <a:buNone/>
              </a:pPr>
              <a:r>
                <a:rPr lang="de-AT" altLang="de-DE" sz="1500" dirty="0"/>
                <a:t>Vorstand</a:t>
              </a:r>
              <a:endParaRPr lang="de-DE" altLang="de-DE" sz="1500" dirty="0"/>
            </a:p>
          </p:txBody>
        </p:sp>
        <p:sp>
          <p:nvSpPr>
            <p:cNvPr id="8" name="Text Box 67"/>
            <p:cNvSpPr txBox="1">
              <a:spLocks noChangeArrowheads="1"/>
            </p:cNvSpPr>
            <p:nvPr/>
          </p:nvSpPr>
          <p:spPr bwMode="auto">
            <a:xfrm>
              <a:off x="539750" y="4149725"/>
              <a:ext cx="1368425" cy="701893"/>
            </a:xfrm>
            <a:prstGeom prst="rect">
              <a:avLst/>
            </a:prstGeom>
            <a:solidFill>
              <a:schemeClr val="bg1"/>
            </a:solidFill>
            <a:ln w="9525">
              <a:solidFill>
                <a:schemeClr val="tx1"/>
              </a:solidFill>
              <a:miter lim="800000"/>
              <a:headEnd/>
              <a:tailEnd/>
            </a:ln>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100" b="0"/>
            </a:p>
            <a:p>
              <a:pPr algn="ctr" eaLnBrk="1" hangingPunct="1">
                <a:spcBef>
                  <a:spcPct val="0"/>
                </a:spcBef>
                <a:buFontTx/>
                <a:buNone/>
              </a:pPr>
              <a:r>
                <a:rPr lang="de-AT" altLang="de-DE" sz="1100"/>
                <a:t>FB</a:t>
              </a:r>
            </a:p>
            <a:p>
              <a:pPr algn="ctr" eaLnBrk="1" hangingPunct="1">
                <a:spcBef>
                  <a:spcPct val="0"/>
                </a:spcBef>
                <a:buFontTx/>
                <a:buNone/>
              </a:pPr>
              <a:r>
                <a:rPr lang="de-AT" altLang="de-DE" sz="1100" b="0"/>
                <a:t>Prüfbegleitender Fachbereich</a:t>
              </a:r>
              <a:endParaRPr lang="de-DE" altLang="de-DE" sz="1100" b="0"/>
            </a:p>
          </p:txBody>
        </p:sp>
        <p:sp>
          <p:nvSpPr>
            <p:cNvPr id="9" name="Text Box 63"/>
            <p:cNvSpPr txBox="1">
              <a:spLocks noChangeArrowheads="1"/>
            </p:cNvSpPr>
            <p:nvPr/>
          </p:nvSpPr>
          <p:spPr bwMode="auto">
            <a:xfrm>
              <a:off x="2484438" y="4149725"/>
              <a:ext cx="1295400" cy="1165162"/>
            </a:xfrm>
            <a:prstGeom prst="rect">
              <a:avLst/>
            </a:prstGeom>
            <a:solidFill>
              <a:schemeClr val="bg1"/>
            </a:solidFill>
            <a:ln w="9525">
              <a:solidFill>
                <a:schemeClr val="tx1"/>
              </a:solidFill>
              <a:miter lim="800000"/>
              <a:headEnd/>
              <a:tailEnd/>
            </a:ln>
          </p:spPr>
          <p:txBody>
            <a:bodyPr lIns="91406" tIns="45704" rIns="91406" bIns="45704">
              <a:spAutoFit/>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100"/>
            </a:p>
            <a:p>
              <a:pPr algn="ctr" eaLnBrk="1" hangingPunct="1">
                <a:spcBef>
                  <a:spcPct val="0"/>
                </a:spcBef>
                <a:buFontTx/>
                <a:buNone/>
              </a:pPr>
              <a:r>
                <a:rPr lang="de-AT" altLang="de-DE" sz="1100"/>
                <a:t>ORG</a:t>
              </a:r>
              <a:endParaRPr lang="de-DE" altLang="de-DE" sz="1100"/>
            </a:p>
            <a:p>
              <a:pPr algn="ctr" eaLnBrk="1" hangingPunct="1">
                <a:spcBef>
                  <a:spcPct val="0"/>
                </a:spcBef>
                <a:buFontTx/>
                <a:buNone/>
              </a:pPr>
              <a:r>
                <a:rPr lang="de-DE" altLang="de-DE" sz="1100" b="0"/>
                <a:t>Organisation (IT-Expertin bzw. IT-Experte, </a:t>
              </a:r>
              <a:r>
                <a:rPr lang="de-AT" altLang="de-DE" sz="1100" b="0"/>
                <a:t>Leistungs-steuerung)</a:t>
              </a:r>
              <a:endParaRPr lang="de-DE" altLang="de-DE" sz="1100" b="0"/>
            </a:p>
          </p:txBody>
        </p:sp>
        <p:sp>
          <p:nvSpPr>
            <p:cNvPr id="10" name="Rechteck 40"/>
            <p:cNvSpPr>
              <a:spLocks noChangeArrowheads="1"/>
            </p:cNvSpPr>
            <p:nvPr/>
          </p:nvSpPr>
          <p:spPr bwMode="auto">
            <a:xfrm>
              <a:off x="7502525" y="4164269"/>
              <a:ext cx="1284288" cy="830263"/>
            </a:xfrm>
            <a:prstGeom prst="rect">
              <a:avLst/>
            </a:prstGeom>
            <a:solidFill>
              <a:schemeClr val="bg1"/>
            </a:solidFill>
            <a:ln w="9525" algn="ctr">
              <a:solidFill>
                <a:schemeClr val="tx1"/>
              </a:solidFill>
              <a:round/>
              <a:headEnd/>
              <a:tailEnd/>
            </a:ln>
          </p:spPr>
          <p:txBody>
            <a:bodyP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1100" b="0" dirty="0">
                <a:latin typeface="+mn-lt"/>
              </a:endParaRPr>
            </a:p>
            <a:p>
              <a:pPr eaLnBrk="1" hangingPunct="1">
                <a:spcBef>
                  <a:spcPct val="0"/>
                </a:spcBef>
                <a:buFontTx/>
                <a:buNone/>
              </a:pPr>
              <a:endParaRPr lang="de-AT" altLang="de-DE" sz="1100" b="0" dirty="0">
                <a:latin typeface="+mn-lt"/>
              </a:endParaRPr>
            </a:p>
            <a:p>
              <a:pPr eaLnBrk="1" hangingPunct="1">
                <a:spcBef>
                  <a:spcPct val="0"/>
                </a:spcBef>
                <a:buFontTx/>
                <a:buNone/>
              </a:pPr>
              <a:r>
                <a:rPr lang="de-AT" altLang="de-DE" sz="1100" b="0" dirty="0">
                  <a:latin typeface="+mn-lt"/>
                </a:rPr>
                <a:t>Erhebungsteams</a:t>
              </a:r>
            </a:p>
          </p:txBody>
        </p:sp>
        <p:sp>
          <p:nvSpPr>
            <p:cNvPr id="15" name="Text Box 64"/>
            <p:cNvSpPr txBox="1">
              <a:spLocks noChangeArrowheads="1"/>
            </p:cNvSpPr>
            <p:nvPr/>
          </p:nvSpPr>
          <p:spPr bwMode="auto">
            <a:xfrm>
              <a:off x="4284663" y="4149725"/>
              <a:ext cx="1295400" cy="547470"/>
            </a:xfrm>
            <a:prstGeom prst="rect">
              <a:avLst/>
            </a:prstGeom>
            <a:solidFill>
              <a:schemeClr val="bg1"/>
            </a:solidFill>
            <a:ln w="9525">
              <a:solidFill>
                <a:schemeClr val="tx1"/>
              </a:solidFill>
              <a:miter lim="800000"/>
              <a:headEnd/>
              <a:tailEnd/>
            </a:ln>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100"/>
            </a:p>
            <a:p>
              <a:pPr algn="ctr" eaLnBrk="1" hangingPunct="1">
                <a:spcBef>
                  <a:spcPct val="0"/>
                </a:spcBef>
                <a:buFontTx/>
                <a:buNone/>
              </a:pPr>
              <a:r>
                <a:rPr lang="de-AT" altLang="de-DE" sz="1100"/>
                <a:t>BT</a:t>
              </a:r>
            </a:p>
            <a:p>
              <a:pPr algn="ctr" eaLnBrk="1" hangingPunct="1">
                <a:spcBef>
                  <a:spcPct val="0"/>
                </a:spcBef>
                <a:buFontTx/>
                <a:buNone/>
              </a:pPr>
              <a:r>
                <a:rPr lang="de-AT" altLang="de-DE" sz="1100" b="0"/>
                <a:t>Branchenteams</a:t>
              </a:r>
              <a:endParaRPr lang="de-DE" altLang="de-DE" sz="1100" b="0"/>
            </a:p>
          </p:txBody>
        </p:sp>
        <p:sp>
          <p:nvSpPr>
            <p:cNvPr id="16" name="Text Box 65"/>
            <p:cNvSpPr txBox="1">
              <a:spLocks noChangeArrowheads="1"/>
            </p:cNvSpPr>
            <p:nvPr/>
          </p:nvSpPr>
          <p:spPr bwMode="auto">
            <a:xfrm>
              <a:off x="5867400" y="4149725"/>
              <a:ext cx="1295400" cy="701893"/>
            </a:xfrm>
            <a:prstGeom prst="rect">
              <a:avLst/>
            </a:prstGeom>
            <a:solidFill>
              <a:schemeClr val="bg1"/>
            </a:solidFill>
            <a:ln w="9525">
              <a:solidFill>
                <a:schemeClr val="tx1"/>
              </a:solidFill>
              <a:miter lim="800000"/>
              <a:headEnd/>
              <a:tailEnd/>
            </a:ln>
          </p:spPr>
          <p:txBody>
            <a:bodyPr lIns="91406" tIns="45704" rIns="91406" bIns="45704">
              <a:spAutoFit/>
            </a:bodyPr>
            <a:lstStyle>
              <a:lvl1pPr marL="87313" indent="-87313"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100" dirty="0"/>
            </a:p>
            <a:p>
              <a:pPr algn="ctr" eaLnBrk="1" hangingPunct="1">
                <a:spcBef>
                  <a:spcPct val="0"/>
                </a:spcBef>
                <a:buFontTx/>
                <a:buNone/>
              </a:pPr>
              <a:r>
                <a:rPr lang="de-AT" altLang="de-DE" sz="1100" dirty="0"/>
                <a:t>IT</a:t>
              </a:r>
              <a:endParaRPr lang="de-DE" altLang="de-DE" sz="1100" dirty="0"/>
            </a:p>
            <a:p>
              <a:pPr algn="ctr" eaLnBrk="1" hangingPunct="1">
                <a:spcBef>
                  <a:spcPct val="0"/>
                </a:spcBef>
                <a:buFontTx/>
                <a:buNone/>
              </a:pPr>
              <a:r>
                <a:rPr lang="de-DE" altLang="de-DE" sz="1100" b="0" dirty="0"/>
                <a:t>IT-Prüfteams</a:t>
              </a:r>
            </a:p>
            <a:p>
              <a:pPr algn="ctr" eaLnBrk="1" hangingPunct="1">
                <a:spcBef>
                  <a:spcPct val="0"/>
                </a:spcBef>
                <a:buFontTx/>
                <a:buNone/>
              </a:pPr>
              <a:endParaRPr lang="de-DE" altLang="de-DE" sz="1100" b="0" dirty="0"/>
            </a:p>
          </p:txBody>
        </p:sp>
        <p:pic>
          <p:nvPicPr>
            <p:cNvPr id="18" name="Picture 45" descr="gbp"/>
            <p:cNvPicPr>
              <a:picLocks noGrp="1" noChangeAspect="1" noChangeArrowheads="1"/>
            </p:cNvPicPr>
            <p:nvPr>
              <p:ph idx="4294967295"/>
            </p:nvPr>
          </p:nvPicPr>
          <p:blipFill>
            <a:blip r:embed="rId2" cstate="print">
              <a:lum bright="8000" contrast="8000"/>
              <a:extLst>
                <a:ext uri="{28A0092B-C50C-407E-A947-70E740481C1C}">
                  <a14:useLocalDpi xmlns:a14="http://schemas.microsoft.com/office/drawing/2010/main" val="0"/>
                </a:ext>
              </a:extLst>
            </a:blip>
            <a:srcRect l="2686" r="26862"/>
            <a:stretch>
              <a:fillRect/>
            </a:stretch>
          </p:blipFill>
          <p:spPr>
            <a:xfrm>
              <a:off x="5003800" y="1484313"/>
              <a:ext cx="3492500" cy="2471737"/>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48"/>
            <p:cNvSpPr>
              <a:spLocks noChangeArrowheads="1"/>
            </p:cNvSpPr>
            <p:nvPr/>
          </p:nvSpPr>
          <p:spPr bwMode="auto">
            <a:xfrm>
              <a:off x="3419475" y="1628775"/>
              <a:ext cx="1512888" cy="144463"/>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23" name="Line 47"/>
            <p:cNvSpPr>
              <a:spLocks noChangeShapeType="1"/>
            </p:cNvSpPr>
            <p:nvPr/>
          </p:nvSpPr>
          <p:spPr bwMode="auto">
            <a:xfrm>
              <a:off x="1258888" y="1916113"/>
              <a:ext cx="21605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 name="Oval 49"/>
            <p:cNvSpPr>
              <a:spLocks noChangeArrowheads="1"/>
            </p:cNvSpPr>
            <p:nvPr/>
          </p:nvSpPr>
          <p:spPr bwMode="auto">
            <a:xfrm>
              <a:off x="468313" y="2493963"/>
              <a:ext cx="1511300"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AT" altLang="de-DE" sz="1200"/>
            </a:p>
            <a:p>
              <a:pPr algn="ctr" eaLnBrk="1" hangingPunct="1">
                <a:spcBef>
                  <a:spcPct val="0"/>
                </a:spcBef>
                <a:buFontTx/>
                <a:buNone/>
              </a:pPr>
              <a:r>
                <a:rPr lang="de-DE" altLang="de-DE" sz="1100"/>
                <a:t>Fachvorständin/</a:t>
              </a:r>
            </a:p>
            <a:p>
              <a:pPr algn="ctr" eaLnBrk="1" hangingPunct="1">
                <a:spcBef>
                  <a:spcPct val="0"/>
                </a:spcBef>
                <a:buFontTx/>
                <a:buNone/>
              </a:pPr>
              <a:r>
                <a:rPr lang="de-DE" altLang="de-DE" sz="1100"/>
                <a:t>Fachvorstand</a:t>
              </a:r>
            </a:p>
            <a:p>
              <a:pPr algn="ctr" eaLnBrk="1" hangingPunct="1">
                <a:spcBef>
                  <a:spcPct val="0"/>
                </a:spcBef>
                <a:buFontTx/>
                <a:buNone/>
              </a:pPr>
              <a:endParaRPr lang="de-DE" altLang="de-DE" sz="1100" b="0"/>
            </a:p>
          </p:txBody>
        </p:sp>
        <p:sp>
          <p:nvSpPr>
            <p:cNvPr id="25" name="Oval 50"/>
            <p:cNvSpPr>
              <a:spLocks noChangeArrowheads="1"/>
            </p:cNvSpPr>
            <p:nvPr/>
          </p:nvSpPr>
          <p:spPr bwMode="auto">
            <a:xfrm>
              <a:off x="2339975" y="2493963"/>
              <a:ext cx="1511300"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DE" altLang="de-DE" sz="1200"/>
            </a:p>
            <a:p>
              <a:pPr algn="ctr" eaLnBrk="1" hangingPunct="1">
                <a:spcBef>
                  <a:spcPct val="0"/>
                </a:spcBef>
                <a:buFontTx/>
                <a:buNone/>
              </a:pPr>
              <a:r>
                <a:rPr lang="de-DE" altLang="de-DE" sz="1100"/>
                <a:t>Organisations</a:t>
              </a:r>
            </a:p>
            <a:p>
              <a:pPr algn="ctr" eaLnBrk="1" hangingPunct="1">
                <a:spcBef>
                  <a:spcPct val="0"/>
                </a:spcBef>
                <a:buFontTx/>
                <a:buNone/>
              </a:pPr>
              <a:r>
                <a:rPr lang="de-DE" altLang="de-DE" sz="1100"/>
                <a:t>-leiter/in</a:t>
              </a:r>
            </a:p>
            <a:p>
              <a:pPr algn="ctr" eaLnBrk="1" hangingPunct="1">
                <a:spcBef>
                  <a:spcPct val="0"/>
                </a:spcBef>
                <a:buFontTx/>
                <a:buNone/>
              </a:pPr>
              <a:endParaRPr lang="de-DE" altLang="de-DE" sz="1100" b="0"/>
            </a:p>
          </p:txBody>
        </p:sp>
        <p:sp>
          <p:nvSpPr>
            <p:cNvPr id="26" name="Rectangle 51"/>
            <p:cNvSpPr>
              <a:spLocks noChangeArrowheads="1"/>
            </p:cNvSpPr>
            <p:nvPr/>
          </p:nvSpPr>
          <p:spPr bwMode="auto">
            <a:xfrm>
              <a:off x="539750" y="4149725"/>
              <a:ext cx="1368425" cy="144463"/>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27" name="Rectangle 52"/>
            <p:cNvSpPr>
              <a:spLocks noChangeArrowheads="1"/>
            </p:cNvSpPr>
            <p:nvPr/>
          </p:nvSpPr>
          <p:spPr bwMode="auto">
            <a:xfrm>
              <a:off x="2484438" y="4151313"/>
              <a:ext cx="1295400" cy="142875"/>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28" name="Line 53"/>
            <p:cNvSpPr>
              <a:spLocks noChangeShapeType="1"/>
            </p:cNvSpPr>
            <p:nvPr/>
          </p:nvSpPr>
          <p:spPr bwMode="auto">
            <a:xfrm>
              <a:off x="1258888" y="31416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 name="Line 54"/>
            <p:cNvSpPr>
              <a:spLocks noChangeShapeType="1"/>
            </p:cNvSpPr>
            <p:nvPr/>
          </p:nvSpPr>
          <p:spPr bwMode="auto">
            <a:xfrm>
              <a:off x="3132138" y="31416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 name="Line 55"/>
            <p:cNvSpPr>
              <a:spLocks noChangeShapeType="1"/>
            </p:cNvSpPr>
            <p:nvPr/>
          </p:nvSpPr>
          <p:spPr bwMode="auto">
            <a:xfrm flipH="1">
              <a:off x="4175125" y="2366963"/>
              <a:ext cx="1588" cy="127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 name="Rectangle 56"/>
            <p:cNvSpPr>
              <a:spLocks noChangeArrowheads="1"/>
            </p:cNvSpPr>
            <p:nvPr/>
          </p:nvSpPr>
          <p:spPr bwMode="auto">
            <a:xfrm>
              <a:off x="7489825" y="4149725"/>
              <a:ext cx="1296988" cy="142875"/>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32" name="Rectangle 57"/>
            <p:cNvSpPr>
              <a:spLocks noChangeArrowheads="1"/>
            </p:cNvSpPr>
            <p:nvPr/>
          </p:nvSpPr>
          <p:spPr bwMode="auto">
            <a:xfrm>
              <a:off x="5867400" y="4149725"/>
              <a:ext cx="1295400" cy="142875"/>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33" name="Rectangle 58"/>
            <p:cNvSpPr>
              <a:spLocks noChangeArrowheads="1"/>
            </p:cNvSpPr>
            <p:nvPr/>
          </p:nvSpPr>
          <p:spPr bwMode="auto">
            <a:xfrm>
              <a:off x="4284663" y="4149725"/>
              <a:ext cx="1295400" cy="142875"/>
            </a:xfrm>
            <a:prstGeom prst="rect">
              <a:avLst/>
            </a:prstGeom>
            <a:solidFill>
              <a:srgbClr val="E11B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900" b="1">
                  <a:solidFill>
                    <a:schemeClr val="tx1"/>
                  </a:solidFill>
                  <a:latin typeface="Tahoma" pitchFamily="34" charset="0"/>
                </a:defRPr>
              </a:lvl1pPr>
              <a:lvl2pPr marL="742950" indent="-285750" eaLnBrk="0" hangingPunct="0">
                <a:spcBef>
                  <a:spcPct val="20000"/>
                </a:spcBef>
                <a:buChar char="-"/>
                <a:defRPr sz="2200" b="1">
                  <a:solidFill>
                    <a:schemeClr val="tx1"/>
                  </a:solidFill>
                  <a:latin typeface="Tahoma" pitchFamily="34" charset="0"/>
                </a:defRPr>
              </a:lvl2pPr>
              <a:lvl3pPr marL="1143000" indent="-228600" eaLnBrk="0" hangingPunct="0">
                <a:spcBef>
                  <a:spcPct val="20000"/>
                </a:spcBef>
                <a:buChar char="-"/>
                <a:defRPr>
                  <a:solidFill>
                    <a:schemeClr val="tx1"/>
                  </a:solidFill>
                  <a:latin typeface="Tahoma" pitchFamily="34" charset="0"/>
                </a:defRPr>
              </a:lvl3pPr>
              <a:lvl4pPr marL="1600200" indent="-228600" eaLnBrk="0" hangingPunct="0">
                <a:spcBef>
                  <a:spcPct val="20000"/>
                </a:spcBef>
                <a:buChar char="-"/>
                <a:defRPr>
                  <a:solidFill>
                    <a:schemeClr val="tx1"/>
                  </a:solidFill>
                  <a:latin typeface="Tahoma" pitchFamily="34" charset="0"/>
                </a:defRPr>
              </a:lvl4pPr>
              <a:lvl5pPr marL="2057400" indent="-228600" eaLnBrk="0" hangingPunct="0">
                <a:lnSpc>
                  <a:spcPct val="120000"/>
                </a:lnSpc>
                <a:spcBef>
                  <a:spcPct val="20000"/>
                </a:spcBef>
                <a:buChar char="-"/>
                <a:defRPr>
                  <a:solidFill>
                    <a:schemeClr val="tx1"/>
                  </a:solidFill>
                  <a:latin typeface="Tahoma" pitchFamily="34" charset="0"/>
                </a:defRPr>
              </a:lvl5pPr>
              <a:lvl6pPr marL="2514600" indent="-228600"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eaLnBrk="0" fontAlgn="base" hangingPunct="0">
                <a:lnSpc>
                  <a:spcPct val="120000"/>
                </a:lnSpc>
                <a:spcBef>
                  <a:spcPct val="20000"/>
                </a:spcBef>
                <a:spcAft>
                  <a:spcPct val="0"/>
                </a:spcAft>
                <a:buChar char="-"/>
                <a:defRPr>
                  <a:solidFill>
                    <a:schemeClr val="tx1"/>
                  </a:solidFill>
                  <a:latin typeface="Tahoma" pitchFamily="34" charset="0"/>
                </a:defRPr>
              </a:lvl9pPr>
            </a:lstStyle>
            <a:p>
              <a:pPr eaLnBrk="1" hangingPunct="1">
                <a:spcBef>
                  <a:spcPct val="0"/>
                </a:spcBef>
                <a:buFontTx/>
                <a:buNone/>
              </a:pPr>
              <a:endParaRPr lang="de-AT" altLang="de-DE" sz="2200" b="0">
                <a:latin typeface="Arial" charset="0"/>
              </a:endParaRPr>
            </a:p>
          </p:txBody>
        </p:sp>
        <p:sp>
          <p:nvSpPr>
            <p:cNvPr id="34" name="Line 59"/>
            <p:cNvSpPr>
              <a:spLocks noChangeShapeType="1"/>
            </p:cNvSpPr>
            <p:nvPr/>
          </p:nvSpPr>
          <p:spPr bwMode="auto">
            <a:xfrm>
              <a:off x="4176713" y="3644900"/>
              <a:ext cx="3924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5" name="Line 60"/>
            <p:cNvSpPr>
              <a:spLocks noChangeShapeType="1"/>
            </p:cNvSpPr>
            <p:nvPr/>
          </p:nvSpPr>
          <p:spPr bwMode="auto">
            <a:xfrm>
              <a:off x="4932363" y="36449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6" name="Line 61"/>
            <p:cNvSpPr>
              <a:spLocks noChangeShapeType="1"/>
            </p:cNvSpPr>
            <p:nvPr/>
          </p:nvSpPr>
          <p:spPr bwMode="auto">
            <a:xfrm flipV="1">
              <a:off x="8101013" y="36449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7" name="Line 62"/>
            <p:cNvSpPr>
              <a:spLocks noChangeShapeType="1"/>
            </p:cNvSpPr>
            <p:nvPr/>
          </p:nvSpPr>
          <p:spPr bwMode="auto">
            <a:xfrm>
              <a:off x="6516688" y="36449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8" name="Line 69"/>
            <p:cNvSpPr>
              <a:spLocks noChangeShapeType="1"/>
            </p:cNvSpPr>
            <p:nvPr/>
          </p:nvSpPr>
          <p:spPr bwMode="auto">
            <a:xfrm>
              <a:off x="1258888" y="19161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9" name="Line 70"/>
            <p:cNvSpPr>
              <a:spLocks noChangeShapeType="1"/>
            </p:cNvSpPr>
            <p:nvPr/>
          </p:nvSpPr>
          <p:spPr bwMode="auto">
            <a:xfrm>
              <a:off x="3132138" y="19161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0" name="Oval 50"/>
            <p:cNvSpPr>
              <a:spLocks noChangeArrowheads="1"/>
            </p:cNvSpPr>
            <p:nvPr/>
          </p:nvSpPr>
          <p:spPr bwMode="auto">
            <a:xfrm>
              <a:off x="6407150" y="2511425"/>
              <a:ext cx="1511300" cy="6477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4" rIns="91406" bIns="45704" anchor="ctr"/>
            <a:lstStyle>
              <a:lvl1pPr defTabSz="1008063" eaLnBrk="0" hangingPunct="0">
                <a:spcBef>
                  <a:spcPct val="20000"/>
                </a:spcBef>
                <a:buChar char="•"/>
                <a:defRPr sz="2900" b="1">
                  <a:solidFill>
                    <a:schemeClr val="tx1"/>
                  </a:solidFill>
                  <a:latin typeface="Tahoma" pitchFamily="34" charset="0"/>
                </a:defRPr>
              </a:lvl1pPr>
              <a:lvl2pPr marL="742950" indent="-285750" defTabSz="1008063" eaLnBrk="0" hangingPunct="0">
                <a:spcBef>
                  <a:spcPct val="20000"/>
                </a:spcBef>
                <a:buChar char="-"/>
                <a:defRPr sz="2200" b="1">
                  <a:solidFill>
                    <a:schemeClr val="tx1"/>
                  </a:solidFill>
                  <a:latin typeface="Tahoma" pitchFamily="34" charset="0"/>
                </a:defRPr>
              </a:lvl2pPr>
              <a:lvl3pPr marL="1143000" indent="-228600" defTabSz="1008063" eaLnBrk="0" hangingPunct="0">
                <a:spcBef>
                  <a:spcPct val="20000"/>
                </a:spcBef>
                <a:buChar char="-"/>
                <a:defRPr>
                  <a:solidFill>
                    <a:schemeClr val="tx1"/>
                  </a:solidFill>
                  <a:latin typeface="Tahoma" pitchFamily="34" charset="0"/>
                </a:defRPr>
              </a:lvl3pPr>
              <a:lvl4pPr marL="1600200" indent="-228600" defTabSz="1008063" eaLnBrk="0" hangingPunct="0">
                <a:spcBef>
                  <a:spcPct val="20000"/>
                </a:spcBef>
                <a:buChar char="-"/>
                <a:defRPr>
                  <a:solidFill>
                    <a:schemeClr val="tx1"/>
                  </a:solidFill>
                  <a:latin typeface="Tahoma" pitchFamily="34" charset="0"/>
                </a:defRPr>
              </a:lvl4pPr>
              <a:lvl5pPr marL="2057400" indent="-228600" defTabSz="1008063" eaLnBrk="0" hangingPunct="0">
                <a:lnSpc>
                  <a:spcPct val="120000"/>
                </a:lnSpc>
                <a:spcBef>
                  <a:spcPct val="20000"/>
                </a:spcBef>
                <a:buChar char="-"/>
                <a:defRPr>
                  <a:solidFill>
                    <a:schemeClr val="tx1"/>
                  </a:solidFill>
                  <a:latin typeface="Tahoma" pitchFamily="34" charset="0"/>
                </a:defRPr>
              </a:lvl5pPr>
              <a:lvl6pPr marL="25146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6pPr>
              <a:lvl7pPr marL="29718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7pPr>
              <a:lvl8pPr marL="34290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8pPr>
              <a:lvl9pPr marL="3886200" indent="-228600" defTabSz="1008063" eaLnBrk="0" fontAlgn="base" hangingPunct="0">
                <a:lnSpc>
                  <a:spcPct val="120000"/>
                </a:lnSpc>
                <a:spcBef>
                  <a:spcPct val="20000"/>
                </a:spcBef>
                <a:spcAft>
                  <a:spcPct val="0"/>
                </a:spcAft>
                <a:buChar char="-"/>
                <a:defRPr>
                  <a:solidFill>
                    <a:schemeClr val="tx1"/>
                  </a:solidFill>
                  <a:latin typeface="Tahoma" pitchFamily="34" charset="0"/>
                </a:defRPr>
              </a:lvl9pPr>
            </a:lstStyle>
            <a:p>
              <a:pPr algn="ctr" eaLnBrk="1" hangingPunct="1">
                <a:spcBef>
                  <a:spcPct val="0"/>
                </a:spcBef>
                <a:buFontTx/>
                <a:buNone/>
              </a:pPr>
              <a:endParaRPr lang="de-DE" altLang="de-DE" sz="800" dirty="0"/>
            </a:p>
            <a:p>
              <a:pPr algn="ctr" eaLnBrk="1" hangingPunct="1">
                <a:spcBef>
                  <a:spcPct val="0"/>
                </a:spcBef>
                <a:buFontTx/>
                <a:buNone/>
              </a:pPr>
              <a:r>
                <a:rPr lang="de-DE" altLang="de-DE" sz="700" dirty="0"/>
                <a:t>Regional-</a:t>
              </a:r>
            </a:p>
            <a:p>
              <a:pPr algn="ctr" eaLnBrk="1" hangingPunct="1">
                <a:spcBef>
                  <a:spcPct val="0"/>
                </a:spcBef>
                <a:buFontTx/>
                <a:buNone/>
              </a:pPr>
              <a:r>
                <a:rPr lang="de-DE" altLang="de-DE" sz="700" dirty="0"/>
                <a:t>verantwortliche</a:t>
              </a:r>
            </a:p>
            <a:p>
              <a:pPr algn="ctr" eaLnBrk="1" hangingPunct="1">
                <a:spcBef>
                  <a:spcPct val="0"/>
                </a:spcBef>
                <a:buFontTx/>
                <a:buNone/>
              </a:pPr>
              <a:r>
                <a:rPr lang="de-DE" altLang="de-DE" sz="700" dirty="0"/>
                <a:t>Standort-</a:t>
              </a:r>
            </a:p>
            <a:p>
              <a:pPr algn="ctr" eaLnBrk="1" hangingPunct="1">
                <a:spcBef>
                  <a:spcPct val="0"/>
                </a:spcBef>
                <a:buFontTx/>
                <a:buNone/>
              </a:pPr>
              <a:r>
                <a:rPr lang="de-DE" altLang="de-DE" sz="700" dirty="0"/>
                <a:t>verantwortliche</a:t>
              </a:r>
            </a:p>
            <a:p>
              <a:pPr algn="ctr" eaLnBrk="1" hangingPunct="1">
                <a:spcBef>
                  <a:spcPct val="0"/>
                </a:spcBef>
                <a:buFontTx/>
                <a:buNone/>
              </a:pPr>
              <a:endParaRPr lang="de-DE" altLang="de-DE" sz="700" b="0" dirty="0"/>
            </a:p>
          </p:txBody>
        </p:sp>
        <p:sp>
          <p:nvSpPr>
            <p:cNvPr id="41" name="Line 55"/>
            <p:cNvSpPr>
              <a:spLocks noChangeShapeType="1"/>
            </p:cNvSpPr>
            <p:nvPr/>
          </p:nvSpPr>
          <p:spPr bwMode="auto">
            <a:xfrm>
              <a:off x="4176713" y="2835275"/>
              <a:ext cx="2230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pic>
        <p:nvPicPr>
          <p:cNvPr id="42" name="Grafik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271" y="425972"/>
            <a:ext cx="2427729" cy="782466"/>
          </a:xfrm>
          <a:prstGeom prst="rect">
            <a:avLst/>
          </a:prstGeom>
        </p:spPr>
      </p:pic>
      <p:sp>
        <p:nvSpPr>
          <p:cNvPr id="3" name="Fußzeilenplatzhalter 2"/>
          <p:cNvSpPr>
            <a:spLocks noGrp="1"/>
          </p:cNvSpPr>
          <p:nvPr>
            <p:ph type="ftr" sz="quarter" idx="12"/>
          </p:nvPr>
        </p:nvSpPr>
        <p:spPr/>
        <p:txBody>
          <a:bodyPr/>
          <a:lstStyle/>
          <a:p>
            <a:pPr defTabSz="456899"/>
            <a:r>
              <a:rPr lang="de-DE" smtClean="0"/>
              <a:t>Unternehmenssteuerrecht, Uni Wien, Wakounig/Berger, 2018</a:t>
            </a:r>
            <a:endParaRPr lang="de-AT" dirty="0"/>
          </a:p>
        </p:txBody>
      </p:sp>
    </p:spTree>
    <p:extLst>
      <p:ext uri="{BB962C8B-B14F-4D97-AF65-F5344CB8AC3E}">
        <p14:creationId xmlns:p14="http://schemas.microsoft.com/office/powerpoint/2010/main" val="41893806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3" y="876301"/>
            <a:ext cx="6552728" cy="342900"/>
          </a:xfrm>
        </p:spPr>
        <p:txBody>
          <a:bodyPr/>
          <a:lstStyle/>
          <a:p>
            <a:r>
              <a:rPr lang="de-AT" kern="1200" dirty="0">
                <a:solidFill>
                  <a:srgbClr val="006699"/>
                </a:solidFill>
              </a:rPr>
              <a:t>Was ist eine verdeckte Ausschüttung</a:t>
            </a:r>
            <a:r>
              <a:rPr lang="de-AT" kern="1200" dirty="0" smtClean="0">
                <a:solidFill>
                  <a:srgbClr val="006699"/>
                </a:solidFill>
              </a:rPr>
              <a:t>? (1)</a:t>
            </a:r>
            <a:endParaRPr lang="de-AT" kern="1200" dirty="0">
              <a:solidFill>
                <a:srgbClr val="006699"/>
              </a:solidFill>
            </a:endParaRPr>
          </a:p>
        </p:txBody>
      </p:sp>
      <p:sp>
        <p:nvSpPr>
          <p:cNvPr id="3" name="Inhaltsplatzhalter 2"/>
          <p:cNvSpPr>
            <a:spLocks noGrp="1"/>
          </p:cNvSpPr>
          <p:nvPr>
            <p:ph idx="1"/>
          </p:nvPr>
        </p:nvSpPr>
        <p:spPr>
          <a:xfrm>
            <a:off x="228600" y="1325880"/>
            <a:ext cx="8591872" cy="5343480"/>
          </a:xfrm>
        </p:spPr>
        <p:txBody>
          <a:bodyPr/>
          <a:lstStyle/>
          <a:p>
            <a:pPr marL="342900" indent="-342900">
              <a:buFont typeface="Wingdings" panose="05000000000000000000" pitchFamily="2" charset="2"/>
              <a:buChar char="§"/>
            </a:pPr>
            <a:r>
              <a:rPr lang="de-AT" sz="2100" dirty="0"/>
              <a:t>Verdeckte </a:t>
            </a:r>
            <a:r>
              <a:rPr lang="de-AT" sz="2100" dirty="0" smtClean="0"/>
              <a:t>Ausschüttungen (</a:t>
            </a:r>
            <a:r>
              <a:rPr lang="de-AT" sz="2100" dirty="0" err="1" smtClean="0"/>
              <a:t>vA</a:t>
            </a:r>
            <a:r>
              <a:rPr lang="de-AT" sz="2100" dirty="0" smtClean="0"/>
              <a:t>; auch verdeckte Gewinnausschüttungen genannt – </a:t>
            </a:r>
            <a:r>
              <a:rPr lang="de-AT" sz="2100" dirty="0" err="1" smtClean="0"/>
              <a:t>vGA</a:t>
            </a:r>
            <a:r>
              <a:rPr lang="de-AT" sz="2100" dirty="0" smtClean="0"/>
              <a:t>) </a:t>
            </a:r>
            <a:r>
              <a:rPr lang="de-AT" sz="2100" b="0" dirty="0"/>
              <a:t>können bei allen </a:t>
            </a:r>
            <a:r>
              <a:rPr lang="de-AT" sz="2100" dirty="0"/>
              <a:t>körperschaftsteuerpflichtigen Gesellschaften </a:t>
            </a:r>
            <a:r>
              <a:rPr lang="de-AT" sz="2100" b="0" dirty="0"/>
              <a:t>in Betracht kommen, bei denen Personen mit gesellschafter- oder eigentümerartiger Position vorkommen und schuldrechtliche Beziehungen zwischen Gesellschaft und Person vorhanden sind. </a:t>
            </a:r>
            <a:endParaRPr lang="de-AT" sz="2100" b="0" dirty="0" smtClean="0"/>
          </a:p>
          <a:p>
            <a:pPr marL="342900" indent="-342900">
              <a:buFont typeface="Wingdings" panose="05000000000000000000" pitchFamily="2" charset="2"/>
              <a:buChar char="§"/>
            </a:pPr>
            <a:r>
              <a:rPr lang="de-AT" sz="2100" b="0" dirty="0" smtClean="0"/>
              <a:t>Sie </a:t>
            </a:r>
            <a:r>
              <a:rPr lang="de-AT" sz="2100" dirty="0"/>
              <a:t>liegt dann </a:t>
            </a:r>
            <a:r>
              <a:rPr lang="de-AT" sz="2100" b="0" dirty="0"/>
              <a:t>vor, wenn die Kapitalgesellschaft ihren Anteilsinhabern Vermögensvorteile zuwendet, die nicht unmittelbar als Einkommensverwendung erkennbar sind, </a:t>
            </a:r>
            <a:r>
              <a:rPr lang="de-DE" sz="2100" b="0" dirty="0"/>
              <a:t>das Einkommen der Körperschaft </a:t>
            </a:r>
            <a:r>
              <a:rPr lang="de-DE" sz="2100" dirty="0"/>
              <a:t>zu Unrecht vermindern</a:t>
            </a:r>
            <a:r>
              <a:rPr lang="de-AT" sz="2100" dirty="0"/>
              <a:t> </a:t>
            </a:r>
            <a:r>
              <a:rPr lang="de-AT" sz="2100" b="0" dirty="0"/>
              <a:t>und ihre Wurzel in den </a:t>
            </a:r>
            <a:r>
              <a:rPr lang="de-AT" sz="2100" dirty="0"/>
              <a:t>gesellschaftsrechtlichen Beziehungen </a:t>
            </a:r>
            <a:r>
              <a:rPr lang="de-AT" sz="2100" b="0" dirty="0"/>
              <a:t>haben </a:t>
            </a:r>
            <a:r>
              <a:rPr lang="de-AT" sz="2100" dirty="0"/>
              <a:t>(causa </a:t>
            </a:r>
            <a:r>
              <a:rPr lang="de-AT" sz="2100" dirty="0" err="1" smtClean="0"/>
              <a:t>societatis</a:t>
            </a:r>
            <a:r>
              <a:rPr lang="de-AT" sz="2100" dirty="0" smtClean="0"/>
              <a:t>)</a:t>
            </a:r>
          </a:p>
          <a:p>
            <a:pPr marL="342900" indent="-342900">
              <a:buFont typeface="Wingdings" panose="05000000000000000000" pitchFamily="2" charset="2"/>
              <a:buChar char="§"/>
            </a:pPr>
            <a:r>
              <a:rPr lang="de-DE" sz="2100" b="0" dirty="0" smtClean="0"/>
              <a:t>Unter </a:t>
            </a:r>
            <a:r>
              <a:rPr lang="de-DE" sz="2100" b="0" dirty="0"/>
              <a:t>einem Anteilsinhaber ist dabei ein Gesellschafter oder </a:t>
            </a:r>
            <a:r>
              <a:rPr lang="de-DE" sz="2100" dirty="0"/>
              <a:t>eine Person mit einer gesellschafterähnlichen Stellung </a:t>
            </a:r>
            <a:r>
              <a:rPr lang="de-DE" sz="2100" b="0" dirty="0"/>
              <a:t>zu verstehen. </a:t>
            </a:r>
            <a:endParaRPr lang="de-DE" sz="2100" b="0" dirty="0" smtClean="0"/>
          </a:p>
          <a:p>
            <a:pPr marL="342900" indent="-342900">
              <a:buFont typeface="Wingdings" panose="05000000000000000000" pitchFamily="2" charset="2"/>
              <a:buChar char="§"/>
            </a:pPr>
            <a:r>
              <a:rPr lang="de-DE" sz="2100" b="0" dirty="0" smtClean="0"/>
              <a:t>Die </a:t>
            </a:r>
            <a:r>
              <a:rPr lang="de-DE" sz="2100" dirty="0"/>
              <a:t>Zuwendung eines Vorteils </a:t>
            </a:r>
            <a:r>
              <a:rPr lang="de-DE" sz="2100" b="0" dirty="0"/>
              <a:t>an einen Anteilsinhaber kann auch darin gelegen sein, dass eine dem Anteilsinhaber </a:t>
            </a:r>
            <a:r>
              <a:rPr lang="de-DE" sz="2100" dirty="0"/>
              <a:t>nahe stehende Person </a:t>
            </a:r>
            <a:r>
              <a:rPr lang="de-DE" sz="2100" b="0" dirty="0"/>
              <a:t>begünstigt wird (</a:t>
            </a:r>
            <a:r>
              <a:rPr lang="de-DE" sz="2100" b="0" dirty="0" err="1"/>
              <a:t>VwGH</a:t>
            </a:r>
            <a:r>
              <a:rPr lang="de-DE" sz="2100" b="0" dirty="0"/>
              <a:t> 26.9.2000, 98/13/0107).</a:t>
            </a:r>
            <a:endParaRPr lang="de-AT" sz="2100" b="0" dirty="0"/>
          </a:p>
          <a:p>
            <a:pPr>
              <a:buNone/>
            </a:pPr>
            <a:endParaRPr lang="de-AT" sz="21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130</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5213090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815341"/>
            <a:ext cx="6874271" cy="441960"/>
          </a:xfrm>
        </p:spPr>
        <p:txBody>
          <a:bodyPr/>
          <a:lstStyle/>
          <a:p>
            <a:r>
              <a:rPr lang="de-AT" kern="1200" dirty="0">
                <a:solidFill>
                  <a:srgbClr val="006699"/>
                </a:solidFill>
              </a:rPr>
              <a:t>Was ist eine verdeckte Ausschüttung? (2)</a:t>
            </a:r>
          </a:p>
        </p:txBody>
      </p:sp>
      <p:sp>
        <p:nvSpPr>
          <p:cNvPr id="3" name="Inhaltsplatzhalter 2"/>
          <p:cNvSpPr>
            <a:spLocks noGrp="1"/>
          </p:cNvSpPr>
          <p:nvPr>
            <p:ph idx="1"/>
          </p:nvPr>
        </p:nvSpPr>
        <p:spPr>
          <a:xfrm>
            <a:off x="304800" y="1432560"/>
            <a:ext cx="8667308" cy="5134312"/>
          </a:xfrm>
        </p:spPr>
        <p:txBody>
          <a:bodyPr/>
          <a:lstStyle/>
          <a:p>
            <a:pPr marL="342900" indent="-342900">
              <a:buFont typeface="Wingdings" panose="05000000000000000000" pitchFamily="2" charset="2"/>
              <a:buChar char="§"/>
            </a:pPr>
            <a:r>
              <a:rPr lang="de-DE" b="0" dirty="0"/>
              <a:t>Die </a:t>
            </a:r>
            <a:r>
              <a:rPr lang="de-DE" dirty="0"/>
              <a:t>Voraussetzungen </a:t>
            </a:r>
            <a:r>
              <a:rPr lang="de-DE" b="0" dirty="0"/>
              <a:t>für das Vorliegen einer </a:t>
            </a:r>
            <a:r>
              <a:rPr lang="de-DE" dirty="0"/>
              <a:t>verdeckten Ausschüttung </a:t>
            </a:r>
            <a:r>
              <a:rPr lang="de-DE" b="0" dirty="0"/>
              <a:t>sind </a:t>
            </a:r>
            <a:endParaRPr lang="de-AT" b="0" dirty="0"/>
          </a:p>
          <a:p>
            <a:pPr marL="701675" lvl="2" indent="-342900">
              <a:buFont typeface="Wingdings" panose="05000000000000000000" pitchFamily="2" charset="2"/>
              <a:buChar char="§"/>
            </a:pPr>
            <a:r>
              <a:rPr lang="de-DE" b="1" dirty="0"/>
              <a:t>eine Eigentums- oder Nahebeziehung </a:t>
            </a:r>
            <a:r>
              <a:rPr lang="de-DE" dirty="0"/>
              <a:t>zu einer Körperschaft </a:t>
            </a:r>
            <a:endParaRPr lang="de-AT" dirty="0"/>
          </a:p>
          <a:p>
            <a:pPr marL="701675" lvl="2" indent="-342900">
              <a:buFont typeface="Wingdings" panose="05000000000000000000" pitchFamily="2" charset="2"/>
              <a:buChar char="§"/>
            </a:pPr>
            <a:r>
              <a:rPr lang="de-DE" dirty="0"/>
              <a:t>das </a:t>
            </a:r>
            <a:r>
              <a:rPr lang="de-DE" b="1" dirty="0"/>
              <a:t>objektive Tatbild der Bereicherung des Anteilsinhabers</a:t>
            </a:r>
            <a:r>
              <a:rPr lang="de-DE" dirty="0"/>
              <a:t> oder einer ihm nahe</a:t>
            </a:r>
            <a:r>
              <a:rPr lang="de-AT" dirty="0"/>
              <a:t> </a:t>
            </a:r>
            <a:r>
              <a:rPr lang="de-DE" dirty="0"/>
              <a:t>stehenden Person </a:t>
            </a:r>
            <a:r>
              <a:rPr lang="de-DE" b="1" dirty="0"/>
              <a:t>zu Lasten </a:t>
            </a:r>
            <a:r>
              <a:rPr lang="de-DE" dirty="0"/>
              <a:t>der Körperschaft und</a:t>
            </a:r>
            <a:endParaRPr lang="de-AT" dirty="0"/>
          </a:p>
          <a:p>
            <a:pPr marL="701675" lvl="2" indent="-342900">
              <a:buFont typeface="Wingdings" panose="05000000000000000000" pitchFamily="2" charset="2"/>
              <a:buChar char="§"/>
            </a:pPr>
            <a:r>
              <a:rPr lang="de-DE" dirty="0"/>
              <a:t>das </a:t>
            </a:r>
            <a:r>
              <a:rPr lang="de-DE" b="1" dirty="0"/>
              <a:t>subjektive Tatbild </a:t>
            </a:r>
            <a:r>
              <a:rPr lang="de-DE" dirty="0"/>
              <a:t>einer auf </a:t>
            </a:r>
            <a:r>
              <a:rPr lang="de-DE" b="1" dirty="0"/>
              <a:t>Vorteilsgewährung </a:t>
            </a:r>
            <a:r>
              <a:rPr lang="de-DE" dirty="0"/>
              <a:t>gerichteten Willensentscheidung.</a:t>
            </a:r>
            <a:endParaRPr lang="de-AT" dirty="0"/>
          </a:p>
          <a:p>
            <a:pPr marL="342900" indent="-342900">
              <a:buFont typeface="Wingdings" panose="05000000000000000000" pitchFamily="2" charset="2"/>
              <a:buChar char="§"/>
            </a:pPr>
            <a:r>
              <a:rPr lang="de-DE" b="0" dirty="0"/>
              <a:t>Die </a:t>
            </a:r>
            <a:r>
              <a:rPr lang="de-DE" dirty="0"/>
              <a:t>Zuwendung</a:t>
            </a:r>
            <a:r>
              <a:rPr lang="de-DE" b="0" dirty="0"/>
              <a:t> von </a:t>
            </a:r>
            <a:r>
              <a:rPr lang="de-DE" dirty="0"/>
              <a:t>Vermögensvorteilen</a:t>
            </a:r>
            <a:r>
              <a:rPr lang="de-DE" b="0" dirty="0"/>
              <a:t>, die ihre </a:t>
            </a:r>
            <a:r>
              <a:rPr lang="de-DE" dirty="0"/>
              <a:t>Ursache in gesellschaftsrechtlichen Beziehungen haben</a:t>
            </a:r>
            <a:r>
              <a:rPr lang="de-DE" b="0" dirty="0"/>
              <a:t> wird anhand eines </a:t>
            </a:r>
            <a:r>
              <a:rPr lang="de-DE" dirty="0"/>
              <a:t>Fremdvergleiches</a:t>
            </a:r>
            <a:r>
              <a:rPr lang="de-DE" b="0" dirty="0"/>
              <a:t> ermittelt, wobei </a:t>
            </a:r>
            <a:r>
              <a:rPr lang="de-DE" b="0" dirty="0" err="1"/>
              <a:t>lt</a:t>
            </a:r>
            <a:r>
              <a:rPr lang="de-DE" b="0" dirty="0"/>
              <a:t> Judikatur Verträge zwischen Kapitalgesellschaften und ihren Gesellschaftern an jenen Kriterien gemessen werden, die für die Anerkennung von </a:t>
            </a:r>
            <a:r>
              <a:rPr lang="de-DE" dirty="0"/>
              <a:t>Verträgen zwischen nahen Angehörigen</a:t>
            </a:r>
            <a:r>
              <a:rPr lang="de-DE" b="0" dirty="0"/>
              <a:t> entwickelt wurden</a:t>
            </a:r>
            <a:endParaRPr lang="de-AT" b="0" dirty="0"/>
          </a:p>
          <a:p>
            <a:pPr>
              <a:buNone/>
            </a:pP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131</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2205117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807721"/>
            <a:ext cx="8531622" cy="441959"/>
          </a:xfrm>
        </p:spPr>
        <p:txBody>
          <a:bodyPr/>
          <a:lstStyle/>
          <a:p>
            <a:r>
              <a:rPr lang="de-AT" kern="1200" dirty="0">
                <a:solidFill>
                  <a:srgbClr val="006699"/>
                </a:solidFill>
              </a:rPr>
              <a:t>Was ist eine verdeckte </a:t>
            </a:r>
            <a:r>
              <a:rPr lang="de-AT" kern="1200" dirty="0" smtClean="0">
                <a:solidFill>
                  <a:srgbClr val="006699"/>
                </a:solidFill>
              </a:rPr>
              <a:t>Ausschüttung ? (3)</a:t>
            </a:r>
            <a:endParaRPr lang="de-AT" kern="1200" dirty="0">
              <a:solidFill>
                <a:srgbClr val="006699"/>
              </a:solidFill>
            </a:endParaRPr>
          </a:p>
        </p:txBody>
      </p:sp>
      <p:sp>
        <p:nvSpPr>
          <p:cNvPr id="3" name="Inhaltsplatzhalter 2"/>
          <p:cNvSpPr>
            <a:spLocks noGrp="1"/>
          </p:cNvSpPr>
          <p:nvPr>
            <p:ph idx="1"/>
          </p:nvPr>
        </p:nvSpPr>
        <p:spPr>
          <a:xfrm>
            <a:off x="190500" y="1257300"/>
            <a:ext cx="8773988" cy="5340052"/>
          </a:xfrm>
        </p:spPr>
        <p:txBody>
          <a:bodyPr/>
          <a:lstStyle/>
          <a:p>
            <a:pPr marL="285750" indent="-285750">
              <a:buFont typeface="Wingdings" panose="05000000000000000000" pitchFamily="2" charset="2"/>
              <a:buChar char="§"/>
            </a:pPr>
            <a:r>
              <a:rPr lang="de-AT" sz="2100" b="0" dirty="0" smtClean="0"/>
              <a:t>Generell </a:t>
            </a:r>
            <a:r>
              <a:rPr lang="de-AT" sz="2100" b="0" dirty="0"/>
              <a:t>sind folgende Grundtypen der </a:t>
            </a:r>
            <a:r>
              <a:rPr lang="de-AT" sz="2100" b="0" dirty="0" smtClean="0"/>
              <a:t>verdeckten GA </a:t>
            </a:r>
            <a:r>
              <a:rPr lang="de-AT" sz="2100" b="0" dirty="0"/>
              <a:t>anzutreffen (objektive Voraussetzung):</a:t>
            </a:r>
          </a:p>
          <a:p>
            <a:pPr marL="285750" indent="-285750">
              <a:buFont typeface="Wingdings" panose="05000000000000000000" pitchFamily="2" charset="2"/>
              <a:buChar char="§"/>
            </a:pPr>
            <a:r>
              <a:rPr lang="de-AT" sz="2100" b="1" u="sng" dirty="0">
                <a:solidFill>
                  <a:srgbClr val="C00000"/>
                </a:solidFill>
              </a:rPr>
              <a:t>direkte verdeckte Ausschüttung:</a:t>
            </a:r>
          </a:p>
          <a:p>
            <a:pPr marL="541338" lvl="1" indent="-361950">
              <a:lnSpc>
                <a:spcPct val="100000"/>
              </a:lnSpc>
              <a:buFont typeface="Wingdings" panose="05000000000000000000" pitchFamily="2" charset="2"/>
              <a:buChar char="§"/>
            </a:pPr>
            <a:r>
              <a:rPr lang="de-AT" sz="2100" b="1" u="sng" dirty="0"/>
              <a:t>Übernahme von Kosten</a:t>
            </a:r>
            <a:r>
              <a:rPr lang="de-AT" sz="2100" b="0" dirty="0"/>
              <a:t> des Anteilsinhabers ohne Rechtsgrund: </a:t>
            </a:r>
            <a:r>
              <a:rPr lang="de-AT" sz="2100" b="0" dirty="0" err="1"/>
              <a:t>zB</a:t>
            </a:r>
            <a:r>
              <a:rPr lang="de-AT" sz="2100" b="0" dirty="0"/>
              <a:t> Aufwendungen für den Haushalt des Gesellschafters</a:t>
            </a:r>
          </a:p>
          <a:p>
            <a:pPr marL="541338" lvl="1" indent="-361950">
              <a:lnSpc>
                <a:spcPct val="100000"/>
              </a:lnSpc>
              <a:buFont typeface="Wingdings" panose="05000000000000000000" pitchFamily="2" charset="2"/>
              <a:buChar char="§"/>
            </a:pPr>
            <a:r>
              <a:rPr lang="de-AT" sz="2100" b="1" u="sng" dirty="0"/>
              <a:t>Scheinaufwendungen</a:t>
            </a:r>
            <a:r>
              <a:rPr lang="de-AT" sz="2100" b="0" dirty="0"/>
              <a:t> zugunsten des Anteilsinhabers: </a:t>
            </a:r>
            <a:r>
              <a:rPr lang="de-AT" sz="2100" b="0" dirty="0" err="1"/>
              <a:t>zB</a:t>
            </a:r>
            <a:r>
              <a:rPr lang="de-AT" sz="2100" b="0" dirty="0"/>
              <a:t> Bezahlung von nicht erbrachten Leistungen</a:t>
            </a:r>
          </a:p>
          <a:p>
            <a:pPr marL="541338" lvl="1" indent="-361950">
              <a:lnSpc>
                <a:spcPct val="100000"/>
              </a:lnSpc>
              <a:buFont typeface="Wingdings" panose="05000000000000000000" pitchFamily="2" charset="2"/>
              <a:buChar char="§"/>
            </a:pPr>
            <a:r>
              <a:rPr lang="de-AT" sz="2100" b="1" u="sng" dirty="0"/>
              <a:t>Unangemessen hohe Aufwendungen </a:t>
            </a:r>
            <a:r>
              <a:rPr lang="de-AT" sz="2100" b="0" dirty="0"/>
              <a:t>zugunsten des Anteilsinhabers: die Gesellschaft nutzt Dienste, Kapital oder sonstige Wirtschaftsgüter des Gesellschafters </a:t>
            </a:r>
            <a:r>
              <a:rPr lang="de-AT" sz="2100" b="1" dirty="0"/>
              <a:t>gegen ein überhöhtes Entgelt </a:t>
            </a:r>
            <a:r>
              <a:rPr lang="de-AT" sz="2100" b="0" dirty="0"/>
              <a:t>(z.B. Geschäftsführervergütungen, sehr hoch verzinstes Gesellschafterdarlehen) oder die Gesellschaft erwirbt vom Gesellschafter Wirtschaftsgüter gegen ein überhöhtes Entgelt. </a:t>
            </a:r>
            <a:endParaRPr lang="de-AT" sz="2100" b="0" dirty="0" smtClean="0"/>
          </a:p>
          <a:p>
            <a:pPr marL="541338" lvl="1" indent="-361950">
              <a:lnSpc>
                <a:spcPct val="100000"/>
              </a:lnSpc>
              <a:buFont typeface="Wingdings" panose="05000000000000000000" pitchFamily="2" charset="2"/>
              <a:buChar char="§"/>
            </a:pPr>
            <a:r>
              <a:rPr lang="de-AT" sz="2100" b="0" dirty="0" smtClean="0"/>
              <a:t>Problem: Die </a:t>
            </a:r>
            <a:r>
              <a:rPr lang="de-AT" sz="2100" b="0" dirty="0"/>
              <a:t>Angemessenheitsprüfung bei Vergütungen für Dienstleistungen ist </a:t>
            </a:r>
            <a:r>
              <a:rPr lang="de-AT" sz="2100" b="0" dirty="0" smtClean="0"/>
              <a:t>in der </a:t>
            </a:r>
            <a:r>
              <a:rPr lang="de-AT" sz="2100" dirty="0" smtClean="0"/>
              <a:t>Praxis </a:t>
            </a:r>
            <a:r>
              <a:rPr lang="de-AT" sz="2100" b="0" dirty="0" smtClean="0"/>
              <a:t>schwierig</a:t>
            </a:r>
            <a:r>
              <a:rPr lang="de-AT" sz="2100" b="0" dirty="0"/>
              <a:t>. </a:t>
            </a:r>
          </a:p>
          <a:p>
            <a:pPr lvl="0"/>
            <a:endParaRPr lang="de-AT" sz="21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132</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64975159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777241"/>
            <a:ext cx="8531622" cy="662939"/>
          </a:xfrm>
        </p:spPr>
        <p:txBody>
          <a:bodyPr/>
          <a:lstStyle/>
          <a:p>
            <a:r>
              <a:rPr lang="de-AT" kern="1200" dirty="0">
                <a:solidFill>
                  <a:srgbClr val="006699"/>
                </a:solidFill>
              </a:rPr>
              <a:t>Was ist eine verdeckte Ausschüttung? </a:t>
            </a:r>
            <a:r>
              <a:rPr lang="de-AT" kern="1200" dirty="0" smtClean="0">
                <a:solidFill>
                  <a:srgbClr val="006699"/>
                </a:solidFill>
              </a:rPr>
              <a:t>(4)</a:t>
            </a:r>
            <a:endParaRPr lang="de-AT" kern="1200" dirty="0">
              <a:solidFill>
                <a:srgbClr val="006699"/>
              </a:solidFill>
            </a:endParaRPr>
          </a:p>
        </p:txBody>
      </p:sp>
      <p:sp>
        <p:nvSpPr>
          <p:cNvPr id="3" name="Inhaltsplatzhalter 2"/>
          <p:cNvSpPr>
            <a:spLocks noGrp="1"/>
          </p:cNvSpPr>
          <p:nvPr>
            <p:ph idx="1"/>
          </p:nvPr>
        </p:nvSpPr>
        <p:spPr>
          <a:xfrm>
            <a:off x="289560" y="1615440"/>
            <a:ext cx="8746936" cy="4981912"/>
          </a:xfrm>
        </p:spPr>
        <p:txBody>
          <a:bodyPr/>
          <a:lstStyle/>
          <a:p>
            <a:pPr marL="522288" lvl="1" indent="-342900">
              <a:buFont typeface="Wingdings" panose="05000000000000000000" pitchFamily="2" charset="2"/>
              <a:buChar char="§"/>
            </a:pPr>
            <a:r>
              <a:rPr lang="de-AT" b="1" u="sng" dirty="0">
                <a:solidFill>
                  <a:srgbClr val="C00000"/>
                </a:solidFill>
              </a:rPr>
              <a:t>indirekte verdeckte Ausschüttungen</a:t>
            </a:r>
            <a:r>
              <a:rPr lang="de-AT" b="0" u="sng" dirty="0">
                <a:solidFill>
                  <a:srgbClr val="C00000"/>
                </a:solidFill>
              </a:rPr>
              <a:t>: </a:t>
            </a:r>
          </a:p>
          <a:p>
            <a:pPr marL="541338" lvl="1" indent="-361950">
              <a:lnSpc>
                <a:spcPct val="100000"/>
              </a:lnSpc>
              <a:buFont typeface="Wingdings" panose="05000000000000000000" pitchFamily="2" charset="2"/>
              <a:buChar char="§"/>
            </a:pPr>
            <a:r>
              <a:rPr lang="de-AT" b="1" dirty="0"/>
              <a:t>Verzicht auf eine der Körperschaft </a:t>
            </a:r>
            <a:r>
              <a:rPr lang="de-AT" b="0" dirty="0"/>
              <a:t>zustehende </a:t>
            </a:r>
            <a:r>
              <a:rPr lang="de-AT" b="1" dirty="0"/>
              <a:t>Gewinnchance </a:t>
            </a:r>
            <a:r>
              <a:rPr lang="de-AT" b="0" dirty="0"/>
              <a:t>(</a:t>
            </a:r>
            <a:r>
              <a:rPr lang="de-AT" b="0" dirty="0" err="1"/>
              <a:t>Gewinnzuschätzungen</a:t>
            </a:r>
            <a:r>
              <a:rPr lang="de-AT" b="0" dirty="0"/>
              <a:t> aufgrund von Schwarzgeschäften der Körperschaft</a:t>
            </a:r>
            <a:r>
              <a:rPr lang="de-AT" b="0" dirty="0" smtClean="0"/>
              <a:t>).</a:t>
            </a:r>
          </a:p>
          <a:p>
            <a:pPr marL="541338" lvl="1" indent="-361950">
              <a:lnSpc>
                <a:spcPct val="100000"/>
              </a:lnSpc>
              <a:buFont typeface="Wingdings" panose="05000000000000000000" pitchFamily="2" charset="2"/>
              <a:buChar char="§"/>
            </a:pPr>
            <a:r>
              <a:rPr lang="de-AT" b="1" dirty="0" smtClean="0"/>
              <a:t>Verzicht </a:t>
            </a:r>
            <a:r>
              <a:rPr lang="de-AT" b="1" dirty="0"/>
              <a:t>auf angemessene Entgelte </a:t>
            </a:r>
            <a:r>
              <a:rPr lang="de-AT" b="0" dirty="0"/>
              <a:t>aus Geschäften mit dem Anteilsinhaber: die Gesellschaft </a:t>
            </a:r>
            <a:r>
              <a:rPr lang="de-AT" b="0" dirty="0" smtClean="0"/>
              <a:t>überlässt </a:t>
            </a:r>
            <a:r>
              <a:rPr lang="de-AT" b="0" dirty="0"/>
              <a:t>dem Gesellschafter Wirtschaftsgüter, Dienste oder Kapital unentgeltlich oder zu einem unangemessen niedrigen Entgelt. </a:t>
            </a:r>
            <a:r>
              <a:rPr lang="de-AT" b="0" dirty="0" err="1"/>
              <a:t>zB</a:t>
            </a:r>
            <a:r>
              <a:rPr lang="de-AT" b="0" dirty="0"/>
              <a:t> Gewährung eines unverzinslichen Darlehens an einen Gesellschafter </a:t>
            </a:r>
            <a:r>
              <a:rPr lang="de-AT" b="0" dirty="0">
                <a:sym typeface="Wingdings"/>
              </a:rPr>
              <a:t></a:t>
            </a:r>
            <a:r>
              <a:rPr lang="de-AT" b="0" dirty="0"/>
              <a:t> bei Gesellschaft wird der Erhalt von angemessenen Zinsen und deren Ausschüttung als Gewinn unterstellt. </a:t>
            </a:r>
            <a:endParaRPr lang="de-AT" b="0" dirty="0" smtClean="0"/>
          </a:p>
          <a:p>
            <a:pPr marL="541338" lvl="1" indent="-361950">
              <a:lnSpc>
                <a:spcPct val="100000"/>
              </a:lnSpc>
              <a:buFont typeface="Wingdings" panose="05000000000000000000" pitchFamily="2" charset="2"/>
              <a:buChar char="§"/>
            </a:pPr>
            <a:r>
              <a:rPr lang="de-AT" b="0" dirty="0" smtClean="0"/>
              <a:t>Beim </a:t>
            </a:r>
            <a:r>
              <a:rPr lang="de-AT" b="0" dirty="0"/>
              <a:t>Gesellschafter wird der Erhalt der Zinsen fingiert und als </a:t>
            </a:r>
            <a:r>
              <a:rPr lang="de-AT" b="0" dirty="0" err="1"/>
              <a:t>Einkünfteerzielung</a:t>
            </a:r>
            <a:r>
              <a:rPr lang="de-AT" b="0" dirty="0"/>
              <a:t> betrachtet</a:t>
            </a:r>
            <a:r>
              <a:rPr lang="de-AT" b="0" dirty="0" smtClean="0"/>
              <a:t>.</a:t>
            </a:r>
            <a:endParaRPr lang="de-AT"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133</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2015067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838200"/>
            <a:ext cx="8762176" cy="1158240"/>
          </a:xfrm>
        </p:spPr>
        <p:txBody>
          <a:bodyPr/>
          <a:lstStyle/>
          <a:p>
            <a:r>
              <a:rPr lang="de-AT" sz="2400" kern="1200" dirty="0">
                <a:solidFill>
                  <a:srgbClr val="006699"/>
                </a:solidFill>
              </a:rPr>
              <a:t>Angemessenheitsprüfung </a:t>
            </a:r>
            <a:r>
              <a:rPr lang="de-AT" sz="2400" kern="1200" dirty="0" err="1">
                <a:solidFill>
                  <a:srgbClr val="006699"/>
                </a:solidFill>
              </a:rPr>
              <a:t>iZm</a:t>
            </a:r>
            <a:r>
              <a:rPr lang="de-AT" sz="2400" kern="1200" dirty="0">
                <a:solidFill>
                  <a:srgbClr val="006699"/>
                </a:solidFill>
              </a:rPr>
              <a:t> der Geschäftsführervergütung eines Gesellschafter-Geschäftsführers - Nach welchen Kriterien erfolgt die Angemessenheitsprüfung, und wo ist sie festgelegt</a:t>
            </a:r>
            <a:r>
              <a:rPr lang="de-AT" sz="2400" kern="1200" dirty="0" smtClean="0">
                <a:solidFill>
                  <a:srgbClr val="006699"/>
                </a:solidFill>
              </a:rPr>
              <a:t>? (1)</a:t>
            </a:r>
            <a:endParaRPr lang="de-AT" sz="2400" kern="1200" dirty="0">
              <a:solidFill>
                <a:srgbClr val="006699"/>
              </a:solidFill>
            </a:endParaRPr>
          </a:p>
        </p:txBody>
      </p:sp>
      <p:sp>
        <p:nvSpPr>
          <p:cNvPr id="3" name="Inhaltsplatzhalter 2"/>
          <p:cNvSpPr>
            <a:spLocks noGrp="1"/>
          </p:cNvSpPr>
          <p:nvPr>
            <p:ph idx="1"/>
          </p:nvPr>
        </p:nvSpPr>
        <p:spPr>
          <a:xfrm>
            <a:off x="182880" y="2103120"/>
            <a:ext cx="8853616" cy="4566240"/>
          </a:xfrm>
        </p:spPr>
        <p:txBody>
          <a:bodyPr/>
          <a:lstStyle/>
          <a:p>
            <a:pPr marL="342900" indent="-342900">
              <a:buFont typeface="Wingdings" panose="05000000000000000000" pitchFamily="2" charset="2"/>
              <a:buChar char="§"/>
            </a:pPr>
            <a:r>
              <a:rPr lang="de-AT" b="0" dirty="0"/>
              <a:t>Für die Anerkennung von Vereinbarungen zwischen einer Kapitalgesellschaft und </a:t>
            </a:r>
            <a:r>
              <a:rPr lang="de-AT" b="0" dirty="0" smtClean="0"/>
              <a:t>ihrem Gesellschafter-Geschäftsführer </a:t>
            </a:r>
            <a:r>
              <a:rPr lang="de-AT" b="0" dirty="0"/>
              <a:t>sind ebenso strenge Maßstäbe wie für die Anerkennung </a:t>
            </a:r>
            <a:r>
              <a:rPr lang="de-AT" b="0" dirty="0" smtClean="0"/>
              <a:t>von Rechtsbeziehungen </a:t>
            </a:r>
            <a:r>
              <a:rPr lang="de-AT" b="0" dirty="0"/>
              <a:t>zwischen </a:t>
            </a:r>
            <a:r>
              <a:rPr lang="de-AT" dirty="0"/>
              <a:t>nahen Angehörigen </a:t>
            </a:r>
            <a:r>
              <a:rPr lang="de-AT" b="0" dirty="0"/>
              <a:t>anzulegen (</a:t>
            </a:r>
            <a:r>
              <a:rPr lang="de-AT" b="0" dirty="0" err="1"/>
              <a:t>VwGH</a:t>
            </a:r>
            <a:r>
              <a:rPr lang="de-AT" b="0" dirty="0"/>
              <a:t> 15.3.1995, 94/13/0249). </a:t>
            </a:r>
            <a:endParaRPr lang="de-AT" b="0" dirty="0" smtClean="0"/>
          </a:p>
          <a:p>
            <a:pPr marL="342900" indent="-342900">
              <a:buFont typeface="Wingdings" panose="05000000000000000000" pitchFamily="2" charset="2"/>
              <a:buChar char="§"/>
            </a:pPr>
            <a:r>
              <a:rPr lang="de-AT" b="0" dirty="0" smtClean="0"/>
              <a:t>Sie </a:t>
            </a:r>
            <a:r>
              <a:rPr lang="de-AT" b="0" dirty="0"/>
              <a:t>müssen demnach nach außen </a:t>
            </a:r>
            <a:r>
              <a:rPr lang="de-AT" dirty="0"/>
              <a:t>ausreichend zum Ausdruck </a:t>
            </a:r>
            <a:r>
              <a:rPr lang="de-AT" b="0" dirty="0"/>
              <a:t>kommen, von vornherein </a:t>
            </a:r>
            <a:r>
              <a:rPr lang="de-AT" dirty="0"/>
              <a:t>ausreichend klar</a:t>
            </a:r>
            <a:r>
              <a:rPr lang="de-AT" b="0" dirty="0"/>
              <a:t> sein und einem </a:t>
            </a:r>
            <a:r>
              <a:rPr lang="de-AT" dirty="0"/>
              <a:t>Fremdvergleich standhalten </a:t>
            </a:r>
            <a:r>
              <a:rPr lang="de-AT" b="0" dirty="0"/>
              <a:t>(</a:t>
            </a:r>
            <a:r>
              <a:rPr lang="de-AT" b="0" dirty="0" err="1"/>
              <a:t>VwGH</a:t>
            </a:r>
            <a:r>
              <a:rPr lang="de-AT" b="0" dirty="0"/>
              <a:t> 23.6.1998, 97/14/0075; </a:t>
            </a:r>
            <a:r>
              <a:rPr lang="de-AT" b="0" dirty="0" err="1"/>
              <a:t>VwGH</a:t>
            </a:r>
            <a:r>
              <a:rPr lang="de-AT" b="0" dirty="0"/>
              <a:t> 31.3.2000, 95/15/0056). </a:t>
            </a:r>
            <a:endParaRPr lang="de-AT" b="0" dirty="0" smtClean="0"/>
          </a:p>
          <a:p>
            <a:pPr marL="342900" indent="-342900">
              <a:buFont typeface="Wingdings" panose="05000000000000000000" pitchFamily="2" charset="2"/>
              <a:buChar char="§"/>
            </a:pPr>
            <a:r>
              <a:rPr lang="de-AT" b="0" dirty="0" smtClean="0"/>
              <a:t>Fremdunübliche </a:t>
            </a:r>
            <a:r>
              <a:rPr lang="de-AT" b="0" dirty="0"/>
              <a:t>Beziehungen bzw. Vertragsgestaltungen können daher zu </a:t>
            </a:r>
            <a:r>
              <a:rPr lang="de-AT" dirty="0"/>
              <a:t>verdeckten Ausschüttungen </a:t>
            </a:r>
            <a:r>
              <a:rPr lang="de-AT" b="0" dirty="0"/>
              <a:t>an den Gesellschafter-Geschäftsführer führen (vgl. </a:t>
            </a:r>
            <a:r>
              <a:rPr lang="de-AT" b="0" dirty="0" err="1"/>
              <a:t>zB</a:t>
            </a:r>
            <a:r>
              <a:rPr lang="de-AT" b="0" dirty="0"/>
              <a:t> </a:t>
            </a:r>
            <a:r>
              <a:rPr lang="de-AT" b="0" dirty="0" err="1"/>
              <a:t>VwGH</a:t>
            </a:r>
            <a:r>
              <a:rPr lang="de-AT" b="0" dirty="0"/>
              <a:t> 8.3.1994, 91/14/0151, 91/14/0152, betr. überhöhter Bezüge). </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134</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0839220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720" y="952500"/>
            <a:ext cx="8717280" cy="952500"/>
          </a:xfrm>
        </p:spPr>
        <p:txBody>
          <a:bodyPr/>
          <a:lstStyle/>
          <a:p>
            <a:r>
              <a:rPr lang="de-AT" sz="2400" kern="1200" dirty="0">
                <a:solidFill>
                  <a:srgbClr val="006699"/>
                </a:solidFill>
              </a:rPr>
              <a:t>Angemessenheitsprüfung </a:t>
            </a:r>
            <a:r>
              <a:rPr lang="de-AT" sz="2400" kern="1200" dirty="0" err="1">
                <a:solidFill>
                  <a:srgbClr val="006699"/>
                </a:solidFill>
              </a:rPr>
              <a:t>iZm</a:t>
            </a:r>
            <a:r>
              <a:rPr lang="de-AT" sz="2400" kern="1200" dirty="0">
                <a:solidFill>
                  <a:srgbClr val="006699"/>
                </a:solidFill>
              </a:rPr>
              <a:t> der Geschäftsführervergütung eines Gesellschafter-Geschäftsführers - Nach welchen Kriterien erfolgt die Angemessenheitsprüfung, und wo ist sie festgelegt? (2)</a:t>
            </a:r>
          </a:p>
        </p:txBody>
      </p:sp>
      <p:sp>
        <p:nvSpPr>
          <p:cNvPr id="3" name="Inhaltsplatzhalter 2"/>
          <p:cNvSpPr>
            <a:spLocks noGrp="1"/>
          </p:cNvSpPr>
          <p:nvPr>
            <p:ph idx="1"/>
          </p:nvPr>
        </p:nvSpPr>
        <p:spPr>
          <a:xfrm>
            <a:off x="381000" y="1950720"/>
            <a:ext cx="8295705" cy="4874996"/>
          </a:xfrm>
        </p:spPr>
        <p:txBody>
          <a:bodyPr/>
          <a:lstStyle/>
          <a:p>
            <a:pPr marL="342900" indent="-342900">
              <a:buFont typeface="Wingdings" panose="05000000000000000000" pitchFamily="2" charset="2"/>
              <a:buChar char="§"/>
            </a:pPr>
            <a:r>
              <a:rPr lang="de-AT" b="0" dirty="0"/>
              <a:t>Die Angemessenheit von Geschäftsführerbezügen kann anhand eines </a:t>
            </a:r>
            <a:r>
              <a:rPr lang="de-AT" dirty="0"/>
              <a:t>äußeren</a:t>
            </a:r>
            <a:r>
              <a:rPr lang="de-AT" b="0" dirty="0"/>
              <a:t> (Vergleich mit Geschäftsführergehälter von vergleichbaren Betrieben) </a:t>
            </a:r>
            <a:r>
              <a:rPr lang="de-AT" dirty="0"/>
              <a:t>und inneren </a:t>
            </a:r>
            <a:r>
              <a:rPr lang="de-AT" b="0" dirty="0"/>
              <a:t>(Vergleich mit Gehältern von nicht beteiligten Geschäftsführern bzw. der nächsten Führungsebene) </a:t>
            </a:r>
            <a:r>
              <a:rPr lang="de-AT" dirty="0"/>
              <a:t>Betriebsvergleiches </a:t>
            </a:r>
            <a:r>
              <a:rPr lang="de-AT" b="0" dirty="0"/>
              <a:t>beurteilt werden (</a:t>
            </a:r>
            <a:r>
              <a:rPr lang="de-AT" b="0" dirty="0" err="1"/>
              <a:t>VwGH</a:t>
            </a:r>
            <a:r>
              <a:rPr lang="de-AT" b="0" dirty="0"/>
              <a:t> 22.9.1999, 96/15/0232, 96/15/0238, 96/15/0239). </a:t>
            </a:r>
            <a:endParaRPr lang="de-AT" b="0" dirty="0" smtClean="0"/>
          </a:p>
          <a:p>
            <a:pPr marL="342900" indent="-342900">
              <a:buFont typeface="Wingdings" panose="05000000000000000000" pitchFamily="2" charset="2"/>
              <a:buChar char="§"/>
            </a:pPr>
            <a:r>
              <a:rPr lang="de-AT" b="0" dirty="0" smtClean="0"/>
              <a:t>Es </a:t>
            </a:r>
            <a:r>
              <a:rPr lang="de-AT" b="0" dirty="0"/>
              <a:t>gibt </a:t>
            </a:r>
            <a:r>
              <a:rPr lang="de-AT" b="0" dirty="0" smtClean="0"/>
              <a:t>hierbei </a:t>
            </a:r>
            <a:r>
              <a:rPr lang="de-AT" dirty="0"/>
              <a:t>keine festen Regeln</a:t>
            </a:r>
            <a:r>
              <a:rPr lang="de-AT" b="0" dirty="0"/>
              <a:t>. </a:t>
            </a:r>
            <a:endParaRPr lang="de-AT" b="0" dirty="0" smtClean="0"/>
          </a:p>
          <a:p>
            <a:pPr marL="342900" indent="-342900">
              <a:buFont typeface="Wingdings" panose="05000000000000000000" pitchFamily="2" charset="2"/>
              <a:buChar char="§"/>
            </a:pPr>
            <a:r>
              <a:rPr lang="de-AT" b="0" dirty="0" smtClean="0"/>
              <a:t>Beurteilungskriterien </a:t>
            </a:r>
            <a:r>
              <a:rPr lang="de-AT" b="0" dirty="0"/>
              <a:t>sind </a:t>
            </a:r>
            <a:r>
              <a:rPr lang="de-AT" b="0" dirty="0" err="1"/>
              <a:t>zB</a:t>
            </a:r>
            <a:r>
              <a:rPr lang="de-AT" b="0" dirty="0"/>
              <a:t> </a:t>
            </a:r>
            <a:r>
              <a:rPr lang="de-AT" dirty="0"/>
              <a:t>Art und Umfang </a:t>
            </a:r>
            <a:r>
              <a:rPr lang="de-AT" b="0" dirty="0"/>
              <a:t>der Tätigkeit, persönliche </a:t>
            </a:r>
            <a:r>
              <a:rPr lang="de-AT" b="0" dirty="0" smtClean="0"/>
              <a:t>Qualifikation,  </a:t>
            </a:r>
            <a:r>
              <a:rPr lang="de-AT" b="0" dirty="0"/>
              <a:t>Ertragsaussichten des Unternehmens, Verhältnis des Geschäftsführergehaltes </a:t>
            </a:r>
            <a:r>
              <a:rPr lang="de-AT" b="0" dirty="0" smtClean="0"/>
              <a:t>sowie </a:t>
            </a:r>
            <a:r>
              <a:rPr lang="de-AT" b="0" dirty="0"/>
              <a:t>Art und Höhe der Vergütungen, die gleichartige Betriebe </a:t>
            </a:r>
            <a:r>
              <a:rPr lang="de-AT" dirty="0"/>
              <a:t>(gesellschaftsfremden) </a:t>
            </a:r>
            <a:r>
              <a:rPr lang="de-AT" b="0" dirty="0"/>
              <a:t>Geschäftsführern für entsprechende Leistungen gewähren</a:t>
            </a:r>
            <a:r>
              <a:rPr lang="de-AT" b="0" dirty="0" smtClean="0"/>
              <a:t>.</a:t>
            </a:r>
            <a:endParaRPr lang="de-AT" b="0" dirty="0"/>
          </a:p>
          <a:p>
            <a:pPr>
              <a:buNone/>
            </a:pP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135</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2358979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37261"/>
            <a:ext cx="8281169" cy="434339"/>
          </a:xfrm>
        </p:spPr>
        <p:txBody>
          <a:bodyPr/>
          <a:lstStyle/>
          <a:p>
            <a:r>
              <a:rPr lang="de-AT" kern="1200" dirty="0" smtClean="0">
                <a:solidFill>
                  <a:srgbClr val="006699"/>
                </a:solidFill>
              </a:rPr>
              <a:t>Wie geht man bei verdeckter Ausschüttung vor? (1)</a:t>
            </a:r>
            <a:endParaRPr lang="de-AT" kern="1200" dirty="0">
              <a:solidFill>
                <a:srgbClr val="006699"/>
              </a:solidFill>
            </a:endParaRPr>
          </a:p>
        </p:txBody>
      </p:sp>
      <p:sp>
        <p:nvSpPr>
          <p:cNvPr id="3" name="Inhaltsplatzhalter 2"/>
          <p:cNvSpPr>
            <a:spLocks noGrp="1"/>
          </p:cNvSpPr>
          <p:nvPr>
            <p:ph idx="1"/>
          </p:nvPr>
        </p:nvSpPr>
        <p:spPr>
          <a:xfrm>
            <a:off x="297180" y="1463040"/>
            <a:ext cx="8667308" cy="5134312"/>
          </a:xfrm>
        </p:spPr>
        <p:txBody>
          <a:bodyPr/>
          <a:lstStyle/>
          <a:p>
            <a:pPr marL="522288" lvl="1" indent="-342900">
              <a:lnSpc>
                <a:spcPct val="100000"/>
              </a:lnSpc>
              <a:buFont typeface="Wingdings" panose="05000000000000000000" pitchFamily="2" charset="2"/>
              <a:buChar char="§"/>
            </a:pPr>
            <a:r>
              <a:rPr lang="de-AT" sz="2400" b="1" dirty="0"/>
              <a:t>Zurechnung</a:t>
            </a:r>
            <a:r>
              <a:rPr lang="de-AT" sz="2400" dirty="0"/>
              <a:t> zu einer </a:t>
            </a:r>
            <a:r>
              <a:rPr lang="de-AT" sz="2400" b="1" dirty="0"/>
              <a:t>Einkunftsart:</a:t>
            </a:r>
            <a:r>
              <a:rPr lang="de-AT" sz="2400" dirty="0"/>
              <a:t> beim </a:t>
            </a:r>
            <a:r>
              <a:rPr lang="de-AT" sz="2400" b="1" dirty="0"/>
              <a:t>Gesellschafter</a:t>
            </a:r>
            <a:r>
              <a:rPr lang="de-AT" sz="2400" dirty="0"/>
              <a:t> ist die </a:t>
            </a:r>
            <a:r>
              <a:rPr lang="de-AT" sz="2400" b="1" u="sng" dirty="0" err="1" smtClean="0"/>
              <a:t>vGA</a:t>
            </a:r>
            <a:r>
              <a:rPr lang="de-AT" sz="2400" b="1" u="sng" dirty="0" smtClean="0"/>
              <a:t> </a:t>
            </a:r>
            <a:r>
              <a:rPr lang="de-AT" sz="2400" dirty="0"/>
              <a:t>als </a:t>
            </a:r>
            <a:r>
              <a:rPr lang="de-AT" sz="2400" b="1" dirty="0"/>
              <a:t>Ertrag</a:t>
            </a:r>
            <a:r>
              <a:rPr lang="de-AT" sz="2400" dirty="0"/>
              <a:t> der </a:t>
            </a:r>
            <a:r>
              <a:rPr lang="de-AT" sz="2400" b="1" dirty="0"/>
              <a:t>Beteiligung</a:t>
            </a:r>
            <a:r>
              <a:rPr lang="de-AT" sz="2400" dirty="0"/>
              <a:t> anzusehen und, sofern diese zu seinem </a:t>
            </a:r>
            <a:r>
              <a:rPr lang="de-AT" sz="2400" b="1" dirty="0"/>
              <a:t>Privatvermögen</a:t>
            </a:r>
            <a:r>
              <a:rPr lang="de-AT" sz="2400" dirty="0"/>
              <a:t> gehört, als Einkünfte aus </a:t>
            </a:r>
            <a:r>
              <a:rPr lang="de-AT" sz="2400" b="1" dirty="0"/>
              <a:t>Kapitalvermögen</a:t>
            </a:r>
            <a:r>
              <a:rPr lang="de-AT" sz="2400" dirty="0"/>
              <a:t> anzusetzen. </a:t>
            </a:r>
            <a:endParaRPr lang="de-AT" sz="2400" dirty="0" smtClean="0"/>
          </a:p>
          <a:p>
            <a:pPr marL="522288" lvl="1" indent="-342900">
              <a:lnSpc>
                <a:spcPct val="100000"/>
              </a:lnSpc>
              <a:buFont typeface="Wingdings" panose="05000000000000000000" pitchFamily="2" charset="2"/>
              <a:buChar char="§"/>
            </a:pPr>
            <a:r>
              <a:rPr lang="de-AT" sz="2400" dirty="0" smtClean="0"/>
              <a:t>Erhält </a:t>
            </a:r>
            <a:r>
              <a:rPr lang="de-AT" sz="2400" dirty="0"/>
              <a:t>eine </a:t>
            </a:r>
            <a:r>
              <a:rPr lang="de-AT" sz="2400" b="1" dirty="0"/>
              <a:t>nahestehende Person </a:t>
            </a:r>
            <a:r>
              <a:rPr lang="de-AT" sz="2400" dirty="0"/>
              <a:t>vom Gesellschafter den Vorteil zugewendet, ist eine </a:t>
            </a:r>
            <a:r>
              <a:rPr lang="de-AT" sz="2400" dirty="0" err="1"/>
              <a:t>vGA</a:t>
            </a:r>
            <a:r>
              <a:rPr lang="de-AT" sz="2400" dirty="0"/>
              <a:t> zwischen Gesellschaft und Gesellschafter und anschließend eine Schenkung anzunehmen. </a:t>
            </a:r>
            <a:endParaRPr lang="de-AT" sz="2400" dirty="0" smtClean="0"/>
          </a:p>
          <a:p>
            <a:pPr marL="522288" lvl="1" indent="-342900">
              <a:lnSpc>
                <a:spcPct val="100000"/>
              </a:lnSpc>
              <a:buFont typeface="Wingdings" panose="05000000000000000000" pitchFamily="2" charset="2"/>
              <a:buChar char="§"/>
            </a:pPr>
            <a:r>
              <a:rPr lang="de-AT" sz="2400" dirty="0" smtClean="0"/>
              <a:t>Die </a:t>
            </a:r>
            <a:r>
              <a:rPr lang="de-AT" sz="2400" dirty="0" err="1"/>
              <a:t>vGA</a:t>
            </a:r>
            <a:r>
              <a:rPr lang="de-AT" sz="2400" dirty="0"/>
              <a:t> unterliegt prinzipiell dem </a:t>
            </a:r>
            <a:r>
              <a:rPr lang="de-AT" sz="2400" b="1" dirty="0" err="1"/>
              <a:t>KESt</a:t>
            </a:r>
            <a:r>
              <a:rPr lang="de-AT" sz="2400" b="1" dirty="0"/>
              <a:t>-Abzug</a:t>
            </a:r>
            <a:r>
              <a:rPr lang="de-AT" sz="2400" dirty="0"/>
              <a:t> mit Endbesteuerungswirkung</a:t>
            </a:r>
            <a:r>
              <a:rPr lang="de-AT" dirty="0"/>
              <a:t>. </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136</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9280301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845821"/>
            <a:ext cx="8531622" cy="525779"/>
          </a:xfrm>
        </p:spPr>
        <p:txBody>
          <a:bodyPr/>
          <a:lstStyle/>
          <a:p>
            <a:r>
              <a:rPr lang="de-AT" kern="1200" dirty="0" smtClean="0">
                <a:solidFill>
                  <a:srgbClr val="006699"/>
                </a:solidFill>
              </a:rPr>
              <a:t>Wie geht man verdeckter Ausschüttung vor? (2)</a:t>
            </a:r>
            <a:endParaRPr lang="de-AT" kern="1200" dirty="0">
              <a:solidFill>
                <a:srgbClr val="006699"/>
              </a:solidFill>
            </a:endParaRPr>
          </a:p>
        </p:txBody>
      </p:sp>
      <p:sp>
        <p:nvSpPr>
          <p:cNvPr id="3" name="Inhaltsplatzhalter 2"/>
          <p:cNvSpPr>
            <a:spLocks noGrp="1"/>
          </p:cNvSpPr>
          <p:nvPr>
            <p:ph idx="1"/>
          </p:nvPr>
        </p:nvSpPr>
        <p:spPr>
          <a:xfrm>
            <a:off x="251520" y="1524000"/>
            <a:ext cx="8712968" cy="5073352"/>
          </a:xfrm>
        </p:spPr>
        <p:txBody>
          <a:bodyPr/>
          <a:lstStyle/>
          <a:p>
            <a:pPr marL="522288" lvl="1" indent="-342900">
              <a:lnSpc>
                <a:spcPct val="100000"/>
              </a:lnSpc>
              <a:buFont typeface="Wingdings" panose="05000000000000000000" pitchFamily="2" charset="2"/>
              <a:buChar char="§"/>
            </a:pPr>
            <a:r>
              <a:rPr lang="de-AT" sz="2300" dirty="0"/>
              <a:t>Die Gesellschaft haftet für die Einhebung und Abfuhr der </a:t>
            </a:r>
            <a:r>
              <a:rPr lang="de-AT" sz="2300" dirty="0" err="1"/>
              <a:t>KESt</a:t>
            </a:r>
            <a:r>
              <a:rPr lang="de-AT" sz="2300" dirty="0"/>
              <a:t>. </a:t>
            </a:r>
            <a:endParaRPr lang="de-AT" sz="2300" dirty="0" smtClean="0"/>
          </a:p>
          <a:p>
            <a:pPr marL="522288" lvl="1" indent="-342900">
              <a:lnSpc>
                <a:spcPct val="100000"/>
              </a:lnSpc>
              <a:buFont typeface="Wingdings" panose="05000000000000000000" pitchFamily="2" charset="2"/>
              <a:buChar char="§"/>
            </a:pPr>
            <a:r>
              <a:rPr lang="de-AT" sz="2300" dirty="0" smtClean="0"/>
              <a:t>Soll </a:t>
            </a:r>
            <a:r>
              <a:rPr lang="de-AT" sz="2300" dirty="0"/>
              <a:t>die </a:t>
            </a:r>
            <a:r>
              <a:rPr lang="de-AT" sz="2300" dirty="0" err="1"/>
              <a:t>KESt</a:t>
            </a:r>
            <a:r>
              <a:rPr lang="de-AT" sz="2300" dirty="0"/>
              <a:t> von der Gesellschaft getragen werden, ist sie als </a:t>
            </a:r>
            <a:r>
              <a:rPr lang="de-AT" sz="2300" dirty="0" err="1"/>
              <a:t>vGA</a:t>
            </a:r>
            <a:r>
              <a:rPr lang="de-AT" sz="2300" dirty="0"/>
              <a:t> außerbilanziell zuzurechnen, wobei </a:t>
            </a:r>
            <a:r>
              <a:rPr lang="de-AT" sz="2300" dirty="0" err="1"/>
              <a:t>diesfalls</a:t>
            </a:r>
            <a:r>
              <a:rPr lang="de-AT" sz="2300" dirty="0"/>
              <a:t> </a:t>
            </a:r>
            <a:r>
              <a:rPr lang="de-AT" sz="2300" dirty="0" err="1"/>
              <a:t>KESt</a:t>
            </a:r>
            <a:r>
              <a:rPr lang="de-AT" sz="2300" dirty="0"/>
              <a:t> von der </a:t>
            </a:r>
            <a:r>
              <a:rPr lang="de-AT" sz="2300" dirty="0" err="1"/>
              <a:t>KESt</a:t>
            </a:r>
            <a:r>
              <a:rPr lang="de-AT" sz="2300" dirty="0"/>
              <a:t> zu berechnen ist. </a:t>
            </a:r>
            <a:endParaRPr lang="de-AT" sz="2300" dirty="0" smtClean="0"/>
          </a:p>
          <a:p>
            <a:pPr marL="522288" lvl="1" indent="-342900">
              <a:lnSpc>
                <a:spcPct val="100000"/>
              </a:lnSpc>
              <a:buFont typeface="Wingdings" panose="05000000000000000000" pitchFamily="2" charset="2"/>
              <a:buChar char="§"/>
            </a:pPr>
            <a:r>
              <a:rPr lang="de-AT" sz="2300" dirty="0" smtClean="0"/>
              <a:t>Natürliche </a:t>
            </a:r>
            <a:r>
              <a:rPr lang="de-AT" sz="2300" dirty="0"/>
              <a:t>Personen können alternativ den ermäßigten Steuersatz </a:t>
            </a:r>
            <a:r>
              <a:rPr lang="de-AT" sz="2300" dirty="0" err="1"/>
              <a:t>gem</a:t>
            </a:r>
            <a:r>
              <a:rPr lang="de-AT" sz="2300" dirty="0"/>
              <a:t> § 37 Abs. 4 Z 1 EStG in Anspruch nehmen; ab </a:t>
            </a:r>
            <a:r>
              <a:rPr lang="de-AT" sz="2300" b="1" dirty="0"/>
              <a:t>1.4.2012 </a:t>
            </a:r>
            <a:r>
              <a:rPr lang="de-AT" sz="2300" dirty="0"/>
              <a:t>kommt der besondere Steuersatz von 25% gem. § 27a Abs. 1 EStG </a:t>
            </a:r>
            <a:r>
              <a:rPr lang="de-AT" sz="2300" dirty="0" err="1"/>
              <a:t>idF</a:t>
            </a:r>
            <a:r>
              <a:rPr lang="de-AT" sz="2300" dirty="0"/>
              <a:t> BBG 2011 </a:t>
            </a:r>
            <a:r>
              <a:rPr lang="de-AT" sz="2300" dirty="0" err="1"/>
              <a:t>iVm</a:t>
            </a:r>
            <a:r>
              <a:rPr lang="de-AT" sz="2300" dirty="0"/>
              <a:t> </a:t>
            </a:r>
            <a:r>
              <a:rPr lang="de-AT" sz="2300" dirty="0" err="1"/>
              <a:t>AbgÄG</a:t>
            </a:r>
            <a:r>
              <a:rPr lang="de-AT" sz="2300" dirty="0"/>
              <a:t> 2011 zur Anwendung. </a:t>
            </a:r>
            <a:endParaRPr lang="de-AT" sz="2300" dirty="0" smtClean="0"/>
          </a:p>
          <a:p>
            <a:pPr marL="522288" lvl="1" indent="-342900">
              <a:lnSpc>
                <a:spcPct val="100000"/>
              </a:lnSpc>
              <a:buFont typeface="Wingdings" panose="05000000000000000000" pitchFamily="2" charset="2"/>
              <a:buChar char="§"/>
            </a:pPr>
            <a:r>
              <a:rPr lang="de-AT" sz="2300" dirty="0" smtClean="0"/>
              <a:t>Ist </a:t>
            </a:r>
            <a:r>
              <a:rPr lang="de-AT" sz="2300" dirty="0"/>
              <a:t>der Gesellschafter eine Kapitalgesellschaft, ist die Befreiung für Beteiligungserträge zu beachten (§ 10 KStG).</a:t>
            </a:r>
          </a:p>
          <a:p>
            <a:pPr marL="522288" lvl="1" indent="-342900">
              <a:lnSpc>
                <a:spcPct val="100000"/>
              </a:lnSpc>
              <a:buFont typeface="Wingdings" panose="05000000000000000000" pitchFamily="2" charset="2"/>
              <a:buChar char="§"/>
            </a:pPr>
            <a:endParaRPr lang="de-AT" sz="23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137</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50292788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68760"/>
            <a:ext cx="8386688" cy="864096"/>
          </a:xfrm>
        </p:spPr>
        <p:txBody>
          <a:bodyPr/>
          <a:lstStyle/>
          <a:p>
            <a:r>
              <a:rPr lang="de-AT" kern="1200" dirty="0">
                <a:solidFill>
                  <a:srgbClr val="006699"/>
                </a:solidFill>
              </a:rPr>
              <a:t>Der Gesellschafter gewährt seiner Gesellschaft ein Darlehen. Geht das </a:t>
            </a:r>
            <a:r>
              <a:rPr lang="de-AT" kern="1200" dirty="0" smtClean="0">
                <a:solidFill>
                  <a:srgbClr val="006699"/>
                </a:solidFill>
              </a:rPr>
              <a:t>steuerlich?</a:t>
            </a:r>
            <a:endParaRPr lang="de-AT" dirty="0"/>
          </a:p>
        </p:txBody>
      </p:sp>
      <p:sp>
        <p:nvSpPr>
          <p:cNvPr id="3" name="Inhaltsplatzhalter 2"/>
          <p:cNvSpPr>
            <a:spLocks noGrp="1"/>
          </p:cNvSpPr>
          <p:nvPr>
            <p:ph idx="1"/>
          </p:nvPr>
        </p:nvSpPr>
        <p:spPr>
          <a:xfrm>
            <a:off x="251520" y="2276872"/>
            <a:ext cx="8497193" cy="4031853"/>
          </a:xfrm>
        </p:spPr>
        <p:txBody>
          <a:bodyPr/>
          <a:lstStyle/>
          <a:p>
            <a:pPr marL="342900" lvl="0" indent="-342900">
              <a:buFont typeface="Wingdings" panose="05000000000000000000" pitchFamily="2" charset="2"/>
              <a:buChar char="§"/>
            </a:pPr>
            <a:r>
              <a:rPr lang="de-AT" sz="2200" b="0" dirty="0"/>
              <a:t>Bei </a:t>
            </a:r>
            <a:r>
              <a:rPr lang="de-AT" sz="2200" dirty="0"/>
              <a:t>Kapitalgesellschaften</a:t>
            </a:r>
            <a:r>
              <a:rPr lang="de-AT" sz="2200" b="0" dirty="0"/>
              <a:t> ist dies steuerlich anzuerkennen, wenn die Darlehensgewährung einem </a:t>
            </a:r>
            <a:r>
              <a:rPr lang="de-AT" sz="2200" dirty="0"/>
              <a:t>Fremdvergleich</a:t>
            </a:r>
            <a:r>
              <a:rPr lang="de-AT" sz="2200" b="0" dirty="0"/>
              <a:t> betreffend Sicherheiten, Verzinsung und Rückzahlung standhält (umgekehrt könnte z.B. Gesellschafter auf Verzinsung verzichten, wenn er Darlehen gewährt </a:t>
            </a:r>
            <a:r>
              <a:rPr lang="de-AT" sz="2200" b="0" dirty="0">
                <a:sym typeface="Wingdings"/>
              </a:rPr>
              <a:t></a:t>
            </a:r>
            <a:r>
              <a:rPr lang="de-AT" sz="2200" b="0" dirty="0"/>
              <a:t> Nutzungseinlage oder verdeckte Einlage).</a:t>
            </a:r>
          </a:p>
          <a:p>
            <a:pPr marL="342900" indent="-342900">
              <a:buFont typeface="Wingdings" panose="05000000000000000000" pitchFamily="2" charset="2"/>
              <a:buChar char="§"/>
            </a:pPr>
            <a:r>
              <a:rPr lang="de-AT" sz="2200" b="0" dirty="0"/>
              <a:t>Bei </a:t>
            </a:r>
            <a:r>
              <a:rPr lang="de-AT" sz="2200" dirty="0"/>
              <a:t>Personengesellschaften</a:t>
            </a:r>
            <a:r>
              <a:rPr lang="de-AT" sz="2200" b="0" dirty="0"/>
              <a:t> sind die Zinsen aus der Darlehensgewährung steuerlich ein Gewinnanteil (Vorweggewinn), sofern der Gesellschafter als Privater und nicht im Rahmen seines Betriebes leistet. Die Leistungsbeziehung ist in diesem Fall als Entnahme und nicht als Betriebsausgabe zu qualifizieren.</a:t>
            </a:r>
          </a:p>
        </p:txBody>
      </p:sp>
      <p:sp>
        <p:nvSpPr>
          <p:cNvPr id="4" name="Foliennummernplatzhalter 3"/>
          <p:cNvSpPr>
            <a:spLocks noGrp="1"/>
          </p:cNvSpPr>
          <p:nvPr>
            <p:ph type="sldNum" sz="quarter" idx="12"/>
          </p:nvPr>
        </p:nvSpPr>
        <p:spPr/>
        <p:txBody>
          <a:bodyPr/>
          <a:lstStyle/>
          <a:p>
            <a:fld id="{8B7F9697-C15C-4E5A-A7DF-392E9C742672}" type="slidenum">
              <a:rPr lang="de-AT" smtClean="0"/>
              <a:pPr/>
              <a:t>138</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5047623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Compliance Pyramide</a:t>
            </a:r>
            <a:endParaRPr lang="de-AT" dirty="0"/>
          </a:p>
        </p:txBody>
      </p:sp>
      <p:sp>
        <p:nvSpPr>
          <p:cNvPr id="3" name="Inhaltsplatzhalter 2"/>
          <p:cNvSpPr>
            <a:spLocks noGrp="1"/>
          </p:cNvSpPr>
          <p:nvPr>
            <p:ph idx="1"/>
          </p:nvPr>
        </p:nvSpPr>
        <p:spPr>
          <a:xfrm>
            <a:off x="395536" y="2060848"/>
            <a:ext cx="8569201" cy="4752230"/>
          </a:xfrm>
        </p:spPr>
        <p:txBody>
          <a:bodyPr/>
          <a:lstStyle/>
          <a:p>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139</a:t>
            </a:fld>
            <a:endParaRPr lang="de-A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3353"/>
            <a:ext cx="9144000" cy="529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67544" y="2708920"/>
            <a:ext cx="2880320" cy="461665"/>
          </a:xfrm>
          <a:prstGeom prst="rect">
            <a:avLst/>
          </a:prstGeom>
          <a:noFill/>
        </p:spPr>
        <p:txBody>
          <a:bodyPr wrap="square" rtlCol="0">
            <a:spAutoFit/>
          </a:bodyPr>
          <a:lstStyle/>
          <a:p>
            <a:r>
              <a:rPr lang="de-AT" sz="1200" b="1" dirty="0" smtClean="0"/>
              <a:t>Bewusste Entscheidung, sich nicht </a:t>
            </a:r>
            <a:r>
              <a:rPr lang="de-AT" sz="1200" b="1" dirty="0" err="1" smtClean="0"/>
              <a:t>compliant</a:t>
            </a:r>
            <a:r>
              <a:rPr lang="de-AT" sz="1200" b="1" dirty="0" smtClean="0"/>
              <a:t> zu verhalten</a:t>
            </a:r>
          </a:p>
        </p:txBody>
      </p:sp>
      <p:sp>
        <p:nvSpPr>
          <p:cNvPr id="8" name="Textfeld 7"/>
          <p:cNvSpPr txBox="1"/>
          <p:nvPr/>
        </p:nvSpPr>
        <p:spPr>
          <a:xfrm>
            <a:off x="395536" y="3284984"/>
            <a:ext cx="3024336" cy="646331"/>
          </a:xfrm>
          <a:prstGeom prst="rect">
            <a:avLst/>
          </a:prstGeom>
          <a:noFill/>
        </p:spPr>
        <p:txBody>
          <a:bodyPr wrap="square" rtlCol="0">
            <a:spAutoFit/>
          </a:bodyPr>
          <a:lstStyle/>
          <a:p>
            <a:r>
              <a:rPr lang="de-AT" sz="1200" b="1" dirty="0" smtClean="0"/>
              <a:t>Wollen sich nicht </a:t>
            </a:r>
            <a:r>
              <a:rPr lang="de-AT" sz="1200" b="1" dirty="0" err="1" smtClean="0"/>
              <a:t>compliant</a:t>
            </a:r>
            <a:r>
              <a:rPr lang="de-AT" sz="1200" b="1" dirty="0" smtClean="0"/>
              <a:t> verhalten, aber tun dies, sobald sie merken, dass die Finanzverwaltung aufmerksam ist</a:t>
            </a:r>
            <a:endParaRPr lang="de-AT" sz="1200" b="1" dirty="0"/>
          </a:p>
        </p:txBody>
      </p:sp>
      <p:sp>
        <p:nvSpPr>
          <p:cNvPr id="9" name="Textfeld 8"/>
          <p:cNvSpPr txBox="1"/>
          <p:nvPr/>
        </p:nvSpPr>
        <p:spPr>
          <a:xfrm>
            <a:off x="428730" y="4040546"/>
            <a:ext cx="2448272" cy="646331"/>
          </a:xfrm>
          <a:prstGeom prst="rect">
            <a:avLst/>
          </a:prstGeom>
          <a:noFill/>
        </p:spPr>
        <p:txBody>
          <a:bodyPr wrap="square" rtlCol="0">
            <a:spAutoFit/>
          </a:bodyPr>
          <a:lstStyle/>
          <a:p>
            <a:r>
              <a:rPr lang="de-AT" sz="1200" b="1" dirty="0" smtClean="0"/>
              <a:t>Versuchen sich </a:t>
            </a:r>
            <a:r>
              <a:rPr lang="de-AT" sz="1200" b="1" dirty="0" err="1" smtClean="0"/>
              <a:t>compliant</a:t>
            </a:r>
            <a:r>
              <a:rPr lang="de-AT" sz="1200" b="1" dirty="0" smtClean="0"/>
              <a:t> zu verhalten, aber scheitern hin und wieder</a:t>
            </a:r>
            <a:endParaRPr lang="de-AT" sz="1200" b="1" dirty="0"/>
          </a:p>
        </p:txBody>
      </p:sp>
      <p:sp>
        <p:nvSpPr>
          <p:cNvPr id="10" name="Textfeld 9"/>
          <p:cNvSpPr txBox="1"/>
          <p:nvPr/>
        </p:nvSpPr>
        <p:spPr>
          <a:xfrm>
            <a:off x="467544" y="4869160"/>
            <a:ext cx="1944216" cy="646331"/>
          </a:xfrm>
          <a:prstGeom prst="rect">
            <a:avLst/>
          </a:prstGeom>
          <a:noFill/>
        </p:spPr>
        <p:txBody>
          <a:bodyPr wrap="square" rtlCol="0">
            <a:spAutoFit/>
          </a:bodyPr>
          <a:lstStyle/>
          <a:p>
            <a:r>
              <a:rPr lang="de-AT" sz="1200" b="1" dirty="0" smtClean="0"/>
              <a:t>Wille, sich </a:t>
            </a:r>
            <a:r>
              <a:rPr lang="de-AT" sz="1200" b="1" dirty="0" err="1" smtClean="0"/>
              <a:t>compliant</a:t>
            </a:r>
            <a:r>
              <a:rPr lang="de-AT" sz="1200" b="1" dirty="0" smtClean="0"/>
              <a:t> zu verhalten und die richtigen Dinge zu tun</a:t>
            </a:r>
            <a:endParaRPr lang="de-AT" sz="1200" b="1" dirty="0"/>
          </a:p>
        </p:txBody>
      </p:sp>
      <p:sp>
        <p:nvSpPr>
          <p:cNvPr id="11" name="Textfeld 10"/>
          <p:cNvSpPr txBox="1"/>
          <p:nvPr/>
        </p:nvSpPr>
        <p:spPr>
          <a:xfrm>
            <a:off x="5566410" y="2636911"/>
            <a:ext cx="2919174" cy="461665"/>
          </a:xfrm>
          <a:prstGeom prst="rect">
            <a:avLst/>
          </a:prstGeom>
          <a:noFill/>
        </p:spPr>
        <p:txBody>
          <a:bodyPr wrap="square" rtlCol="0">
            <a:spAutoFit/>
          </a:bodyPr>
          <a:lstStyle/>
          <a:p>
            <a:pPr algn="r"/>
            <a:r>
              <a:rPr lang="de-AT" sz="1200" b="1" dirty="0" smtClean="0"/>
              <a:t>Volle Kraft und Härte des Gesetzes einsetzen und anwenden</a:t>
            </a:r>
            <a:endParaRPr lang="de-AT" sz="1200" b="1" dirty="0"/>
          </a:p>
        </p:txBody>
      </p:sp>
      <p:sp>
        <p:nvSpPr>
          <p:cNvPr id="14" name="Textfeld 13"/>
          <p:cNvSpPr txBox="1"/>
          <p:nvPr/>
        </p:nvSpPr>
        <p:spPr>
          <a:xfrm>
            <a:off x="5461248" y="3377316"/>
            <a:ext cx="3024336" cy="461665"/>
          </a:xfrm>
          <a:prstGeom prst="rect">
            <a:avLst/>
          </a:prstGeom>
          <a:noFill/>
        </p:spPr>
        <p:txBody>
          <a:bodyPr wrap="square" rtlCol="0">
            <a:spAutoFit/>
          </a:bodyPr>
          <a:lstStyle/>
          <a:p>
            <a:pPr algn="r"/>
            <a:r>
              <a:rPr lang="de-AT" sz="1200" b="1" dirty="0" smtClean="0"/>
              <a:t>Ansporn durch Aufmerksamkeit der Steuer- und Zollverwaltung</a:t>
            </a:r>
          </a:p>
        </p:txBody>
      </p:sp>
      <p:sp>
        <p:nvSpPr>
          <p:cNvPr id="15" name="Textfeld 14"/>
          <p:cNvSpPr txBox="1"/>
          <p:nvPr/>
        </p:nvSpPr>
        <p:spPr>
          <a:xfrm>
            <a:off x="5461248" y="4225212"/>
            <a:ext cx="3024336" cy="461665"/>
          </a:xfrm>
          <a:prstGeom prst="rect">
            <a:avLst/>
          </a:prstGeom>
          <a:noFill/>
        </p:spPr>
        <p:txBody>
          <a:bodyPr wrap="square" rtlCol="0">
            <a:spAutoFit/>
          </a:bodyPr>
          <a:lstStyle/>
          <a:p>
            <a:pPr algn="r"/>
            <a:r>
              <a:rPr lang="de-AT" sz="1200" b="1" dirty="0" smtClean="0"/>
              <a:t>Unterstützung und Service anbieten und so Compliance fördern</a:t>
            </a:r>
            <a:endParaRPr lang="de-AT" sz="1200" b="1" dirty="0"/>
          </a:p>
        </p:txBody>
      </p:sp>
      <p:sp>
        <p:nvSpPr>
          <p:cNvPr id="16" name="Textfeld 15"/>
          <p:cNvSpPr txBox="1"/>
          <p:nvPr/>
        </p:nvSpPr>
        <p:spPr>
          <a:xfrm>
            <a:off x="5461248" y="4869160"/>
            <a:ext cx="3024336" cy="461665"/>
          </a:xfrm>
          <a:prstGeom prst="rect">
            <a:avLst/>
          </a:prstGeom>
          <a:noFill/>
        </p:spPr>
        <p:txBody>
          <a:bodyPr wrap="square" rtlCol="0">
            <a:spAutoFit/>
          </a:bodyPr>
          <a:lstStyle/>
          <a:p>
            <a:pPr algn="r"/>
            <a:r>
              <a:rPr lang="de-AT" sz="1200" b="1" dirty="0" smtClean="0"/>
              <a:t>Es einfach machen,</a:t>
            </a:r>
          </a:p>
          <a:p>
            <a:pPr algn="r"/>
            <a:r>
              <a:rPr lang="de-AT" sz="1200" b="1" dirty="0" smtClean="0"/>
              <a:t>sich </a:t>
            </a:r>
            <a:r>
              <a:rPr lang="de-AT" sz="1200" b="1" dirty="0" err="1" smtClean="0"/>
              <a:t>compliant</a:t>
            </a:r>
            <a:r>
              <a:rPr lang="de-AT" sz="1200" b="1" dirty="0" smtClean="0"/>
              <a:t> zu verhalten</a:t>
            </a:r>
            <a:endParaRPr lang="de-AT" sz="1200" b="1" dirty="0"/>
          </a:p>
        </p:txBody>
      </p:sp>
      <p:sp>
        <p:nvSpPr>
          <p:cNvPr id="6" name="Textfeld 5"/>
          <p:cNvSpPr txBox="1"/>
          <p:nvPr/>
        </p:nvSpPr>
        <p:spPr>
          <a:xfrm>
            <a:off x="1652866" y="620688"/>
            <a:ext cx="7311622" cy="523220"/>
          </a:xfrm>
          <a:prstGeom prst="rect">
            <a:avLst/>
          </a:prstGeom>
          <a:noFill/>
        </p:spPr>
        <p:txBody>
          <a:bodyPr wrap="square" rtlCol="0">
            <a:spAutoFit/>
          </a:bodyPr>
          <a:lstStyle/>
          <a:p>
            <a:r>
              <a:rPr lang="de-AT" sz="2800" b="1" dirty="0">
                <a:solidFill>
                  <a:srgbClr val="006699"/>
                </a:solidFill>
                <a:latin typeface="+mj-lt"/>
                <a:ea typeface="+mj-ea"/>
                <a:cs typeface="+mj-cs"/>
              </a:rPr>
              <a:t>Herausforderungen für die Finanz in der Zukunft</a:t>
            </a:r>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078916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26920" y="342900"/>
            <a:ext cx="6648768" cy="518160"/>
          </a:xfrm>
        </p:spPr>
        <p:txBody>
          <a:bodyPr/>
          <a:lstStyle/>
          <a:p>
            <a:pPr eaLnBrk="1" hangingPunct="1"/>
            <a:r>
              <a:rPr lang="de-DE" sz="2200" dirty="0">
                <a:solidFill>
                  <a:srgbClr val="006699"/>
                </a:solidFill>
              </a:rPr>
              <a:t>Wie finde ich die richtige Behörde (</a:t>
            </a:r>
            <a:r>
              <a:rPr lang="de-DE" sz="2200" dirty="0" err="1">
                <a:solidFill>
                  <a:srgbClr val="006699"/>
                </a:solidFill>
              </a:rPr>
              <a:t>zB</a:t>
            </a:r>
            <a:r>
              <a:rPr lang="de-DE" sz="2200" dirty="0">
                <a:solidFill>
                  <a:srgbClr val="006699"/>
                </a:solidFill>
              </a:rPr>
              <a:t> Finanzamt)?</a:t>
            </a:r>
          </a:p>
        </p:txBody>
      </p:sp>
      <p:sp>
        <p:nvSpPr>
          <p:cNvPr id="23555"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14</a:t>
            </a:fld>
            <a:endParaRPr lang="de-AT"/>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 y="1051561"/>
            <a:ext cx="8846821" cy="555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9078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arian WAKOUNIG ab März 2017\Marian-Fotos\201702_PortraitMaria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70719" y="2097088"/>
            <a:ext cx="2568574" cy="3852862"/>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5"/>
          </p:nvPr>
        </p:nvSpPr>
        <p:spPr/>
        <p:txBody>
          <a:bodyPr/>
          <a:lstStyle/>
          <a:p>
            <a:r>
              <a:rPr lang="de-DE" smtClean="0"/>
              <a:t>Unternehmenssteuerrecht, Uni Wien, Wakounig/Berger, 2018</a:t>
            </a:r>
            <a:endParaRPr lang="de-AT"/>
          </a:p>
        </p:txBody>
      </p:sp>
      <p:sp>
        <p:nvSpPr>
          <p:cNvPr id="4" name="Foliennummernplatzhalter 3"/>
          <p:cNvSpPr>
            <a:spLocks noGrp="1"/>
          </p:cNvSpPr>
          <p:nvPr>
            <p:ph type="sldNum" sz="quarter" idx="16"/>
          </p:nvPr>
        </p:nvSpPr>
        <p:spPr/>
        <p:txBody>
          <a:bodyPr/>
          <a:lstStyle/>
          <a:p>
            <a:fld id="{8B7F9697-C15C-4E5A-A7DF-392E9C742672}" type="slidenum">
              <a:rPr lang="de-AT" smtClean="0"/>
              <a:pPr/>
              <a:t>140</a:t>
            </a:fld>
            <a:endParaRPr lang="de-AT"/>
          </a:p>
        </p:txBody>
      </p:sp>
      <p:sp>
        <p:nvSpPr>
          <p:cNvPr id="2" name="Titel 1"/>
          <p:cNvSpPr>
            <a:spLocks noGrp="1"/>
          </p:cNvSpPr>
          <p:nvPr>
            <p:ph type="title"/>
          </p:nvPr>
        </p:nvSpPr>
        <p:spPr>
          <a:xfrm>
            <a:off x="305991" y="1119187"/>
            <a:ext cx="8531622" cy="602933"/>
          </a:xfrm>
        </p:spPr>
        <p:txBody>
          <a:bodyPr/>
          <a:lstStyle/>
          <a:p>
            <a:pPr algn="ctr"/>
            <a:r>
              <a:rPr lang="de-AT" dirty="0" smtClean="0">
                <a:solidFill>
                  <a:srgbClr val="006699"/>
                </a:solidFill>
              </a:rPr>
              <a:t>Danke für die Mitarbeit und Aufmerksamkeit</a:t>
            </a:r>
            <a:endParaRPr lang="de-AT" dirty="0"/>
          </a:p>
        </p:txBody>
      </p:sp>
      <p:sp>
        <p:nvSpPr>
          <p:cNvPr id="10" name="Textfeld 9"/>
          <p:cNvSpPr txBox="1"/>
          <p:nvPr/>
        </p:nvSpPr>
        <p:spPr>
          <a:xfrm>
            <a:off x="4053840" y="2316480"/>
            <a:ext cx="4305300" cy="3416320"/>
          </a:xfrm>
          <a:prstGeom prst="rect">
            <a:avLst/>
          </a:prstGeom>
          <a:noFill/>
        </p:spPr>
        <p:txBody>
          <a:bodyPr wrap="square" rtlCol="0">
            <a:spAutoFit/>
          </a:bodyPr>
          <a:lstStyle/>
          <a:p>
            <a:r>
              <a:rPr lang="de-AT" sz="2200" b="1" dirty="0">
                <a:latin typeface="+mj-lt"/>
                <a:ea typeface="+mj-ea"/>
                <a:cs typeface="+mj-cs"/>
              </a:rPr>
              <a:t>Meine Koordinaten:</a:t>
            </a:r>
          </a:p>
          <a:p>
            <a:r>
              <a:rPr lang="de-AT" sz="2200" b="1" dirty="0">
                <a:latin typeface="+mj-lt"/>
                <a:ea typeface="+mj-ea"/>
                <a:cs typeface="+mj-cs"/>
              </a:rPr>
              <a:t>Dr. Dr. Marian WAKOUNIG</a:t>
            </a:r>
          </a:p>
          <a:p>
            <a:endParaRPr lang="de-AT" sz="2200" b="1" dirty="0" smtClean="0">
              <a:latin typeface="+mj-lt"/>
              <a:ea typeface="+mj-ea"/>
              <a:cs typeface="+mj-cs"/>
            </a:endParaRPr>
          </a:p>
          <a:p>
            <a:r>
              <a:rPr lang="de-AT" sz="2200" b="1" dirty="0" smtClean="0">
                <a:latin typeface="+mj-lt"/>
                <a:ea typeface="+mj-ea"/>
                <a:cs typeface="+mj-cs"/>
              </a:rPr>
              <a:t>Mailadresse </a:t>
            </a:r>
            <a:r>
              <a:rPr lang="de-AT" sz="2200" b="1" dirty="0">
                <a:latin typeface="+mj-lt"/>
                <a:ea typeface="+mj-ea"/>
                <a:cs typeface="+mj-cs"/>
              </a:rPr>
              <a:t>UNI:</a:t>
            </a:r>
          </a:p>
          <a:p>
            <a:r>
              <a:rPr lang="de-AT" sz="2200" b="1" dirty="0">
                <a:latin typeface="+mj-lt"/>
                <a:ea typeface="+mj-ea"/>
                <a:cs typeface="+mj-cs"/>
                <a:hlinkClick r:id="rId3"/>
              </a:rPr>
              <a:t>marian.wakounig@univie.ac.at</a:t>
            </a:r>
            <a:endParaRPr lang="de-AT" sz="2200" b="1" dirty="0">
              <a:latin typeface="+mj-lt"/>
              <a:ea typeface="+mj-ea"/>
              <a:cs typeface="+mj-cs"/>
            </a:endParaRPr>
          </a:p>
          <a:p>
            <a:endParaRPr lang="de-AT" sz="2200" b="1" dirty="0" smtClean="0">
              <a:latin typeface="+mj-lt"/>
              <a:ea typeface="+mj-ea"/>
              <a:cs typeface="+mj-cs"/>
            </a:endParaRPr>
          </a:p>
          <a:p>
            <a:r>
              <a:rPr lang="de-AT" sz="2200" b="1" dirty="0" smtClean="0">
                <a:latin typeface="+mj-lt"/>
                <a:ea typeface="+mj-ea"/>
                <a:cs typeface="+mj-cs"/>
              </a:rPr>
              <a:t>Mailadresse </a:t>
            </a:r>
            <a:r>
              <a:rPr lang="de-AT" sz="2200" b="1" dirty="0">
                <a:latin typeface="+mj-lt"/>
                <a:ea typeface="+mj-ea"/>
                <a:cs typeface="+mj-cs"/>
              </a:rPr>
              <a:t>Job:</a:t>
            </a:r>
          </a:p>
          <a:p>
            <a:r>
              <a:rPr lang="de-AT" sz="2200" b="1" dirty="0">
                <a:latin typeface="+mj-lt"/>
                <a:ea typeface="+mj-ea"/>
                <a:cs typeface="+mj-cs"/>
                <a:hlinkClick r:id="rId4"/>
              </a:rPr>
              <a:t>marian.wakounig@bmf.gv.at</a:t>
            </a:r>
            <a:endParaRPr lang="de-AT" sz="2200" b="1" dirty="0">
              <a:latin typeface="+mj-lt"/>
              <a:ea typeface="+mj-ea"/>
              <a:cs typeface="+mj-cs"/>
            </a:endParaRPr>
          </a:p>
          <a:p>
            <a:endParaRPr lang="de-AT" sz="2000" dirty="0"/>
          </a:p>
          <a:p>
            <a:endParaRPr lang="de-AT" sz="2000" dirty="0" err="1" smtClean="0"/>
          </a:p>
        </p:txBody>
      </p:sp>
    </p:spTree>
    <p:extLst>
      <p:ext uri="{BB962C8B-B14F-4D97-AF65-F5344CB8AC3E}">
        <p14:creationId xmlns:p14="http://schemas.microsoft.com/office/powerpoint/2010/main" val="1181587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26920" y="182880"/>
            <a:ext cx="6648768" cy="495300"/>
          </a:xfrm>
        </p:spPr>
        <p:txBody>
          <a:bodyPr/>
          <a:lstStyle/>
          <a:p>
            <a:pPr eaLnBrk="1" hangingPunct="1"/>
            <a:r>
              <a:rPr lang="de-DE" sz="2200" dirty="0" smtClean="0">
                <a:solidFill>
                  <a:srgbClr val="006699"/>
                </a:solidFill>
              </a:rPr>
              <a:t>Detailinfos über Steuern auf der HP des BMF</a:t>
            </a:r>
            <a:endParaRPr lang="de-DE" sz="2200" dirty="0">
              <a:solidFill>
                <a:srgbClr val="006699"/>
              </a:solidFill>
            </a:endParaRPr>
          </a:p>
        </p:txBody>
      </p:sp>
      <p:sp>
        <p:nvSpPr>
          <p:cNvPr id="23555" name="Rectangle 4"/>
          <p:cNvSpPr>
            <a:spLocks noChangeArrowheads="1"/>
          </p:cNvSpPr>
          <p:nvPr/>
        </p:nvSpPr>
        <p:spPr bwMode="auto">
          <a:xfrm>
            <a:off x="8391525" y="63579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AT"/>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15</a:t>
            </a:fld>
            <a:endParaRPr lang="de-A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 y="861060"/>
            <a:ext cx="8679180" cy="553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64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844824"/>
            <a:ext cx="7993137" cy="4463901"/>
          </a:xfrm>
        </p:spPr>
        <p:txBody>
          <a:bodyPr/>
          <a:lstStyle/>
          <a:p>
            <a:pPr algn="ctr">
              <a:buNone/>
            </a:pPr>
            <a:r>
              <a:rPr lang="de-AT" sz="3600" dirty="0">
                <a:solidFill>
                  <a:srgbClr val="006699"/>
                </a:solidFill>
                <a:latin typeface="+mj-lt"/>
                <a:ea typeface="+mj-ea"/>
                <a:cs typeface="+mj-cs"/>
              </a:rPr>
              <a:t>Ausgewählte Fragen des </a:t>
            </a:r>
            <a:endParaRPr lang="de-AT" sz="3600" dirty="0" smtClean="0">
              <a:solidFill>
                <a:srgbClr val="006699"/>
              </a:solidFill>
              <a:latin typeface="+mj-lt"/>
              <a:ea typeface="+mj-ea"/>
              <a:cs typeface="+mj-cs"/>
            </a:endParaRPr>
          </a:p>
          <a:p>
            <a:pPr algn="ctr">
              <a:buNone/>
            </a:pPr>
            <a:r>
              <a:rPr lang="de-AT" sz="3600" dirty="0" smtClean="0">
                <a:solidFill>
                  <a:srgbClr val="006699"/>
                </a:solidFill>
                <a:latin typeface="+mj-lt"/>
                <a:ea typeface="+mj-ea"/>
                <a:cs typeface="+mj-cs"/>
              </a:rPr>
              <a:t>Verfahrensrechtes (BAO) </a:t>
            </a:r>
          </a:p>
          <a:p>
            <a:pPr algn="ctr">
              <a:buNone/>
            </a:pPr>
            <a:r>
              <a:rPr lang="de-AT" sz="3600" dirty="0" smtClean="0">
                <a:solidFill>
                  <a:srgbClr val="006699"/>
                </a:solidFill>
                <a:latin typeface="+mj-lt"/>
                <a:ea typeface="+mj-ea"/>
                <a:cs typeface="+mj-cs"/>
              </a:rPr>
              <a:t>insbesondere im Zusammenhang </a:t>
            </a:r>
          </a:p>
          <a:p>
            <a:pPr algn="ctr">
              <a:buNone/>
            </a:pPr>
            <a:r>
              <a:rPr lang="de-AT" sz="3600" dirty="0" smtClean="0">
                <a:solidFill>
                  <a:srgbClr val="006699"/>
                </a:solidFill>
                <a:latin typeface="+mj-lt"/>
                <a:ea typeface="+mj-ea"/>
                <a:cs typeface="+mj-cs"/>
              </a:rPr>
              <a:t>mit der Außenprüfung</a:t>
            </a:r>
            <a:endParaRPr lang="de-AT" sz="3600" dirty="0">
              <a:solidFill>
                <a:srgbClr val="006699"/>
              </a:solidFill>
              <a:latin typeface="+mj-lt"/>
              <a:ea typeface="+mj-ea"/>
              <a:cs typeface="+mj-cs"/>
            </a:endParaRPr>
          </a:p>
        </p:txBody>
      </p:sp>
      <p:sp>
        <p:nvSpPr>
          <p:cNvPr id="4" name="Foliennummernplatzhalter 3"/>
          <p:cNvSpPr>
            <a:spLocks noGrp="1"/>
          </p:cNvSpPr>
          <p:nvPr>
            <p:ph type="sldNum" sz="quarter" idx="12"/>
          </p:nvPr>
        </p:nvSpPr>
        <p:spPr/>
        <p:txBody>
          <a:bodyPr/>
          <a:lstStyle/>
          <a:p>
            <a:fld id="{8B7F9697-C15C-4E5A-A7DF-392E9C742672}" type="slidenum">
              <a:rPr lang="de-AT" smtClean="0"/>
              <a:pPr/>
              <a:t>16</a:t>
            </a:fld>
            <a:endParaRPr lang="de-AT"/>
          </a:p>
        </p:txBody>
      </p:sp>
      <p:sp>
        <p:nvSpPr>
          <p:cNvPr id="5" name="Titel 4"/>
          <p:cNvSpPr>
            <a:spLocks noGrp="1"/>
          </p:cNvSpPr>
          <p:nvPr>
            <p:ph type="title"/>
          </p:nvPr>
        </p:nvSpPr>
        <p:spPr>
          <a:xfrm>
            <a:off x="2028677" y="412068"/>
            <a:ext cx="7702233" cy="655319"/>
          </a:xfrm>
        </p:spPr>
        <p:txBody>
          <a:bodyPr/>
          <a:lstStyle/>
          <a:p>
            <a:r>
              <a:rPr lang="de-AT" dirty="0" smtClean="0"/>
              <a:t>Unternehmer und Außenprüfung</a:t>
            </a:r>
            <a:endParaRPr lang="de-AT"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500979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498180" y="763759"/>
            <a:ext cx="7195654" cy="464820"/>
          </a:xfrm>
        </p:spPr>
        <p:txBody>
          <a:bodyPr/>
          <a:lstStyle/>
          <a:p>
            <a:r>
              <a:rPr lang="de-AT" dirty="0" smtClean="0">
                <a:solidFill>
                  <a:srgbClr val="006699"/>
                </a:solidFill>
              </a:rPr>
              <a:t>Neues BFG ab 2014 - Gesetzliche Änderungen</a:t>
            </a:r>
          </a:p>
        </p:txBody>
      </p:sp>
      <p:sp>
        <p:nvSpPr>
          <p:cNvPr id="7171" name="Inhaltsplatzhalter 2"/>
          <p:cNvSpPr>
            <a:spLocks noGrp="1"/>
          </p:cNvSpPr>
          <p:nvPr>
            <p:ph idx="1"/>
          </p:nvPr>
        </p:nvSpPr>
        <p:spPr>
          <a:xfrm>
            <a:off x="320040" y="1333500"/>
            <a:ext cx="8367481" cy="4716780"/>
          </a:xfrm>
        </p:spPr>
        <p:txBody>
          <a:bodyPr/>
          <a:lstStyle/>
          <a:p>
            <a:pPr marL="518351" indent="-518351">
              <a:buFontTx/>
              <a:buAutoNum type="romanUcPeriod"/>
              <a:tabLst>
                <a:tab pos="4395788" algn="l"/>
              </a:tabLst>
            </a:pPr>
            <a:r>
              <a:rPr lang="de-AT" dirty="0">
                <a:solidFill>
                  <a:srgbClr val="006699"/>
                </a:solidFill>
              </a:rPr>
              <a:t>Bundesfinanzgerichtsgesetz (BFGG)</a:t>
            </a:r>
          </a:p>
          <a:p>
            <a:pPr marL="1006464" lvl="2" indent="-518351">
              <a:buFont typeface="Symbol" pitchFamily="18" charset="2"/>
              <a:buChar char="-"/>
            </a:pPr>
            <a:r>
              <a:rPr lang="de-AT" sz="1800" b="1" dirty="0"/>
              <a:t>Ersetzt mit 1. 1. 2014 das UFSG </a:t>
            </a:r>
          </a:p>
          <a:p>
            <a:pPr marL="1006464" lvl="2" indent="-518351">
              <a:buFont typeface="Symbol" pitchFamily="18" charset="2"/>
              <a:buChar char="-"/>
            </a:pPr>
            <a:r>
              <a:rPr lang="de-AT" sz="1800" b="1" dirty="0"/>
              <a:t>keine Auslaufregelung</a:t>
            </a:r>
            <a:endParaRPr lang="de-AT" dirty="0"/>
          </a:p>
          <a:p>
            <a:pPr marL="518351" indent="-518351">
              <a:buFontTx/>
              <a:buAutoNum type="romanUcPeriod"/>
            </a:pPr>
            <a:r>
              <a:rPr lang="de-AT" dirty="0">
                <a:solidFill>
                  <a:srgbClr val="006699"/>
                </a:solidFill>
              </a:rPr>
              <a:t>Bundesabgabenordnung</a:t>
            </a:r>
          </a:p>
          <a:p>
            <a:pPr marL="927271" lvl="1" indent="-518351">
              <a:buFont typeface="Symbol" pitchFamily="18" charset="2"/>
              <a:buChar char="-"/>
            </a:pPr>
            <a:r>
              <a:rPr lang="de-AT" sz="1800" dirty="0"/>
              <a:t>Anpassung an zweistufiges Verwaltungsgerichtsverfahren</a:t>
            </a:r>
          </a:p>
          <a:p>
            <a:pPr marL="927271" lvl="1" indent="-518351">
              <a:buFont typeface="Symbol" pitchFamily="18" charset="2"/>
              <a:buChar char="-"/>
            </a:pPr>
            <a:r>
              <a:rPr lang="de-AT" sz="1800" dirty="0"/>
              <a:t>Rechtsbereinigung</a:t>
            </a:r>
          </a:p>
          <a:p>
            <a:pPr marL="927271" lvl="1" indent="-518351">
              <a:buFont typeface="Symbol" pitchFamily="18" charset="2"/>
              <a:buChar char="-"/>
            </a:pPr>
            <a:r>
              <a:rPr lang="de-AT" sz="1800" dirty="0" err="1"/>
              <a:t>Terminologieanpassung</a:t>
            </a:r>
            <a:endParaRPr lang="de-AT" sz="1800" dirty="0"/>
          </a:p>
          <a:p>
            <a:pPr marL="927271" lvl="1" indent="-518351">
              <a:buFont typeface="Symbol" pitchFamily="18" charset="2"/>
              <a:buChar char="-"/>
            </a:pPr>
            <a:r>
              <a:rPr lang="de-AT" sz="1800" dirty="0"/>
              <a:t>Verwaltungsvereinfachung/ Beschleunigung</a:t>
            </a:r>
          </a:p>
          <a:p>
            <a:pPr marL="518351" indent="-518351">
              <a:buFontTx/>
              <a:buAutoNum type="romanUcPeriod"/>
            </a:pPr>
            <a:r>
              <a:rPr lang="de-AT" dirty="0">
                <a:solidFill>
                  <a:srgbClr val="006699"/>
                </a:solidFill>
              </a:rPr>
              <a:t> Finanzstrafgesetz</a:t>
            </a:r>
          </a:p>
          <a:p>
            <a:pPr marL="927271" lvl="1" indent="-518351">
              <a:buFont typeface="Symbol" pitchFamily="18" charset="2"/>
              <a:buChar char="-"/>
            </a:pPr>
            <a:r>
              <a:rPr lang="de-AT" sz="1800" dirty="0"/>
              <a:t>Anpassung an zweistufiges Verwaltungsgerichtsverfahren</a:t>
            </a:r>
          </a:p>
          <a:p>
            <a:pPr marL="927271" lvl="1" indent="-518351">
              <a:buFont typeface="Symbol" pitchFamily="18" charset="2"/>
              <a:buChar char="-"/>
            </a:pPr>
            <a:r>
              <a:rPr lang="de-AT" sz="1800" dirty="0" err="1"/>
              <a:t>Terminologieanpassung</a:t>
            </a:r>
            <a:endParaRPr lang="de-AT" sz="1800" dirty="0"/>
          </a:p>
          <a:p>
            <a:pPr marL="518351" indent="-518351">
              <a:buFontTx/>
              <a:buAutoNum type="romanUcPeriod"/>
            </a:pPr>
            <a:r>
              <a:rPr lang="de-AT" dirty="0">
                <a:solidFill>
                  <a:srgbClr val="006699"/>
                </a:solidFill>
              </a:rPr>
              <a:t>  </a:t>
            </a:r>
            <a:r>
              <a:rPr lang="de-AT" dirty="0" err="1">
                <a:solidFill>
                  <a:srgbClr val="006699"/>
                </a:solidFill>
              </a:rPr>
              <a:t>ZollR</a:t>
            </a:r>
            <a:r>
              <a:rPr lang="de-AT" dirty="0">
                <a:solidFill>
                  <a:srgbClr val="006699"/>
                </a:solidFill>
              </a:rPr>
              <a:t>-DG, AVOG, </a:t>
            </a:r>
            <a:r>
              <a:rPr lang="de-AT" dirty="0" err="1">
                <a:solidFill>
                  <a:srgbClr val="006699"/>
                </a:solidFill>
              </a:rPr>
              <a:t>AbgEO</a:t>
            </a:r>
            <a:endParaRPr lang="de-AT" dirty="0">
              <a:solidFill>
                <a:srgbClr val="006699"/>
              </a:solidFill>
            </a:endParaRPr>
          </a:p>
          <a:p>
            <a:pPr marL="927271" lvl="1" indent="-518351">
              <a:buFont typeface="Symbol" pitchFamily="18" charset="2"/>
              <a:buChar char="-"/>
            </a:pPr>
            <a:r>
              <a:rPr lang="de-AT" sz="1800" dirty="0"/>
              <a:t>Harmonisierung der Zollverfahren mit Steuerverfahren</a:t>
            </a:r>
          </a:p>
        </p:txBody>
      </p:sp>
      <p:sp>
        <p:nvSpPr>
          <p:cNvPr id="4" name="Foliennummernplatzhalter 3"/>
          <p:cNvSpPr>
            <a:spLocks noGrp="1"/>
          </p:cNvSpPr>
          <p:nvPr>
            <p:ph type="sldNum" sz="quarter" idx="10"/>
          </p:nvPr>
        </p:nvSpPr>
        <p:spPr/>
        <p:txBody>
          <a:bodyPr/>
          <a:lstStyle/>
          <a:p>
            <a:pPr>
              <a:defRPr/>
            </a:pPr>
            <a:fld id="{9DFD48AE-CE10-4A57-96D2-68BD93E0DA7D}" type="slidenum">
              <a:rPr lang="de-AT" smtClean="0"/>
              <a:pPr>
                <a:defRPr/>
              </a:pPr>
              <a:t>17</a:t>
            </a:fld>
            <a:endParaRPr lang="de-AT"/>
          </a:p>
        </p:txBody>
      </p:sp>
      <p:sp>
        <p:nvSpPr>
          <p:cNvPr id="5" name="Pfeil nach links 4"/>
          <p:cNvSpPr/>
          <p:nvPr/>
        </p:nvSpPr>
        <p:spPr bwMode="auto">
          <a:xfrm>
            <a:off x="5551762" y="1772816"/>
            <a:ext cx="1045080" cy="457174"/>
          </a:xfrm>
          <a:prstGeom prst="leftArrow">
            <a:avLst/>
          </a:prstGeom>
          <a:gradFill flip="none" rotWithShape="1">
            <a:gsLst>
              <a:gs pos="0">
                <a:srgbClr val="C00000"/>
              </a:gs>
              <a:gs pos="90000">
                <a:srgbClr val="C00000"/>
              </a:gs>
              <a:gs pos="97000">
                <a:schemeClr val="accent2">
                  <a:shade val="94000"/>
                  <a:satMod val="135000"/>
                </a:schemeClr>
              </a:gs>
            </a:gsLst>
            <a:lin ang="270000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82936" tIns="41468" rIns="82936" bIns="41468"/>
          <a:lstStyle/>
          <a:p>
            <a:pPr algn="ctr" defTabSz="914313">
              <a:defRPr/>
            </a:pPr>
            <a:r>
              <a:rPr lang="de-AT" sz="1100" b="1" dirty="0">
                <a:solidFill>
                  <a:schemeClr val="bg1"/>
                </a:solidFill>
                <a:effectLst>
                  <a:outerShdw blurRad="38100" dist="38100" dir="2700000" algn="tl">
                    <a:srgbClr val="000000">
                      <a:alpha val="43137"/>
                    </a:srgbClr>
                  </a:outerShdw>
                </a:effectLst>
                <a:latin typeface="Arial" charset="0"/>
              </a:rPr>
              <a:t>N E U !</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141440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766780" y="797492"/>
            <a:ext cx="7594600" cy="504825"/>
          </a:xfrm>
        </p:spPr>
        <p:txBody>
          <a:bodyPr/>
          <a:lstStyle/>
          <a:p>
            <a:r>
              <a:rPr lang="de-AT" dirty="0" smtClean="0">
                <a:solidFill>
                  <a:srgbClr val="006699"/>
                </a:solidFill>
              </a:rPr>
              <a:t> BAO - </a:t>
            </a:r>
            <a:r>
              <a:rPr lang="de-AT" dirty="0" err="1" smtClean="0">
                <a:solidFill>
                  <a:srgbClr val="006699"/>
                </a:solidFill>
              </a:rPr>
              <a:t>Terminologieanpassungen</a:t>
            </a:r>
            <a:endParaRPr lang="de-AT" dirty="0" smtClean="0">
              <a:solidFill>
                <a:srgbClr val="006699"/>
              </a:solidFill>
            </a:endParaRPr>
          </a:p>
        </p:txBody>
      </p:sp>
      <p:sp>
        <p:nvSpPr>
          <p:cNvPr id="16387" name="Inhaltsplatzhalter 2"/>
          <p:cNvSpPr>
            <a:spLocks noGrp="1"/>
          </p:cNvSpPr>
          <p:nvPr>
            <p:ph idx="1"/>
          </p:nvPr>
        </p:nvSpPr>
        <p:spPr>
          <a:xfrm>
            <a:off x="611560" y="1772816"/>
            <a:ext cx="7835040" cy="4763020"/>
          </a:xfrm>
        </p:spPr>
        <p:txBody>
          <a:bodyPr/>
          <a:lstStyle/>
          <a:p>
            <a:pPr>
              <a:buNone/>
            </a:pPr>
            <a:endParaRPr lang="de-AT" sz="2200" dirty="0"/>
          </a:p>
          <a:p>
            <a:pPr algn="ctr">
              <a:buNone/>
            </a:pPr>
            <a:endParaRPr lang="de-AT" dirty="0" smtClean="0"/>
          </a:p>
        </p:txBody>
      </p:sp>
      <p:sp>
        <p:nvSpPr>
          <p:cNvPr id="4" name="Foliennummernplatzhalter 3"/>
          <p:cNvSpPr>
            <a:spLocks noGrp="1"/>
          </p:cNvSpPr>
          <p:nvPr>
            <p:ph type="sldNum" sz="quarter" idx="10"/>
          </p:nvPr>
        </p:nvSpPr>
        <p:spPr/>
        <p:txBody>
          <a:bodyPr/>
          <a:lstStyle/>
          <a:p>
            <a:pPr>
              <a:defRPr/>
            </a:pPr>
            <a:fld id="{8D0ECF5F-3833-4C76-B564-1CE7C10CCDF8}" type="slidenum">
              <a:rPr lang="de-AT" smtClean="0"/>
              <a:pPr>
                <a:defRPr/>
              </a:pPr>
              <a:t>18</a:t>
            </a:fld>
            <a:endParaRPr lang="de-AT"/>
          </a:p>
        </p:txBody>
      </p:sp>
      <p:graphicFrame>
        <p:nvGraphicFramePr>
          <p:cNvPr id="5" name="Tabelle 4"/>
          <p:cNvGraphicFramePr>
            <a:graphicFrameLocks noGrp="1"/>
          </p:cNvGraphicFramePr>
          <p:nvPr>
            <p:extLst>
              <p:ext uri="{D42A27DB-BD31-4B8C-83A1-F6EECF244321}">
                <p14:modId xmlns:p14="http://schemas.microsoft.com/office/powerpoint/2010/main" val="287755788"/>
              </p:ext>
            </p:extLst>
          </p:nvPr>
        </p:nvGraphicFramePr>
        <p:xfrm>
          <a:off x="502712" y="1582546"/>
          <a:ext cx="8090064" cy="4290902"/>
        </p:xfrm>
        <a:graphic>
          <a:graphicData uri="http://schemas.openxmlformats.org/drawingml/2006/table">
            <a:tbl>
              <a:tblPr firstRow="1" bandRow="1">
                <a:tableStyleId>{72833802-FEF1-4C79-8D5D-14CF1EAF98D9}</a:tableStyleId>
              </a:tblPr>
              <a:tblGrid>
                <a:gridCol w="3932478"/>
                <a:gridCol w="4157586"/>
              </a:tblGrid>
              <a:tr h="453965">
                <a:tc>
                  <a:txBody>
                    <a:bodyPr/>
                    <a:lstStyle/>
                    <a:p>
                      <a:pPr algn="l"/>
                      <a:r>
                        <a:rPr lang="de-AT" sz="2000" dirty="0" smtClean="0"/>
                        <a:t>BAO</a:t>
                      </a:r>
                      <a:r>
                        <a:rPr lang="de-AT" sz="2000" baseline="0" dirty="0" smtClean="0"/>
                        <a:t> alt</a:t>
                      </a:r>
                      <a:endParaRPr lang="de-AT" sz="2000" dirty="0">
                        <a:solidFill>
                          <a:schemeClr val="tx1"/>
                        </a:solidFill>
                      </a:endParaRPr>
                    </a:p>
                  </a:txBody>
                  <a:tcPr marL="82938" marR="82938" marT="41469" marB="41469"/>
                </a:tc>
                <a:tc>
                  <a:txBody>
                    <a:bodyPr/>
                    <a:lstStyle/>
                    <a:p>
                      <a:pPr algn="l"/>
                      <a:r>
                        <a:rPr lang="de-AT" sz="2000" dirty="0" smtClean="0"/>
                        <a:t>BAO neu</a:t>
                      </a:r>
                      <a:endParaRPr lang="de-AT" sz="2000" dirty="0">
                        <a:solidFill>
                          <a:schemeClr val="tx1"/>
                        </a:solidFill>
                      </a:endParaRPr>
                    </a:p>
                  </a:txBody>
                  <a:tcPr marL="82938" marR="82938" marT="41469" marB="41469"/>
                </a:tc>
              </a:tr>
              <a:tr h="453965">
                <a:tc>
                  <a:txBody>
                    <a:bodyPr/>
                    <a:lstStyle/>
                    <a:p>
                      <a:r>
                        <a:rPr lang="de-AT" sz="2000" b="1" dirty="0" smtClean="0"/>
                        <a:t>Berufung</a:t>
                      </a:r>
                      <a:endParaRPr lang="de-AT" sz="2000" b="1" dirty="0"/>
                    </a:p>
                  </a:txBody>
                  <a:tcPr marL="82938" marR="82938" marT="41469" marB="41469"/>
                </a:tc>
                <a:tc>
                  <a:txBody>
                    <a:bodyPr/>
                    <a:lstStyle/>
                    <a:p>
                      <a:r>
                        <a:rPr lang="de-AT" sz="2000" b="1" dirty="0" smtClean="0"/>
                        <a:t>Beschwerde</a:t>
                      </a:r>
                      <a:endParaRPr lang="de-AT" sz="2000" b="1" dirty="0"/>
                    </a:p>
                  </a:txBody>
                  <a:tcPr marL="82938" marR="82938" marT="41469" marB="41469"/>
                </a:tc>
              </a:tr>
              <a:tr h="453965">
                <a:tc>
                  <a:txBody>
                    <a:bodyPr/>
                    <a:lstStyle/>
                    <a:p>
                      <a:r>
                        <a:rPr lang="de-AT" sz="2000" b="1" dirty="0" smtClean="0"/>
                        <a:t>Berufungsentscheidung</a:t>
                      </a:r>
                      <a:endParaRPr lang="de-AT" sz="2000" b="1" dirty="0"/>
                    </a:p>
                  </a:txBody>
                  <a:tcPr marL="82938" marR="82938" marT="41469" marB="41469"/>
                </a:tc>
                <a:tc>
                  <a:txBody>
                    <a:bodyPr/>
                    <a:lstStyle/>
                    <a:p>
                      <a:r>
                        <a:rPr lang="de-AT" sz="2000" b="1" dirty="0" smtClean="0"/>
                        <a:t>Erkenntnis</a:t>
                      </a:r>
                      <a:endParaRPr lang="de-AT" sz="2000" b="1" dirty="0"/>
                    </a:p>
                  </a:txBody>
                  <a:tcPr marL="82938" marR="82938" marT="41469" marB="41469"/>
                </a:tc>
              </a:tr>
              <a:tr h="453965">
                <a:tc>
                  <a:txBody>
                    <a:bodyPr/>
                    <a:lstStyle/>
                    <a:p>
                      <a:r>
                        <a:rPr lang="de-AT" sz="2000" b="1" dirty="0" smtClean="0"/>
                        <a:t>Berufungsvorentscheidung</a:t>
                      </a:r>
                      <a:endParaRPr lang="de-AT" sz="2000" b="1" dirty="0"/>
                    </a:p>
                  </a:txBody>
                  <a:tcPr marL="82938" marR="82938" marT="41469" marB="41469"/>
                </a:tc>
                <a:tc>
                  <a:txBody>
                    <a:bodyPr/>
                    <a:lstStyle/>
                    <a:p>
                      <a:r>
                        <a:rPr lang="de-AT" sz="2000" b="1" dirty="0" smtClean="0"/>
                        <a:t>Beschwerdevorentscheidung</a:t>
                      </a:r>
                      <a:endParaRPr lang="de-AT" sz="2000" b="1" dirty="0"/>
                    </a:p>
                  </a:txBody>
                  <a:tcPr marL="82938" marR="82938" marT="41469" marB="41469"/>
                </a:tc>
              </a:tr>
              <a:tr h="783556">
                <a:tc>
                  <a:txBody>
                    <a:bodyPr/>
                    <a:lstStyle/>
                    <a:p>
                      <a:r>
                        <a:rPr lang="de-AT" sz="2000" b="1" dirty="0" smtClean="0"/>
                        <a:t>Abgabenbehörde erster</a:t>
                      </a:r>
                      <a:r>
                        <a:rPr lang="de-AT" sz="2000" b="1" baseline="0" dirty="0" smtClean="0"/>
                        <a:t> Instanz</a:t>
                      </a:r>
                      <a:endParaRPr lang="de-AT" sz="2000" b="1" dirty="0"/>
                    </a:p>
                  </a:txBody>
                  <a:tcPr marL="82938" marR="82938" marT="41469" marB="41469"/>
                </a:tc>
                <a:tc>
                  <a:txBody>
                    <a:bodyPr/>
                    <a:lstStyle/>
                    <a:p>
                      <a:r>
                        <a:rPr lang="de-AT" sz="2000" b="1" dirty="0" smtClean="0"/>
                        <a:t>Abgabenbehörde</a:t>
                      </a:r>
                      <a:endParaRPr lang="de-AT" sz="2000" b="1" dirty="0"/>
                    </a:p>
                  </a:txBody>
                  <a:tcPr marL="82938" marR="82938" marT="41469" marB="41469"/>
                </a:tc>
              </a:tr>
              <a:tr h="783556">
                <a:tc>
                  <a:txBody>
                    <a:bodyPr/>
                    <a:lstStyle/>
                    <a:p>
                      <a:r>
                        <a:rPr lang="de-AT" sz="2000" b="1" dirty="0" smtClean="0"/>
                        <a:t>Abgabenbehörde zweiter Instanz</a:t>
                      </a:r>
                      <a:endParaRPr lang="de-AT" sz="2000" b="1" dirty="0"/>
                    </a:p>
                  </a:txBody>
                  <a:tcPr marL="82938" marR="82938" marT="41469" marB="41469"/>
                </a:tc>
                <a:tc>
                  <a:txBody>
                    <a:bodyPr/>
                    <a:lstStyle/>
                    <a:p>
                      <a:r>
                        <a:rPr lang="de-AT" sz="2000" b="1" dirty="0" smtClean="0"/>
                        <a:t>Verwaltungsgericht</a:t>
                      </a:r>
                      <a:endParaRPr lang="de-AT" sz="2000" b="1" dirty="0"/>
                    </a:p>
                  </a:txBody>
                  <a:tcPr marL="82938" marR="82938" marT="41469" marB="41469"/>
                </a:tc>
              </a:tr>
              <a:tr h="453965">
                <a:tc>
                  <a:txBody>
                    <a:bodyPr/>
                    <a:lstStyle/>
                    <a:p>
                      <a:r>
                        <a:rPr lang="de-AT" sz="2000" b="1" dirty="0" smtClean="0"/>
                        <a:t>Devolutionsantrag</a:t>
                      </a:r>
                      <a:endParaRPr lang="de-AT" sz="2000" b="1" dirty="0"/>
                    </a:p>
                  </a:txBody>
                  <a:tcPr marL="82938" marR="82938" marT="41469" marB="41469"/>
                </a:tc>
                <a:tc>
                  <a:txBody>
                    <a:bodyPr/>
                    <a:lstStyle/>
                    <a:p>
                      <a:r>
                        <a:rPr lang="de-AT" sz="2000" b="1" dirty="0" smtClean="0"/>
                        <a:t>Säumnisbeschwerde</a:t>
                      </a:r>
                      <a:endParaRPr lang="de-AT" sz="2000" b="1" dirty="0"/>
                    </a:p>
                  </a:txBody>
                  <a:tcPr marL="82938" marR="82938" marT="41469" marB="41469"/>
                </a:tc>
              </a:tr>
              <a:tr h="453965">
                <a:tc>
                  <a:txBody>
                    <a:bodyPr/>
                    <a:lstStyle/>
                    <a:p>
                      <a:r>
                        <a:rPr lang="de-AT" sz="2000" b="1" dirty="0" err="1" smtClean="0"/>
                        <a:t>VwGH</a:t>
                      </a:r>
                      <a:r>
                        <a:rPr lang="de-AT" sz="2000" b="1" baseline="0" dirty="0" smtClean="0"/>
                        <a:t>-Beschwerde</a:t>
                      </a:r>
                      <a:endParaRPr lang="de-AT" sz="2000" b="1" dirty="0"/>
                    </a:p>
                  </a:txBody>
                  <a:tcPr marL="82938" marR="82938" marT="41469" marB="41469"/>
                </a:tc>
                <a:tc>
                  <a:txBody>
                    <a:bodyPr/>
                    <a:lstStyle/>
                    <a:p>
                      <a:r>
                        <a:rPr lang="de-AT" sz="2000" b="1" dirty="0" smtClean="0"/>
                        <a:t>Revision</a:t>
                      </a:r>
                      <a:endParaRPr lang="de-AT" sz="2000" b="1" dirty="0"/>
                    </a:p>
                  </a:txBody>
                  <a:tcPr marL="82938" marR="82938" marT="41469" marB="41469"/>
                </a:tc>
              </a:tr>
            </a:tbl>
          </a:graphicData>
        </a:graphic>
      </p:graphicFrame>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58497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5408" y="267287"/>
            <a:ext cx="6199921" cy="520504"/>
          </a:xfrm>
        </p:spPr>
        <p:txBody>
          <a:bodyPr/>
          <a:lstStyle/>
          <a:p>
            <a:pPr algn="ctr"/>
            <a:r>
              <a:rPr lang="de-AT" dirty="0" smtClean="0">
                <a:solidFill>
                  <a:srgbClr val="006699"/>
                </a:solidFill>
              </a:rPr>
              <a:t>Allgemeines</a:t>
            </a:r>
            <a:r>
              <a:rPr lang="de-AT" sz="2400" dirty="0" smtClean="0">
                <a:solidFill>
                  <a:srgbClr val="318A9F"/>
                </a:solidFill>
              </a:rPr>
              <a:t>	</a:t>
            </a:r>
            <a:endParaRPr lang="de-AT" sz="2400" dirty="0">
              <a:solidFill>
                <a:srgbClr val="318A9F"/>
              </a:solidFill>
            </a:endParaRPr>
          </a:p>
        </p:txBody>
      </p:sp>
      <p:sp>
        <p:nvSpPr>
          <p:cNvPr id="3" name="Inhaltsplatzhalter 2"/>
          <p:cNvSpPr>
            <a:spLocks noGrp="1"/>
          </p:cNvSpPr>
          <p:nvPr>
            <p:ph idx="1"/>
          </p:nvPr>
        </p:nvSpPr>
        <p:spPr>
          <a:xfrm>
            <a:off x="278423" y="866335"/>
            <a:ext cx="8492812" cy="5393392"/>
          </a:xfrm>
        </p:spPr>
        <p:txBody>
          <a:bodyPr/>
          <a:lstStyle/>
          <a:p>
            <a:pPr marL="0" indent="0">
              <a:buNone/>
            </a:pPr>
            <a:r>
              <a:rPr lang="de-AT" b="1" dirty="0" smtClean="0"/>
              <a:t>Normen</a:t>
            </a:r>
          </a:p>
          <a:p>
            <a:pPr>
              <a:buFont typeface="Wingdings" pitchFamily="2" charset="2"/>
              <a:buChar char="§"/>
            </a:pPr>
            <a:r>
              <a:rPr lang="de-AT" b="0" dirty="0" smtClean="0"/>
              <a:t>BAO (1961)</a:t>
            </a:r>
          </a:p>
          <a:p>
            <a:pPr>
              <a:buFont typeface="Wingdings" pitchFamily="2" charset="2"/>
              <a:buChar char="§"/>
            </a:pPr>
            <a:r>
              <a:rPr lang="de-AT" b="0" dirty="0" smtClean="0"/>
              <a:t>AVOG (2010)</a:t>
            </a:r>
          </a:p>
          <a:p>
            <a:pPr>
              <a:buFont typeface="Wingdings" pitchFamily="2" charset="2"/>
              <a:buChar char="§"/>
            </a:pPr>
            <a:r>
              <a:rPr lang="de-AT" dirty="0" smtClean="0"/>
              <a:t>BFGG (2013)</a:t>
            </a:r>
          </a:p>
          <a:p>
            <a:pPr>
              <a:buFont typeface="Wingdings" pitchFamily="2" charset="2"/>
              <a:buChar char="§"/>
            </a:pPr>
            <a:r>
              <a:rPr lang="de-AT" b="0" dirty="0" smtClean="0"/>
              <a:t>Zustellgesetz (1982)</a:t>
            </a:r>
          </a:p>
          <a:p>
            <a:pPr marL="0" indent="0">
              <a:buNone/>
            </a:pPr>
            <a:r>
              <a:rPr lang="de-AT" b="1" dirty="0" smtClean="0"/>
              <a:t>Literatur</a:t>
            </a:r>
          </a:p>
          <a:p>
            <a:pPr>
              <a:buFont typeface="Wingdings" pitchFamily="2" charset="2"/>
              <a:buChar char="§"/>
            </a:pPr>
            <a:r>
              <a:rPr lang="de-AT" b="0" i="1" dirty="0" smtClean="0"/>
              <a:t>Stoll</a:t>
            </a:r>
            <a:r>
              <a:rPr lang="de-AT" b="0" dirty="0" smtClean="0"/>
              <a:t>, BAO-Kommentar, Wien, 1994 (</a:t>
            </a:r>
            <a:r>
              <a:rPr lang="de-AT" b="0" dirty="0" err="1" smtClean="0"/>
              <a:t>LexisNexis</a:t>
            </a:r>
            <a:r>
              <a:rPr lang="de-AT" b="0" dirty="0" smtClean="0"/>
              <a:t>)</a:t>
            </a:r>
          </a:p>
          <a:p>
            <a:pPr>
              <a:buFont typeface="Wingdings" pitchFamily="2" charset="2"/>
              <a:buChar char="§"/>
            </a:pPr>
            <a:r>
              <a:rPr lang="de-AT" b="0" i="1" dirty="0" smtClean="0"/>
              <a:t>Ritz</a:t>
            </a:r>
            <a:r>
              <a:rPr lang="de-AT" b="0" dirty="0" smtClean="0"/>
              <a:t>, BAO-Kommentar, Wien, 2005 (Linde)</a:t>
            </a:r>
          </a:p>
          <a:p>
            <a:pPr>
              <a:buFont typeface="Wingdings" pitchFamily="2" charset="2"/>
              <a:buChar char="§"/>
            </a:pPr>
            <a:r>
              <a:rPr lang="de-AT" b="0" i="1" dirty="0" smtClean="0"/>
              <a:t>Ellinger/</a:t>
            </a:r>
            <a:r>
              <a:rPr lang="de-AT" b="0" i="1" dirty="0" err="1" smtClean="0"/>
              <a:t>Iro</a:t>
            </a:r>
            <a:r>
              <a:rPr lang="de-AT" b="0" i="1" dirty="0" smtClean="0"/>
              <a:t>/Kramer/Sutter/</a:t>
            </a:r>
            <a:r>
              <a:rPr lang="de-AT" b="0" i="1" dirty="0" err="1" smtClean="0"/>
              <a:t>Urtz</a:t>
            </a:r>
            <a:r>
              <a:rPr lang="de-AT" b="0" i="1" dirty="0" smtClean="0"/>
              <a:t>,</a:t>
            </a:r>
            <a:r>
              <a:rPr lang="de-AT" b="0" dirty="0" smtClean="0"/>
              <a:t> BAO, Wien, 2001 (Manz)</a:t>
            </a:r>
          </a:p>
          <a:p>
            <a:pPr>
              <a:buFont typeface="Wingdings" pitchFamily="2" charset="2"/>
              <a:buChar char="§"/>
            </a:pPr>
            <a:r>
              <a:rPr lang="de-AT" b="1" i="1" dirty="0" smtClean="0"/>
              <a:t>Kahr/Kovacs, </a:t>
            </a:r>
            <a:r>
              <a:rPr lang="de-AT" b="1" i="1" dirty="0" err="1" smtClean="0"/>
              <a:t>BAO&amp;Finanzst</a:t>
            </a:r>
            <a:r>
              <a:rPr lang="de-AT" b="1" dirty="0" err="1" smtClean="0"/>
              <a:t>rafrecht</a:t>
            </a:r>
            <a:r>
              <a:rPr lang="de-AT" b="1" dirty="0" smtClean="0"/>
              <a:t>,</a:t>
            </a:r>
            <a:r>
              <a:rPr lang="de-AT" b="0" dirty="0" smtClean="0"/>
              <a:t> </a:t>
            </a:r>
            <a:r>
              <a:rPr lang="de-AT" b="0" dirty="0" err="1" smtClean="0"/>
              <a:t>LexisNexis</a:t>
            </a:r>
            <a:r>
              <a:rPr lang="de-AT" b="0" dirty="0" smtClean="0"/>
              <a:t> 2016</a:t>
            </a:r>
          </a:p>
          <a:p>
            <a:pPr>
              <a:buFont typeface="Wingdings" pitchFamily="2" charset="2"/>
              <a:buChar char="§"/>
            </a:pPr>
            <a:r>
              <a:rPr lang="de-AT" b="0" i="1" dirty="0" smtClean="0"/>
              <a:t>Tanzer/Unger,</a:t>
            </a:r>
            <a:r>
              <a:rPr lang="de-AT" b="0" dirty="0" smtClean="0"/>
              <a:t> BAO, LexisNexis, 2015</a:t>
            </a:r>
          </a:p>
          <a:p>
            <a:pPr>
              <a:buFont typeface="Wingdings" pitchFamily="2" charset="2"/>
              <a:buChar char="§"/>
            </a:pPr>
            <a:r>
              <a:rPr lang="de-AT" sz="2000" dirty="0" smtClean="0"/>
              <a:t>Diverse Fachbeiträge in Fachzeitschriften wie </a:t>
            </a:r>
            <a:r>
              <a:rPr lang="de-AT" sz="2000" dirty="0" err="1" smtClean="0"/>
              <a:t>ÖStZ</a:t>
            </a:r>
            <a:r>
              <a:rPr lang="de-AT" sz="2000" dirty="0" smtClean="0"/>
              <a:t> (österreichische Steuerzeitung), SWK (Steuer und Wirtschaftskartei), </a:t>
            </a:r>
            <a:r>
              <a:rPr lang="de-AT" sz="2000" dirty="0" err="1" smtClean="0"/>
              <a:t>RdW</a:t>
            </a:r>
            <a:r>
              <a:rPr lang="de-AT" sz="2000" dirty="0" smtClean="0"/>
              <a:t> (Recht der Wirtschaft) </a:t>
            </a:r>
            <a:r>
              <a:rPr lang="de-AT" sz="2000" dirty="0" err="1" smtClean="0"/>
              <a:t>etc</a:t>
            </a:r>
            <a:endParaRPr lang="de-AT" sz="2000" b="0" dirty="0" smtClean="0"/>
          </a:p>
          <a:p>
            <a:pPr>
              <a:buFont typeface="Wingdings" pitchFamily="2" charset="2"/>
              <a:buChar char="§"/>
            </a:pPr>
            <a:endParaRPr lang="de-AT"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19</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13191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7861" y="537357"/>
            <a:ext cx="5615940" cy="371474"/>
          </a:xfrm>
        </p:spPr>
        <p:txBody>
          <a:bodyPr/>
          <a:lstStyle/>
          <a:p>
            <a:r>
              <a:rPr lang="de-AT" sz="2400" dirty="0">
                <a:solidFill>
                  <a:srgbClr val="C00000"/>
                </a:solidFill>
                <a:latin typeface="+mn-lt"/>
                <a:ea typeface="+mn-ea"/>
                <a:cs typeface="+mn-cs"/>
              </a:rPr>
              <a:t>Vortragsinhalte/ </a:t>
            </a:r>
            <a:r>
              <a:rPr lang="de-AT" sz="2400" dirty="0" smtClean="0">
                <a:solidFill>
                  <a:srgbClr val="C00000"/>
                </a:solidFill>
                <a:latin typeface="+mn-lt"/>
                <a:ea typeface="+mn-ea"/>
                <a:cs typeface="+mn-cs"/>
              </a:rPr>
              <a:t>Ziele/Leistungskontrolle</a:t>
            </a:r>
            <a:endParaRPr lang="de-AT" sz="2400" dirty="0">
              <a:solidFill>
                <a:srgbClr val="C00000"/>
              </a:solidFill>
              <a:latin typeface="+mn-lt"/>
              <a:ea typeface="+mn-ea"/>
              <a:cs typeface="+mn-cs"/>
            </a:endParaRPr>
          </a:p>
        </p:txBody>
      </p:sp>
      <p:sp>
        <p:nvSpPr>
          <p:cNvPr id="3" name="Inhaltsplatzhalter 2"/>
          <p:cNvSpPr>
            <a:spLocks noGrp="1"/>
          </p:cNvSpPr>
          <p:nvPr>
            <p:ph idx="1"/>
          </p:nvPr>
        </p:nvSpPr>
        <p:spPr>
          <a:xfrm>
            <a:off x="263786" y="970231"/>
            <a:ext cx="8666853" cy="5323889"/>
          </a:xfrm>
        </p:spPr>
        <p:txBody>
          <a:bodyPr/>
          <a:lstStyle/>
          <a:p>
            <a:pPr>
              <a:buFont typeface="Wingdings" panose="05000000000000000000" pitchFamily="2" charset="2"/>
              <a:buChar char="§"/>
            </a:pPr>
            <a:r>
              <a:rPr lang="de-DE" sz="1600" b="1" dirty="0" smtClean="0"/>
              <a:t>Information</a:t>
            </a:r>
            <a:endParaRPr lang="de-DE" sz="1600" b="1" dirty="0"/>
          </a:p>
          <a:p>
            <a:pPr>
              <a:buFont typeface="Wingdings" panose="05000000000000000000" pitchFamily="2" charset="2"/>
              <a:buChar char="§"/>
            </a:pPr>
            <a:r>
              <a:rPr lang="de-DE" sz="1600" b="1" dirty="0"/>
              <a:t>Ziele, Inhalte und Methode der Lehrveranstaltung</a:t>
            </a:r>
          </a:p>
          <a:p>
            <a:pPr>
              <a:buFont typeface="Wingdings" panose="05000000000000000000" pitchFamily="2" charset="2"/>
              <a:buChar char="§"/>
            </a:pPr>
            <a:r>
              <a:rPr lang="de-DE" sz="1600" dirty="0"/>
              <a:t>empfohlene Voraussetzung: Absolvierung des Moduls "Steuerrecht".</a:t>
            </a:r>
          </a:p>
          <a:p>
            <a:pPr>
              <a:buFont typeface="Wingdings" panose="05000000000000000000" pitchFamily="2" charset="2"/>
              <a:buChar char="§"/>
            </a:pPr>
            <a:r>
              <a:rPr lang="de-DE" sz="1600" dirty="0"/>
              <a:t>Die Lehrveranstaltung beschäftigt sich mit in der Unternehmenssphäre relevanten Einzelfragen der Einkommensteuer, Körperschaftsteuer und Umsatzsteuer sowie mit verfahrensrechtlichen Themen (Außenprüfung, Ermittlung der Grundlagen für die Abgabenerhebung, Festsetzung von Abgaben sowie Rechtsschutz).</a:t>
            </a:r>
          </a:p>
          <a:p>
            <a:pPr>
              <a:buFont typeface="Wingdings" panose="05000000000000000000" pitchFamily="2" charset="2"/>
              <a:buChar char="§"/>
            </a:pPr>
            <a:r>
              <a:rPr lang="de-DE" sz="1600" b="1" dirty="0"/>
              <a:t>Art der Leistungskontrolle und erlaubte Hilfsmittel</a:t>
            </a:r>
          </a:p>
          <a:p>
            <a:pPr>
              <a:buFont typeface="Wingdings" panose="05000000000000000000" pitchFamily="2" charset="2"/>
              <a:buChar char="§"/>
            </a:pPr>
            <a:r>
              <a:rPr lang="de-DE" sz="1600" dirty="0"/>
              <a:t>Es werden eine mündliche Leistungskontrolle und eine schriftliche Prüfung abgehalten.</a:t>
            </a:r>
          </a:p>
          <a:p>
            <a:pPr>
              <a:buFont typeface="Wingdings" panose="05000000000000000000" pitchFamily="2" charset="2"/>
              <a:buChar char="§"/>
            </a:pPr>
            <a:r>
              <a:rPr lang="de-DE" sz="1600" dirty="0" err="1"/>
              <a:t>Weiters</a:t>
            </a:r>
            <a:r>
              <a:rPr lang="de-DE" sz="1600" dirty="0"/>
              <a:t> besteht in der Lehrveranstaltung Anwesenheitspflicht! Für alle Studierenden, welche in der ersten Einheit auf der Anwesenheitsliste unterzeichnen gilt: </a:t>
            </a:r>
            <a:r>
              <a:rPr lang="de-DE" sz="1600" b="1" dirty="0"/>
              <a:t>Eine entschuldigte Fehlstunde ist erlaubt, im Falle einer weiteren Fehlstunde gilt die Lehrveranstaltung als abgebrochen, dies führt (wenn kein wichtiger Grund vorliegt), zu einer negativen Beurteilung.</a:t>
            </a:r>
          </a:p>
          <a:p>
            <a:pPr>
              <a:buFont typeface="Wingdings" panose="05000000000000000000" pitchFamily="2" charset="2"/>
              <a:buChar char="§"/>
            </a:pPr>
            <a:r>
              <a:rPr lang="de-DE" sz="1600" b="1" dirty="0"/>
              <a:t>Mindestanforderungen und Beurteilungsmaßstab</a:t>
            </a:r>
          </a:p>
          <a:p>
            <a:pPr>
              <a:buFont typeface="Wingdings" panose="05000000000000000000" pitchFamily="2" charset="2"/>
              <a:buChar char="§"/>
            </a:pPr>
            <a:r>
              <a:rPr lang="de-DE" sz="1600" dirty="0"/>
              <a:t>Ziel ist - aufbauend auf dem verpflichtenden Modul Steuerrecht - die Erlangung vertiefter Kenntnisse auf dem Gebiet der Unternehmensbesteuerung in </a:t>
            </a:r>
            <a:r>
              <a:rPr lang="de-DE" sz="1600" dirty="0" err="1"/>
              <a:t>Österrich</a:t>
            </a:r>
            <a:r>
              <a:rPr lang="de-DE" sz="1600" dirty="0"/>
              <a:t>.</a:t>
            </a:r>
            <a:br>
              <a:rPr lang="de-DE" sz="1600" dirty="0"/>
            </a:br>
            <a:r>
              <a:rPr lang="de-DE" sz="1600" dirty="0"/>
              <a:t>Die Studierenden werden in die Lage versetzt, in der unternehmerischen Praxis häufig auftretende Sachverhalte unter Berücksichtigung verfahrensrechtlicher Fragen auf ihre ertragsteuerliche und umsatzsteuerliche Behandlung hin zu überprüfen.</a:t>
            </a:r>
          </a:p>
          <a:p>
            <a:pPr marL="0" indent="0">
              <a:buNone/>
            </a:pPr>
            <a:endParaRPr lang="de-DE" sz="1600" b="1" dirty="0">
              <a:solidFill>
                <a:srgbClr val="C00000"/>
              </a:solidFill>
            </a:endParaRPr>
          </a:p>
        </p:txBody>
      </p:sp>
      <p:sp>
        <p:nvSpPr>
          <p:cNvPr id="4" name="Foliennummernplatzhalter 3"/>
          <p:cNvSpPr>
            <a:spLocks noGrp="1"/>
          </p:cNvSpPr>
          <p:nvPr>
            <p:ph type="sldNum" sz="quarter" idx="12"/>
          </p:nvPr>
        </p:nvSpPr>
        <p:spPr/>
        <p:txBody>
          <a:bodyPr/>
          <a:lstStyle/>
          <a:p>
            <a:fld id="{8B7F9697-C15C-4E5A-A7DF-392E9C742672}" type="slidenum">
              <a:rPr lang="de-AT" smtClean="0">
                <a:solidFill>
                  <a:schemeClr val="tx1"/>
                </a:solidFill>
              </a:rPr>
              <a:pPr/>
              <a:t>2</a:t>
            </a:fld>
            <a:endParaRPr lang="de-AT" dirty="0">
              <a:solidFill>
                <a:schemeClr val="tx1"/>
              </a:solidFill>
            </a:endParaRPr>
          </a:p>
        </p:txBody>
      </p:sp>
      <p:sp>
        <p:nvSpPr>
          <p:cNvPr id="6" name="Fußzeilenplatzhalter 5"/>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367892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3797" y="1063869"/>
            <a:ext cx="6480191" cy="632460"/>
          </a:xfrm>
        </p:spPr>
        <p:txBody>
          <a:bodyPr/>
          <a:lstStyle/>
          <a:p>
            <a:pPr algn="ctr"/>
            <a:r>
              <a:rPr lang="de-AT" sz="2600" dirty="0" smtClean="0">
                <a:solidFill>
                  <a:srgbClr val="006699"/>
                </a:solidFill>
              </a:rPr>
              <a:t>Aufbau der BAO</a:t>
            </a:r>
            <a:endParaRPr lang="de-AT" sz="2600" dirty="0">
              <a:solidFill>
                <a:srgbClr val="006699"/>
              </a:solidFill>
            </a:endParaRPr>
          </a:p>
        </p:txBody>
      </p:sp>
      <p:sp>
        <p:nvSpPr>
          <p:cNvPr id="4" name="Foliennummernplatzhalter 3"/>
          <p:cNvSpPr>
            <a:spLocks noGrp="1"/>
          </p:cNvSpPr>
          <p:nvPr>
            <p:ph type="sldNum" sz="quarter" idx="12"/>
          </p:nvPr>
        </p:nvSpPr>
        <p:spPr/>
        <p:txBody>
          <a:bodyPr/>
          <a:lstStyle/>
          <a:p>
            <a:fld id="{8B7F9697-C15C-4E5A-A7DF-392E9C742672}" type="slidenum">
              <a:rPr lang="de-AT" smtClean="0"/>
              <a:pPr/>
              <a:t>20</a:t>
            </a:fld>
            <a:endParaRPr lang="de-AT"/>
          </a:p>
        </p:txBody>
      </p:sp>
      <p:sp>
        <p:nvSpPr>
          <p:cNvPr id="7" name="Rechteck 6"/>
          <p:cNvSpPr/>
          <p:nvPr/>
        </p:nvSpPr>
        <p:spPr bwMode="auto">
          <a:xfrm>
            <a:off x="1214414" y="2071678"/>
            <a:ext cx="2357454" cy="1143008"/>
          </a:xfrm>
          <a:prstGeom prst="rect">
            <a:avLst/>
          </a:prstGeom>
          <a:noFill/>
          <a:ln w="50800">
            <a:solidFill>
              <a:srgbClr val="006699"/>
            </a:solidFill>
            <a:round/>
            <a:headEnd/>
            <a:tailEnd/>
          </a:ln>
        </p:spPr>
        <p:txBody>
          <a:bodyPr wrap="none" rtlCol="0" anchor="ctr"/>
          <a:lstStyle/>
          <a:p>
            <a:pPr algn="ctr"/>
            <a:endParaRPr lang="de-AT"/>
          </a:p>
        </p:txBody>
      </p:sp>
      <p:sp>
        <p:nvSpPr>
          <p:cNvPr id="9" name="Rechteck 8"/>
          <p:cNvSpPr/>
          <p:nvPr/>
        </p:nvSpPr>
        <p:spPr bwMode="auto">
          <a:xfrm>
            <a:off x="3786182" y="2071678"/>
            <a:ext cx="2286016" cy="1143008"/>
          </a:xfrm>
          <a:prstGeom prst="rect">
            <a:avLst/>
          </a:prstGeom>
          <a:noFill/>
          <a:ln w="50800">
            <a:solidFill>
              <a:srgbClr val="006699"/>
            </a:solidFill>
            <a:round/>
            <a:headEnd/>
            <a:tailEnd/>
          </a:ln>
        </p:spPr>
        <p:txBody>
          <a:bodyPr wrap="none" rtlCol="0" anchor="ctr"/>
          <a:lstStyle/>
          <a:p>
            <a:pPr algn="ctr"/>
            <a:endParaRPr lang="de-AT"/>
          </a:p>
        </p:txBody>
      </p:sp>
      <p:sp>
        <p:nvSpPr>
          <p:cNvPr id="10" name="Rechteck 9"/>
          <p:cNvSpPr/>
          <p:nvPr/>
        </p:nvSpPr>
        <p:spPr bwMode="auto">
          <a:xfrm>
            <a:off x="6286512" y="2071678"/>
            <a:ext cx="2357454" cy="1143008"/>
          </a:xfrm>
          <a:prstGeom prst="rect">
            <a:avLst/>
          </a:prstGeom>
          <a:noFill/>
          <a:ln w="50800">
            <a:solidFill>
              <a:srgbClr val="006699"/>
            </a:solidFill>
            <a:round/>
            <a:headEnd/>
            <a:tailEnd/>
          </a:ln>
        </p:spPr>
        <p:txBody>
          <a:bodyPr wrap="none" rtlCol="0" anchor="ctr"/>
          <a:lstStyle/>
          <a:p>
            <a:pPr algn="ctr"/>
            <a:endParaRPr lang="de-AT"/>
          </a:p>
        </p:txBody>
      </p:sp>
      <p:sp>
        <p:nvSpPr>
          <p:cNvPr id="11" name="Rechteck 10"/>
          <p:cNvSpPr/>
          <p:nvPr/>
        </p:nvSpPr>
        <p:spPr bwMode="auto">
          <a:xfrm>
            <a:off x="2857488" y="3500438"/>
            <a:ext cx="4286280" cy="1000132"/>
          </a:xfrm>
          <a:prstGeom prst="rect">
            <a:avLst/>
          </a:prstGeom>
          <a:noFill/>
          <a:ln w="50800">
            <a:solidFill>
              <a:srgbClr val="006699"/>
            </a:solidFill>
            <a:round/>
            <a:headEnd/>
            <a:tailEnd/>
          </a:ln>
        </p:spPr>
        <p:txBody>
          <a:bodyPr wrap="none" rtlCol="0" anchor="ctr"/>
          <a:lstStyle/>
          <a:p>
            <a:pPr algn="ctr"/>
            <a:endParaRPr lang="de-AT"/>
          </a:p>
        </p:txBody>
      </p:sp>
      <p:sp>
        <p:nvSpPr>
          <p:cNvPr id="12" name="Rechteck 11"/>
          <p:cNvSpPr/>
          <p:nvPr/>
        </p:nvSpPr>
        <p:spPr bwMode="auto">
          <a:xfrm>
            <a:off x="1571604" y="4644240"/>
            <a:ext cx="2000264" cy="857256"/>
          </a:xfrm>
          <a:prstGeom prst="rect">
            <a:avLst/>
          </a:prstGeom>
          <a:noFill/>
          <a:ln w="50800">
            <a:solidFill>
              <a:srgbClr val="006699"/>
            </a:solidFill>
            <a:round/>
            <a:headEnd/>
            <a:tailEnd/>
          </a:ln>
        </p:spPr>
        <p:txBody>
          <a:bodyPr wrap="none" rtlCol="0" anchor="ctr"/>
          <a:lstStyle/>
          <a:p>
            <a:pPr algn="ctr"/>
            <a:endParaRPr lang="de-AT"/>
          </a:p>
        </p:txBody>
      </p:sp>
      <p:sp>
        <p:nvSpPr>
          <p:cNvPr id="13" name="Rechteck 12"/>
          <p:cNvSpPr/>
          <p:nvPr/>
        </p:nvSpPr>
        <p:spPr bwMode="auto">
          <a:xfrm>
            <a:off x="6393669" y="4613765"/>
            <a:ext cx="1928826" cy="857256"/>
          </a:xfrm>
          <a:prstGeom prst="rect">
            <a:avLst/>
          </a:prstGeom>
          <a:noFill/>
          <a:ln w="50800">
            <a:solidFill>
              <a:srgbClr val="006699"/>
            </a:solidFill>
            <a:round/>
            <a:headEnd/>
            <a:tailEnd/>
          </a:ln>
        </p:spPr>
        <p:txBody>
          <a:bodyPr wrap="none" rtlCol="0" anchor="ctr"/>
          <a:lstStyle/>
          <a:p>
            <a:pPr algn="ctr"/>
            <a:endParaRPr lang="de-AT"/>
          </a:p>
        </p:txBody>
      </p:sp>
      <p:sp>
        <p:nvSpPr>
          <p:cNvPr id="14" name="Rechteck 13"/>
          <p:cNvSpPr/>
          <p:nvPr/>
        </p:nvSpPr>
        <p:spPr bwMode="auto">
          <a:xfrm>
            <a:off x="2857488" y="5659323"/>
            <a:ext cx="4429156" cy="819627"/>
          </a:xfrm>
          <a:prstGeom prst="rect">
            <a:avLst/>
          </a:prstGeom>
          <a:noFill/>
          <a:ln w="50800">
            <a:solidFill>
              <a:srgbClr val="006699"/>
            </a:solidFill>
            <a:round/>
            <a:headEnd/>
            <a:tailEnd/>
          </a:ln>
        </p:spPr>
        <p:txBody>
          <a:bodyPr wrap="none" rtlCol="0" anchor="ctr"/>
          <a:lstStyle/>
          <a:p>
            <a:pPr algn="ctr"/>
            <a:endParaRPr lang="de-AT"/>
          </a:p>
        </p:txBody>
      </p:sp>
      <p:sp>
        <p:nvSpPr>
          <p:cNvPr id="15" name="Textfeld 14"/>
          <p:cNvSpPr txBox="1"/>
          <p:nvPr/>
        </p:nvSpPr>
        <p:spPr>
          <a:xfrm>
            <a:off x="928662" y="2214554"/>
            <a:ext cx="2857520" cy="738664"/>
          </a:xfrm>
          <a:prstGeom prst="rect">
            <a:avLst/>
          </a:prstGeom>
          <a:noFill/>
        </p:spPr>
        <p:txBody>
          <a:bodyPr wrap="square" rtlCol="0">
            <a:spAutoFit/>
          </a:bodyPr>
          <a:lstStyle/>
          <a:p>
            <a:pPr marL="228600" indent="-228600" algn="ctr"/>
            <a:r>
              <a:rPr lang="de-AT" sz="1400" dirty="0" smtClean="0"/>
              <a:t>1. Abschnitt</a:t>
            </a:r>
          </a:p>
          <a:p>
            <a:pPr marL="228600" indent="-228600" algn="ctr"/>
            <a:r>
              <a:rPr lang="de-AT" sz="1400" dirty="0" smtClean="0"/>
              <a:t>Allgemeine Bestimmungen</a:t>
            </a:r>
          </a:p>
          <a:p>
            <a:pPr marL="228600" indent="-228600" algn="ctr"/>
            <a:r>
              <a:rPr lang="de-AT" sz="1400" dirty="0" smtClean="0"/>
              <a:t>§§ 4 – 48c</a:t>
            </a:r>
            <a:endParaRPr lang="de-AT" sz="1400" dirty="0"/>
          </a:p>
        </p:txBody>
      </p:sp>
      <p:sp>
        <p:nvSpPr>
          <p:cNvPr id="16" name="Textfeld 15"/>
          <p:cNvSpPr txBox="1"/>
          <p:nvPr/>
        </p:nvSpPr>
        <p:spPr>
          <a:xfrm>
            <a:off x="3857620" y="2214554"/>
            <a:ext cx="2214578" cy="954107"/>
          </a:xfrm>
          <a:prstGeom prst="rect">
            <a:avLst/>
          </a:prstGeom>
          <a:noFill/>
        </p:spPr>
        <p:txBody>
          <a:bodyPr wrap="square" rtlCol="0">
            <a:spAutoFit/>
          </a:bodyPr>
          <a:lstStyle/>
          <a:p>
            <a:pPr algn="ctr"/>
            <a:r>
              <a:rPr lang="de-AT" sz="1400" dirty="0" smtClean="0"/>
              <a:t>2. Abschnitt</a:t>
            </a:r>
          </a:p>
          <a:p>
            <a:pPr algn="ctr"/>
            <a:r>
              <a:rPr lang="de-AT" sz="1400" dirty="0" smtClean="0"/>
              <a:t>Abgabenbehörden und</a:t>
            </a:r>
          </a:p>
          <a:p>
            <a:pPr algn="ctr"/>
            <a:r>
              <a:rPr lang="de-AT" sz="1400" dirty="0" smtClean="0"/>
              <a:t>Parteien</a:t>
            </a:r>
          </a:p>
          <a:p>
            <a:pPr algn="ctr"/>
            <a:r>
              <a:rPr lang="de-AT" sz="1400" dirty="0" smtClean="0"/>
              <a:t>§§ 49 - 84</a:t>
            </a:r>
            <a:endParaRPr lang="de-AT" sz="1400" dirty="0"/>
          </a:p>
        </p:txBody>
      </p:sp>
      <p:sp>
        <p:nvSpPr>
          <p:cNvPr id="17" name="Textfeld 16"/>
          <p:cNvSpPr txBox="1"/>
          <p:nvPr/>
        </p:nvSpPr>
        <p:spPr>
          <a:xfrm>
            <a:off x="6215074" y="2214554"/>
            <a:ext cx="2500330" cy="907941"/>
          </a:xfrm>
          <a:prstGeom prst="rect">
            <a:avLst/>
          </a:prstGeom>
          <a:noFill/>
        </p:spPr>
        <p:txBody>
          <a:bodyPr wrap="square" rtlCol="0">
            <a:spAutoFit/>
          </a:bodyPr>
          <a:lstStyle/>
          <a:p>
            <a:pPr algn="ctr"/>
            <a:r>
              <a:rPr lang="de-AT" sz="1400" dirty="0" smtClean="0"/>
              <a:t>3. Abschnitt</a:t>
            </a:r>
          </a:p>
          <a:p>
            <a:pPr algn="ctr"/>
            <a:r>
              <a:rPr lang="de-AT" sz="1300" dirty="0" smtClean="0"/>
              <a:t>Verkehr zw. Abgabenbehörden, Parteien u. sonstigen Personen</a:t>
            </a:r>
          </a:p>
          <a:p>
            <a:pPr algn="ctr"/>
            <a:r>
              <a:rPr lang="de-AT" sz="1300" dirty="0" smtClean="0"/>
              <a:t>§§ 85 - 113</a:t>
            </a:r>
            <a:endParaRPr lang="de-AT" sz="1300" dirty="0"/>
          </a:p>
        </p:txBody>
      </p:sp>
      <p:sp>
        <p:nvSpPr>
          <p:cNvPr id="18" name="Textfeld 17"/>
          <p:cNvSpPr txBox="1"/>
          <p:nvPr/>
        </p:nvSpPr>
        <p:spPr>
          <a:xfrm>
            <a:off x="2928926" y="3500438"/>
            <a:ext cx="4143404" cy="954107"/>
          </a:xfrm>
          <a:prstGeom prst="rect">
            <a:avLst/>
          </a:prstGeom>
          <a:noFill/>
        </p:spPr>
        <p:txBody>
          <a:bodyPr wrap="square" rtlCol="0">
            <a:spAutoFit/>
          </a:bodyPr>
          <a:lstStyle/>
          <a:p>
            <a:pPr algn="ctr"/>
            <a:r>
              <a:rPr lang="de-AT" sz="1400" dirty="0" smtClean="0"/>
              <a:t>4. Abschnitt</a:t>
            </a:r>
          </a:p>
          <a:p>
            <a:pPr algn="ctr"/>
            <a:r>
              <a:rPr lang="de-AT" sz="1400" dirty="0" smtClean="0"/>
              <a:t>Allgemeine Bestimmungen über die </a:t>
            </a:r>
          </a:p>
          <a:p>
            <a:pPr algn="ctr"/>
            <a:r>
              <a:rPr lang="de-AT" sz="1400" dirty="0" smtClean="0"/>
              <a:t>Erhebung der Abgaben</a:t>
            </a:r>
          </a:p>
          <a:p>
            <a:pPr algn="ctr"/>
            <a:r>
              <a:rPr lang="de-AT" sz="1400" dirty="0" smtClean="0"/>
              <a:t>§§ 114 - 160</a:t>
            </a:r>
            <a:endParaRPr lang="de-AT" sz="1400" dirty="0"/>
          </a:p>
        </p:txBody>
      </p:sp>
      <p:sp>
        <p:nvSpPr>
          <p:cNvPr id="19" name="Textfeld 18"/>
          <p:cNvSpPr txBox="1"/>
          <p:nvPr/>
        </p:nvSpPr>
        <p:spPr>
          <a:xfrm>
            <a:off x="1706880" y="4750603"/>
            <a:ext cx="1793550" cy="738664"/>
          </a:xfrm>
          <a:prstGeom prst="rect">
            <a:avLst/>
          </a:prstGeom>
          <a:noFill/>
        </p:spPr>
        <p:txBody>
          <a:bodyPr wrap="square" rtlCol="0">
            <a:spAutoFit/>
          </a:bodyPr>
          <a:lstStyle/>
          <a:p>
            <a:pPr algn="ctr"/>
            <a:r>
              <a:rPr lang="de-AT" sz="1400" dirty="0" smtClean="0"/>
              <a:t>Obliegenheiten der</a:t>
            </a:r>
          </a:p>
          <a:p>
            <a:pPr algn="ctr"/>
            <a:r>
              <a:rPr lang="de-AT" sz="1400" dirty="0" smtClean="0"/>
              <a:t>Abgabepflichtigen</a:t>
            </a:r>
          </a:p>
          <a:p>
            <a:pPr algn="ctr"/>
            <a:r>
              <a:rPr lang="de-AT" sz="1400" dirty="0" smtClean="0"/>
              <a:t>§§ 119 - 142</a:t>
            </a:r>
            <a:endParaRPr lang="de-AT" sz="1400" dirty="0"/>
          </a:p>
        </p:txBody>
      </p:sp>
      <p:sp>
        <p:nvSpPr>
          <p:cNvPr id="20" name="Textfeld 19"/>
          <p:cNvSpPr txBox="1"/>
          <p:nvPr/>
        </p:nvSpPr>
        <p:spPr>
          <a:xfrm>
            <a:off x="6500825" y="4750603"/>
            <a:ext cx="1821669" cy="738664"/>
          </a:xfrm>
          <a:prstGeom prst="rect">
            <a:avLst/>
          </a:prstGeom>
          <a:noFill/>
        </p:spPr>
        <p:txBody>
          <a:bodyPr wrap="square" rtlCol="0">
            <a:spAutoFit/>
          </a:bodyPr>
          <a:lstStyle/>
          <a:p>
            <a:pPr algn="ctr"/>
            <a:r>
              <a:rPr lang="de-AT" sz="1400" dirty="0" smtClean="0"/>
              <a:t>Befugnisse der Abgabenbehörden</a:t>
            </a:r>
          </a:p>
          <a:p>
            <a:pPr algn="ctr"/>
            <a:r>
              <a:rPr lang="de-AT" sz="1400" dirty="0" smtClean="0"/>
              <a:t>§§ 143 - 157</a:t>
            </a:r>
            <a:endParaRPr lang="de-AT" sz="1400" dirty="0"/>
          </a:p>
        </p:txBody>
      </p:sp>
      <p:sp>
        <p:nvSpPr>
          <p:cNvPr id="21" name="Textfeld 20"/>
          <p:cNvSpPr txBox="1"/>
          <p:nvPr/>
        </p:nvSpPr>
        <p:spPr>
          <a:xfrm>
            <a:off x="3078480" y="5786454"/>
            <a:ext cx="4208164" cy="692497"/>
          </a:xfrm>
          <a:prstGeom prst="rect">
            <a:avLst/>
          </a:prstGeom>
          <a:noFill/>
        </p:spPr>
        <p:txBody>
          <a:bodyPr wrap="square" rtlCol="0">
            <a:spAutoFit/>
          </a:bodyPr>
          <a:lstStyle/>
          <a:p>
            <a:pPr algn="ctr"/>
            <a:r>
              <a:rPr lang="de-AT" sz="1400" dirty="0" smtClean="0"/>
              <a:t>5. Abschnitt</a:t>
            </a:r>
          </a:p>
          <a:p>
            <a:pPr algn="ctr"/>
            <a:r>
              <a:rPr lang="de-AT" sz="1100" dirty="0" smtClean="0"/>
              <a:t>Ermittlung der Abgabenerhebungsgrundlagen u. deren Festsetzung</a:t>
            </a:r>
          </a:p>
          <a:p>
            <a:pPr algn="ctr"/>
            <a:r>
              <a:rPr lang="de-AT" sz="1400" dirty="0" smtClean="0"/>
              <a:t>§§ 161 – 209b</a:t>
            </a:r>
            <a:endParaRPr lang="de-AT" sz="1400" dirty="0"/>
          </a:p>
        </p:txBody>
      </p:sp>
      <p:cxnSp>
        <p:nvCxnSpPr>
          <p:cNvPr id="23" name="Gerade Verbindung 22"/>
          <p:cNvCxnSpPr>
            <a:endCxn id="15" idx="3"/>
          </p:cNvCxnSpPr>
          <p:nvPr/>
        </p:nvCxnSpPr>
        <p:spPr>
          <a:xfrm>
            <a:off x="3571868" y="2571744"/>
            <a:ext cx="214314" cy="121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stCxn id="16" idx="3"/>
            <a:endCxn id="17" idx="1"/>
          </p:cNvCxnSpPr>
          <p:nvPr/>
        </p:nvCxnSpPr>
        <p:spPr>
          <a:xfrm flipV="1">
            <a:off x="6072198" y="2668525"/>
            <a:ext cx="142876" cy="2308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9" idx="2"/>
          </p:cNvCxnSpPr>
          <p:nvPr/>
        </p:nvCxnSpPr>
        <p:spPr>
          <a:xfrm rot="5400000">
            <a:off x="4822033" y="3321843"/>
            <a:ext cx="2143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rot="5400000">
            <a:off x="4107653" y="5250669"/>
            <a:ext cx="15001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2214546" y="5857892"/>
            <a:ext cx="52864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2285984" y="4643446"/>
            <a:ext cx="52864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rot="5400000">
            <a:off x="2178827" y="4750603"/>
            <a:ext cx="21431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5400000" flipH="1" flipV="1">
            <a:off x="2178827" y="5822173"/>
            <a:ext cx="714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5400000" flipH="1" flipV="1">
            <a:off x="7429520" y="5786454"/>
            <a:ext cx="1428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rot="5400000">
            <a:off x="2178827" y="4750603"/>
            <a:ext cx="214314" cy="1588"/>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rot="5400000">
            <a:off x="7465239" y="4750603"/>
            <a:ext cx="214314" cy="1588"/>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5300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662941"/>
            <a:ext cx="8531622" cy="815339"/>
          </a:xfrm>
        </p:spPr>
        <p:txBody>
          <a:bodyPr/>
          <a:lstStyle/>
          <a:p>
            <a:pPr algn="ctr"/>
            <a:r>
              <a:rPr lang="de-AT" sz="2600" dirty="0" smtClean="0">
                <a:solidFill>
                  <a:srgbClr val="006699"/>
                </a:solidFill>
              </a:rPr>
              <a:t>Aufbau der BAO</a:t>
            </a:r>
            <a:endParaRPr lang="de-AT" sz="2600" dirty="0">
              <a:solidFill>
                <a:srgbClr val="006699"/>
              </a:solidFill>
            </a:endParaRPr>
          </a:p>
        </p:txBody>
      </p:sp>
      <p:sp>
        <p:nvSpPr>
          <p:cNvPr id="4" name="Foliennummernplatzhalter 3"/>
          <p:cNvSpPr>
            <a:spLocks noGrp="1"/>
          </p:cNvSpPr>
          <p:nvPr>
            <p:ph type="sldNum" sz="quarter" idx="12"/>
          </p:nvPr>
        </p:nvSpPr>
        <p:spPr/>
        <p:txBody>
          <a:bodyPr/>
          <a:lstStyle/>
          <a:p>
            <a:fld id="{8B7F9697-C15C-4E5A-A7DF-392E9C742672}" type="slidenum">
              <a:rPr lang="de-AT" smtClean="0"/>
              <a:pPr/>
              <a:t>21</a:t>
            </a:fld>
            <a:endParaRPr lang="de-AT"/>
          </a:p>
        </p:txBody>
      </p:sp>
      <p:sp>
        <p:nvSpPr>
          <p:cNvPr id="5" name="Rechteck 4"/>
          <p:cNvSpPr/>
          <p:nvPr/>
        </p:nvSpPr>
        <p:spPr bwMode="auto">
          <a:xfrm>
            <a:off x="3499636" y="1578759"/>
            <a:ext cx="2357454" cy="985838"/>
          </a:xfrm>
          <a:prstGeom prst="rect">
            <a:avLst/>
          </a:prstGeom>
          <a:noFill/>
          <a:ln w="50800">
            <a:solidFill>
              <a:srgbClr val="006699"/>
            </a:solidFill>
            <a:round/>
            <a:headEnd/>
            <a:tailEnd/>
          </a:ln>
        </p:spPr>
        <p:txBody>
          <a:bodyPr wrap="none" rtlCol="0" anchor="ctr"/>
          <a:lstStyle/>
          <a:p>
            <a:pPr algn="ctr"/>
            <a:endParaRPr lang="de-AT"/>
          </a:p>
        </p:txBody>
      </p:sp>
      <p:sp>
        <p:nvSpPr>
          <p:cNvPr id="6" name="Rechteck 5"/>
          <p:cNvSpPr/>
          <p:nvPr/>
        </p:nvSpPr>
        <p:spPr bwMode="auto">
          <a:xfrm>
            <a:off x="3499636" y="2772722"/>
            <a:ext cx="2357454" cy="1000132"/>
          </a:xfrm>
          <a:prstGeom prst="rect">
            <a:avLst/>
          </a:prstGeom>
          <a:noFill/>
          <a:ln w="50800">
            <a:solidFill>
              <a:srgbClr val="006699"/>
            </a:solidFill>
            <a:round/>
            <a:headEnd/>
            <a:tailEnd/>
          </a:ln>
        </p:spPr>
        <p:txBody>
          <a:bodyPr wrap="none" rtlCol="0" anchor="ctr"/>
          <a:lstStyle/>
          <a:p>
            <a:pPr algn="ctr"/>
            <a:endParaRPr lang="de-AT"/>
          </a:p>
        </p:txBody>
      </p:sp>
      <p:sp>
        <p:nvSpPr>
          <p:cNvPr id="7" name="Rechteck 6"/>
          <p:cNvSpPr/>
          <p:nvPr/>
        </p:nvSpPr>
        <p:spPr bwMode="auto">
          <a:xfrm>
            <a:off x="3499636" y="3930738"/>
            <a:ext cx="2357454" cy="1000132"/>
          </a:xfrm>
          <a:prstGeom prst="rect">
            <a:avLst/>
          </a:prstGeom>
          <a:noFill/>
          <a:ln w="50800">
            <a:solidFill>
              <a:srgbClr val="006699"/>
            </a:solidFill>
            <a:round/>
            <a:headEnd/>
            <a:tailEnd/>
          </a:ln>
        </p:spPr>
        <p:txBody>
          <a:bodyPr wrap="none" rtlCol="0" anchor="ctr"/>
          <a:lstStyle/>
          <a:p>
            <a:pPr algn="ctr"/>
            <a:endParaRPr lang="de-AT"/>
          </a:p>
        </p:txBody>
      </p:sp>
      <p:sp>
        <p:nvSpPr>
          <p:cNvPr id="8" name="Rechteck 7"/>
          <p:cNvSpPr/>
          <p:nvPr/>
        </p:nvSpPr>
        <p:spPr bwMode="auto">
          <a:xfrm>
            <a:off x="3500430" y="5021580"/>
            <a:ext cx="2357454" cy="1150620"/>
          </a:xfrm>
          <a:prstGeom prst="rect">
            <a:avLst/>
          </a:prstGeom>
          <a:noFill/>
          <a:ln w="50800">
            <a:solidFill>
              <a:srgbClr val="006699"/>
            </a:solidFill>
            <a:round/>
            <a:headEnd/>
            <a:tailEnd/>
          </a:ln>
        </p:spPr>
        <p:txBody>
          <a:bodyPr wrap="none" rtlCol="0" anchor="ctr"/>
          <a:lstStyle/>
          <a:p>
            <a:pPr algn="ctr"/>
            <a:endParaRPr lang="de-AT"/>
          </a:p>
        </p:txBody>
      </p:sp>
      <p:cxnSp>
        <p:nvCxnSpPr>
          <p:cNvPr id="10" name="Gerade Verbindung mit Pfeil 9"/>
          <p:cNvCxnSpPr>
            <a:stCxn id="5" idx="2"/>
            <a:endCxn id="6" idx="0"/>
          </p:cNvCxnSpPr>
          <p:nvPr/>
        </p:nvCxnSpPr>
        <p:spPr>
          <a:xfrm>
            <a:off x="4678363" y="2564597"/>
            <a:ext cx="0" cy="208125"/>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6" idx="2"/>
            <a:endCxn id="7" idx="0"/>
          </p:cNvCxnSpPr>
          <p:nvPr/>
        </p:nvCxnSpPr>
        <p:spPr>
          <a:xfrm>
            <a:off x="4678363" y="3772854"/>
            <a:ext cx="0" cy="15788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7" idx="2"/>
            <a:endCxn id="8" idx="0"/>
          </p:cNvCxnSpPr>
          <p:nvPr/>
        </p:nvCxnSpPr>
        <p:spPr>
          <a:xfrm>
            <a:off x="4678363" y="4930870"/>
            <a:ext cx="794" cy="9071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634740" y="1578759"/>
            <a:ext cx="2151706" cy="738664"/>
          </a:xfrm>
          <a:prstGeom prst="rect">
            <a:avLst/>
          </a:prstGeom>
          <a:noFill/>
        </p:spPr>
        <p:txBody>
          <a:bodyPr wrap="square" rtlCol="0">
            <a:spAutoFit/>
          </a:bodyPr>
          <a:lstStyle/>
          <a:p>
            <a:pPr algn="ctr"/>
            <a:r>
              <a:rPr lang="de-AT" sz="1400" dirty="0" smtClean="0"/>
              <a:t>6. Abschnitt</a:t>
            </a:r>
          </a:p>
          <a:p>
            <a:pPr algn="ctr"/>
            <a:r>
              <a:rPr lang="de-AT" sz="1400" dirty="0" smtClean="0"/>
              <a:t>Einhebung der Abgaben</a:t>
            </a:r>
          </a:p>
          <a:p>
            <a:pPr algn="ctr"/>
            <a:r>
              <a:rPr lang="de-AT" sz="1400" dirty="0" smtClean="0"/>
              <a:t>§§ 210 – 242a</a:t>
            </a:r>
            <a:endParaRPr lang="de-AT" sz="1400" dirty="0"/>
          </a:p>
        </p:txBody>
      </p:sp>
      <p:sp>
        <p:nvSpPr>
          <p:cNvPr id="19" name="Textfeld 18"/>
          <p:cNvSpPr txBox="1"/>
          <p:nvPr/>
        </p:nvSpPr>
        <p:spPr>
          <a:xfrm>
            <a:off x="3634740" y="2772722"/>
            <a:ext cx="2151706" cy="738664"/>
          </a:xfrm>
          <a:prstGeom prst="rect">
            <a:avLst/>
          </a:prstGeom>
          <a:noFill/>
        </p:spPr>
        <p:txBody>
          <a:bodyPr wrap="square" rtlCol="0">
            <a:spAutoFit/>
          </a:bodyPr>
          <a:lstStyle/>
          <a:p>
            <a:pPr algn="ctr"/>
            <a:r>
              <a:rPr lang="de-AT" sz="1400" dirty="0" smtClean="0"/>
              <a:t>7. Abschnitt</a:t>
            </a:r>
          </a:p>
          <a:p>
            <a:pPr algn="ctr"/>
            <a:r>
              <a:rPr lang="de-AT" sz="1400" dirty="0" smtClean="0"/>
              <a:t>Rechtsschutz</a:t>
            </a:r>
          </a:p>
          <a:p>
            <a:pPr algn="ctr"/>
            <a:r>
              <a:rPr lang="de-AT" sz="1400" dirty="0" smtClean="0"/>
              <a:t>§§ 243 – 310</a:t>
            </a:r>
            <a:endParaRPr lang="de-AT" sz="1400" dirty="0"/>
          </a:p>
        </p:txBody>
      </p:sp>
      <p:sp>
        <p:nvSpPr>
          <p:cNvPr id="20" name="Textfeld 19"/>
          <p:cNvSpPr txBox="1"/>
          <p:nvPr/>
        </p:nvSpPr>
        <p:spPr>
          <a:xfrm>
            <a:off x="3499636" y="3930738"/>
            <a:ext cx="2358248" cy="738664"/>
          </a:xfrm>
          <a:prstGeom prst="rect">
            <a:avLst/>
          </a:prstGeom>
          <a:noFill/>
        </p:spPr>
        <p:txBody>
          <a:bodyPr wrap="square" rtlCol="0">
            <a:spAutoFit/>
          </a:bodyPr>
          <a:lstStyle/>
          <a:p>
            <a:pPr algn="ctr"/>
            <a:r>
              <a:rPr lang="de-AT" sz="1400" dirty="0" smtClean="0"/>
              <a:t>8. Abschnitt</a:t>
            </a:r>
          </a:p>
          <a:p>
            <a:pPr algn="ctr"/>
            <a:r>
              <a:rPr lang="de-AT" sz="1400" dirty="0" smtClean="0"/>
              <a:t>Kosten</a:t>
            </a:r>
          </a:p>
          <a:p>
            <a:pPr algn="ctr"/>
            <a:r>
              <a:rPr lang="de-AT" sz="1400" dirty="0" smtClean="0"/>
              <a:t>§§ 312 - 315</a:t>
            </a:r>
            <a:endParaRPr lang="de-AT" sz="1400" dirty="0"/>
          </a:p>
        </p:txBody>
      </p:sp>
      <p:sp>
        <p:nvSpPr>
          <p:cNvPr id="21" name="Textfeld 20"/>
          <p:cNvSpPr txBox="1"/>
          <p:nvPr/>
        </p:nvSpPr>
        <p:spPr>
          <a:xfrm>
            <a:off x="3634740" y="5143500"/>
            <a:ext cx="2151706" cy="954107"/>
          </a:xfrm>
          <a:prstGeom prst="rect">
            <a:avLst/>
          </a:prstGeom>
          <a:noFill/>
        </p:spPr>
        <p:txBody>
          <a:bodyPr wrap="square" rtlCol="0">
            <a:spAutoFit/>
          </a:bodyPr>
          <a:lstStyle/>
          <a:p>
            <a:pPr algn="ctr"/>
            <a:r>
              <a:rPr lang="de-AT" sz="1400" dirty="0" smtClean="0"/>
              <a:t>9. Abschnitt</a:t>
            </a:r>
          </a:p>
          <a:p>
            <a:pPr algn="ctr"/>
            <a:r>
              <a:rPr lang="de-AT" sz="1400" dirty="0" smtClean="0"/>
              <a:t>Übergangs- und Schlussbestimmungen </a:t>
            </a:r>
          </a:p>
          <a:p>
            <a:pPr algn="ctr"/>
            <a:r>
              <a:rPr lang="de-AT" sz="1400" dirty="0" smtClean="0"/>
              <a:t>§§ 317 - 324</a:t>
            </a:r>
            <a:endParaRPr lang="de-AT" sz="1400" dirty="0"/>
          </a:p>
        </p:txBody>
      </p: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640856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6FA8D1D4-59CA-42C1-9D02-C57E8CBFAF86}" type="slidenum">
              <a:rPr lang="de-AT" sz="1000">
                <a:latin typeface="Tahoma" pitchFamily="34" charset="0"/>
              </a:rPr>
              <a:pPr eaLnBrk="1" hangingPunct="1"/>
              <a:t>22</a:t>
            </a:fld>
            <a:endParaRPr lang="de-AT" sz="1000">
              <a:latin typeface="Tahoma" pitchFamily="34" charset="0"/>
            </a:endParaRPr>
          </a:p>
        </p:txBody>
      </p:sp>
      <p:sp>
        <p:nvSpPr>
          <p:cNvPr id="14339" name="Rectangle 2"/>
          <p:cNvSpPr>
            <a:spLocks noGrp="1" noChangeArrowheads="1"/>
          </p:cNvSpPr>
          <p:nvPr>
            <p:ph type="title"/>
          </p:nvPr>
        </p:nvSpPr>
        <p:spPr>
          <a:xfrm>
            <a:off x="322162" y="894104"/>
            <a:ext cx="8531622" cy="397193"/>
          </a:xfrm>
        </p:spPr>
        <p:txBody>
          <a:bodyPr/>
          <a:lstStyle/>
          <a:p>
            <a:pPr algn="ctr" eaLnBrk="1" hangingPunct="1"/>
            <a:r>
              <a:rPr lang="de-AT" dirty="0" smtClean="0">
                <a:ea typeface="ＭＳ Ｐゴシック" pitchFamily="34" charset="-128"/>
              </a:rPr>
              <a:t>Missbrauch - § 22 BAO</a:t>
            </a:r>
            <a:endParaRPr lang="de-DE" dirty="0" smtClean="0">
              <a:ea typeface="ＭＳ Ｐゴシック" pitchFamily="34" charset="-128"/>
            </a:endParaRPr>
          </a:p>
        </p:txBody>
      </p:sp>
      <p:sp>
        <p:nvSpPr>
          <p:cNvPr id="7" name="Rectangle 3"/>
          <p:cNvSpPr txBox="1">
            <a:spLocks noChangeArrowheads="1"/>
          </p:cNvSpPr>
          <p:nvPr/>
        </p:nvSpPr>
        <p:spPr bwMode="auto">
          <a:xfrm>
            <a:off x="571500" y="1813561"/>
            <a:ext cx="8032947" cy="437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42900" indent="-342900" eaLnBrk="0" hangingPunct="0">
              <a:defRPr sz="1300">
                <a:solidFill>
                  <a:schemeClr val="tx1"/>
                </a:solidFill>
                <a:latin typeface="Arial" pitchFamily="34" charset="0"/>
                <a:ea typeface="ＭＳ Ｐゴシック" pitchFamily="34" charset="-128"/>
              </a:defRPr>
            </a:lvl1pPr>
            <a:lvl2pPr marL="541338" indent="-188913"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just" eaLnBrk="1" hangingPunct="1">
              <a:lnSpc>
                <a:spcPct val="80000"/>
              </a:lnSpc>
              <a:spcAft>
                <a:spcPct val="20000"/>
              </a:spcAft>
              <a:buClr>
                <a:srgbClr val="C00000"/>
              </a:buClr>
              <a:buFont typeface="Wingdings" pitchFamily="2" charset="2"/>
              <a:buChar char="§"/>
            </a:pPr>
            <a:r>
              <a:rPr lang="de-DE" sz="2700" b="1" dirty="0">
                <a:latin typeface="+mj-lt"/>
              </a:rPr>
              <a:t>Abgrenzungen</a:t>
            </a:r>
            <a:endParaRPr lang="de-DE" sz="2700" dirty="0">
              <a:latin typeface="+mj-lt"/>
            </a:endParaRPr>
          </a:p>
          <a:p>
            <a:pPr lvl="1" algn="just" eaLnBrk="1" hangingPunct="1">
              <a:lnSpc>
                <a:spcPct val="80000"/>
              </a:lnSpc>
              <a:spcAft>
                <a:spcPct val="10000"/>
              </a:spcAft>
              <a:buClr>
                <a:srgbClr val="C00000"/>
              </a:buClr>
              <a:buFont typeface="Tahoma" pitchFamily="34" charset="0"/>
              <a:buChar char="-"/>
            </a:pPr>
            <a:r>
              <a:rPr lang="de-DE" sz="2200" dirty="0">
                <a:latin typeface="+mj-lt"/>
              </a:rPr>
              <a:t>Steuervermeidung </a:t>
            </a:r>
            <a:r>
              <a:rPr lang="de-DE" sz="2200" dirty="0">
                <a:latin typeface="+mj-lt"/>
                <a:sym typeface="Wingdings" pitchFamily="2" charset="2"/>
              </a:rPr>
              <a:t> alltägliche Entscheidung</a:t>
            </a:r>
            <a:endParaRPr lang="de-DE" sz="2200" dirty="0">
              <a:latin typeface="+mj-lt"/>
            </a:endParaRPr>
          </a:p>
          <a:p>
            <a:pPr lvl="1" algn="just" eaLnBrk="1" hangingPunct="1">
              <a:lnSpc>
                <a:spcPct val="90000"/>
              </a:lnSpc>
              <a:spcBef>
                <a:spcPct val="20000"/>
              </a:spcBef>
              <a:spcAft>
                <a:spcPct val="10000"/>
              </a:spcAft>
              <a:buClr>
                <a:srgbClr val="C00000"/>
              </a:buClr>
              <a:buFont typeface="Tahoma" pitchFamily="34" charset="0"/>
              <a:buChar char="-"/>
            </a:pPr>
            <a:r>
              <a:rPr lang="de-DE" sz="2200" u="sng" dirty="0">
                <a:latin typeface="+mj-lt"/>
              </a:rPr>
              <a:t>Steuerumgehung </a:t>
            </a:r>
            <a:r>
              <a:rPr lang="de-DE" sz="2200" u="sng" dirty="0">
                <a:latin typeface="+mj-lt"/>
                <a:sym typeface="Wingdings" pitchFamily="2" charset="2"/>
              </a:rPr>
              <a:t> Prüffälle für § 22 BAO</a:t>
            </a:r>
            <a:endParaRPr lang="de-DE" sz="2200" dirty="0">
              <a:latin typeface="+mj-lt"/>
            </a:endParaRPr>
          </a:p>
          <a:p>
            <a:pPr lvl="1" algn="just" eaLnBrk="1" hangingPunct="1">
              <a:lnSpc>
                <a:spcPct val="90000"/>
              </a:lnSpc>
              <a:spcBef>
                <a:spcPct val="20000"/>
              </a:spcBef>
              <a:spcAft>
                <a:spcPct val="30000"/>
              </a:spcAft>
              <a:buClr>
                <a:srgbClr val="C00000"/>
              </a:buClr>
              <a:buFont typeface="Tahoma" pitchFamily="34" charset="0"/>
              <a:buChar char="-"/>
            </a:pPr>
            <a:r>
              <a:rPr lang="de-DE" sz="2200" dirty="0">
                <a:latin typeface="+mj-lt"/>
              </a:rPr>
              <a:t>Steuerhinterziehung </a:t>
            </a:r>
            <a:r>
              <a:rPr lang="de-DE" sz="2200" dirty="0">
                <a:latin typeface="+mj-lt"/>
                <a:sym typeface="Wingdings" pitchFamily="2" charset="2"/>
              </a:rPr>
              <a:t> </a:t>
            </a:r>
            <a:r>
              <a:rPr lang="de-DE" sz="2200" dirty="0" err="1">
                <a:latin typeface="+mj-lt"/>
                <a:sym typeface="Wingdings" pitchFamily="2" charset="2"/>
              </a:rPr>
              <a:t>FinStrG</a:t>
            </a:r>
            <a:endParaRPr lang="de-DE" sz="2200" dirty="0">
              <a:latin typeface="+mj-lt"/>
            </a:endParaRPr>
          </a:p>
          <a:p>
            <a:pPr algn="just" eaLnBrk="1" hangingPunct="1">
              <a:lnSpc>
                <a:spcPct val="80000"/>
              </a:lnSpc>
              <a:spcBef>
                <a:spcPts val="2721"/>
              </a:spcBef>
              <a:spcAft>
                <a:spcPct val="30000"/>
              </a:spcAft>
              <a:buClr>
                <a:srgbClr val="C00000"/>
              </a:buClr>
              <a:buFont typeface="Wingdings" pitchFamily="2" charset="2"/>
              <a:buChar char="§"/>
            </a:pPr>
            <a:r>
              <a:rPr lang="de-DE" sz="2700" dirty="0">
                <a:latin typeface="+mj-lt"/>
              </a:rPr>
              <a:t>Zwei </a:t>
            </a:r>
            <a:r>
              <a:rPr lang="de-DE" sz="2700" b="1" dirty="0">
                <a:latin typeface="+mj-lt"/>
              </a:rPr>
              <a:t>Tatbestandselemente</a:t>
            </a:r>
            <a:endParaRPr lang="de-DE" sz="2700" dirty="0">
              <a:latin typeface="+mj-lt"/>
            </a:endParaRPr>
          </a:p>
          <a:p>
            <a:pPr lvl="1" algn="just" eaLnBrk="1" hangingPunct="1">
              <a:spcAft>
                <a:spcPct val="30000"/>
              </a:spcAft>
              <a:buClr>
                <a:srgbClr val="C00000"/>
              </a:buClr>
              <a:buFont typeface="Tahoma" pitchFamily="34" charset="0"/>
              <a:buChar char="-"/>
            </a:pPr>
            <a:r>
              <a:rPr lang="de-DE" sz="2200" b="1" dirty="0">
                <a:latin typeface="+mj-lt"/>
              </a:rPr>
              <a:t>Objektives Element</a:t>
            </a:r>
            <a:r>
              <a:rPr lang="de-DE" sz="2200" dirty="0">
                <a:latin typeface="+mj-lt"/>
              </a:rPr>
              <a:t>: zivilrechtlich zwar zulässiger, aber ungewöhnlicher und unangemessener Weg</a:t>
            </a:r>
          </a:p>
          <a:p>
            <a:pPr lvl="1" algn="just" eaLnBrk="1" hangingPunct="1">
              <a:spcBef>
                <a:spcPts val="544"/>
              </a:spcBef>
              <a:spcAft>
                <a:spcPct val="30000"/>
              </a:spcAft>
              <a:buClr>
                <a:srgbClr val="C00000"/>
              </a:buClr>
              <a:buFont typeface="Tahoma" pitchFamily="34" charset="0"/>
              <a:buChar char="-"/>
            </a:pPr>
            <a:r>
              <a:rPr lang="de-DE" sz="2200" b="1" dirty="0">
                <a:latin typeface="+mj-lt"/>
              </a:rPr>
              <a:t>Subjektives Element</a:t>
            </a:r>
            <a:r>
              <a:rPr lang="de-DE" sz="2200" dirty="0">
                <a:latin typeface="+mj-lt"/>
              </a:rPr>
              <a:t>: zur Umgehung </a:t>
            </a:r>
            <a:r>
              <a:rPr lang="de-DE" sz="2200" dirty="0" err="1">
                <a:latin typeface="+mj-lt"/>
              </a:rPr>
              <a:t>bzw</a:t>
            </a:r>
            <a:r>
              <a:rPr lang="de-DE" sz="2200" dirty="0">
                <a:latin typeface="+mj-lt"/>
              </a:rPr>
              <a:t> Minderung der Abgabepflicht</a:t>
            </a:r>
            <a:r>
              <a:rPr lang="de-DE" sz="1700" dirty="0">
                <a:latin typeface="+mj-lt"/>
              </a:rPr>
              <a:t>	</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8267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Sachliche Zuständigkeit –</a:t>
            </a:r>
            <a:br>
              <a:rPr lang="de-AT" dirty="0" smtClean="0"/>
            </a:br>
            <a:r>
              <a:rPr lang="de-AT" dirty="0" smtClean="0"/>
              <a:t>Finanzämter</a:t>
            </a:r>
            <a:endParaRPr lang="de-AT" dirty="0"/>
          </a:p>
        </p:txBody>
      </p:sp>
      <p:sp>
        <p:nvSpPr>
          <p:cNvPr id="6" name="Foliennummernplatzhalter 5"/>
          <p:cNvSpPr>
            <a:spLocks noGrp="1"/>
          </p:cNvSpPr>
          <p:nvPr>
            <p:ph type="sldNum" sz="quarter" idx="10"/>
          </p:nvPr>
        </p:nvSpPr>
        <p:spPr/>
        <p:txBody>
          <a:bodyPr/>
          <a:lstStyle/>
          <a:p>
            <a:fld id="{6A88E879-E2CA-46BB-8DD6-D57F4D1313D1}" type="slidenum">
              <a:rPr lang="de-AT" smtClean="0"/>
              <a:t>23</a:t>
            </a:fld>
            <a:endParaRPr lang="de-AT"/>
          </a:p>
        </p:txBody>
      </p:sp>
      <p:graphicFrame>
        <p:nvGraphicFramePr>
          <p:cNvPr id="14" name="Diagramm 13"/>
          <p:cNvGraphicFramePr/>
          <p:nvPr>
            <p:extLst>
              <p:ext uri="{D42A27DB-BD31-4B8C-83A1-F6EECF244321}">
                <p14:modId xmlns:p14="http://schemas.microsoft.com/office/powerpoint/2010/main" val="3831334812"/>
              </p:ext>
            </p:extLst>
          </p:nvPr>
        </p:nvGraphicFramePr>
        <p:xfrm>
          <a:off x="107504" y="188641"/>
          <a:ext cx="892899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959690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04A8971D-9182-4691-8135-9273FD6D339E}" type="slidenum">
              <a:rPr lang="de-AT" sz="1000">
                <a:latin typeface="Tahoma" pitchFamily="34" charset="0"/>
              </a:rPr>
              <a:pPr eaLnBrk="1" hangingPunct="1"/>
              <a:t>24</a:t>
            </a:fld>
            <a:endParaRPr lang="de-AT" sz="1000">
              <a:latin typeface="Tahoma" pitchFamily="34" charset="0"/>
            </a:endParaRPr>
          </a:p>
        </p:txBody>
      </p:sp>
      <p:sp>
        <p:nvSpPr>
          <p:cNvPr id="33795" name="Rectangle 2"/>
          <p:cNvSpPr>
            <a:spLocks noGrp="1" noChangeArrowheads="1"/>
          </p:cNvSpPr>
          <p:nvPr>
            <p:ph type="title"/>
          </p:nvPr>
        </p:nvSpPr>
        <p:spPr>
          <a:xfrm>
            <a:off x="284890" y="865968"/>
            <a:ext cx="8531622" cy="420053"/>
          </a:xfrm>
        </p:spPr>
        <p:txBody>
          <a:bodyPr/>
          <a:lstStyle/>
          <a:p>
            <a:pPr algn="ctr" eaLnBrk="1" hangingPunct="1">
              <a:defRPr/>
            </a:pPr>
            <a:r>
              <a:rPr lang="de-AT" dirty="0" smtClean="0">
                <a:cs typeface="+mj-cs"/>
              </a:rPr>
              <a:t>Erledigungen</a:t>
            </a:r>
            <a:endParaRPr lang="de-DE" dirty="0">
              <a:cs typeface="+mj-cs"/>
            </a:endParaRPr>
          </a:p>
        </p:txBody>
      </p:sp>
      <p:sp>
        <p:nvSpPr>
          <p:cNvPr id="72708" name="Rectangle 3"/>
          <p:cNvSpPr txBox="1">
            <a:spLocks noChangeArrowheads="1"/>
          </p:cNvSpPr>
          <p:nvPr/>
        </p:nvSpPr>
        <p:spPr bwMode="auto">
          <a:xfrm>
            <a:off x="464820" y="1805941"/>
            <a:ext cx="7960620" cy="417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1950" indent="-361950" defTabSz="912813" eaLnBrk="0" hangingPunct="0">
              <a:defRPr sz="1300">
                <a:solidFill>
                  <a:schemeClr val="tx1"/>
                </a:solidFill>
                <a:latin typeface="Arial" pitchFamily="34" charset="0"/>
                <a:ea typeface="ＭＳ Ｐゴシック" pitchFamily="34" charset="-128"/>
              </a:defRPr>
            </a:lvl1pPr>
            <a:lvl2pPr marL="722313" indent="-200025" defTabSz="912813" eaLnBrk="0" hangingPunct="0">
              <a:defRPr sz="1300">
                <a:solidFill>
                  <a:schemeClr val="tx1"/>
                </a:solidFill>
                <a:latin typeface="Arial" pitchFamily="34" charset="0"/>
                <a:ea typeface="ＭＳ Ｐゴシック" pitchFamily="34" charset="-128"/>
              </a:defRPr>
            </a:lvl2pPr>
            <a:lvl3pPr marL="1306513" indent="-358775" defTabSz="912813" eaLnBrk="0" hangingPunct="0">
              <a:defRPr sz="1300">
                <a:solidFill>
                  <a:schemeClr val="tx1"/>
                </a:solidFill>
                <a:latin typeface="Arial" pitchFamily="34" charset="0"/>
                <a:ea typeface="ＭＳ Ｐゴシック" pitchFamily="34" charset="-128"/>
              </a:defRPr>
            </a:lvl3pPr>
            <a:lvl4pPr marL="1600200" indent="-228600" defTabSz="912813" eaLnBrk="0" hangingPunct="0">
              <a:defRPr sz="1300">
                <a:solidFill>
                  <a:schemeClr val="tx1"/>
                </a:solidFill>
                <a:latin typeface="Arial" pitchFamily="34" charset="0"/>
                <a:ea typeface="ＭＳ Ｐゴシック" pitchFamily="34" charset="-128"/>
              </a:defRPr>
            </a:lvl4pPr>
            <a:lvl5pPr marL="901700" indent="-279400" defTabSz="912813" eaLnBrk="0" hangingPunct="0">
              <a:defRPr sz="1300">
                <a:solidFill>
                  <a:schemeClr val="tx1"/>
                </a:solidFill>
                <a:latin typeface="Arial" pitchFamily="34" charset="0"/>
                <a:ea typeface="ＭＳ Ｐゴシック" pitchFamily="34" charset="-128"/>
              </a:defRPr>
            </a:lvl5pPr>
            <a:lvl6pPr marL="13589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18161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22733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27305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lnSpc>
                <a:spcPct val="80000"/>
              </a:lnSpc>
              <a:spcBef>
                <a:spcPct val="20000"/>
              </a:spcBef>
              <a:buClr>
                <a:srgbClr val="E11B1E"/>
              </a:buClr>
              <a:buFont typeface="Wingdings" pitchFamily="2" charset="2"/>
              <a:buChar char="§"/>
            </a:pPr>
            <a:r>
              <a:rPr lang="de-AT" sz="2300" b="1" dirty="0">
                <a:latin typeface="+mn-lt"/>
              </a:rPr>
              <a:t>Erledigungen der Abgabenbehörde</a:t>
            </a:r>
          </a:p>
          <a:p>
            <a:pPr lvl="1" eaLnBrk="1" hangingPunct="1">
              <a:lnSpc>
                <a:spcPct val="80000"/>
              </a:lnSpc>
              <a:spcBef>
                <a:spcPct val="20000"/>
              </a:spcBef>
              <a:buClr>
                <a:srgbClr val="800000"/>
              </a:buClr>
              <a:buFontTx/>
              <a:buChar char="-"/>
            </a:pPr>
            <a:endParaRPr lang="de-AT" sz="2300" b="1" dirty="0">
              <a:latin typeface="+mn-lt"/>
            </a:endParaRPr>
          </a:p>
          <a:p>
            <a:pPr marL="570186" lvl="1" indent="-241897" algn="just" eaLnBrk="1" hangingPunct="1">
              <a:spcBef>
                <a:spcPts val="1088"/>
              </a:spcBef>
              <a:buClr>
                <a:srgbClr val="E11B1E"/>
              </a:buClr>
              <a:buFont typeface="Tahoma" pitchFamily="34" charset="0"/>
              <a:buChar char="-"/>
            </a:pPr>
            <a:r>
              <a:rPr lang="de-AT" sz="2300" dirty="0">
                <a:solidFill>
                  <a:srgbClr val="000000"/>
                </a:solidFill>
                <a:latin typeface="+mn-lt"/>
              </a:rPr>
              <a:t>Erledigungen </a:t>
            </a:r>
            <a:r>
              <a:rPr lang="de-AT" sz="2300" b="1" dirty="0">
                <a:solidFill>
                  <a:srgbClr val="000000"/>
                </a:solidFill>
                <a:latin typeface="+mn-lt"/>
              </a:rPr>
              <a:t>mit</a:t>
            </a:r>
            <a:r>
              <a:rPr lang="de-AT" sz="2300" dirty="0">
                <a:solidFill>
                  <a:srgbClr val="000000"/>
                </a:solidFill>
                <a:latin typeface="+mn-lt"/>
              </a:rPr>
              <a:t> </a:t>
            </a:r>
            <a:r>
              <a:rPr lang="de-AT" sz="2300" dirty="0" err="1">
                <a:solidFill>
                  <a:srgbClr val="000000"/>
                </a:solidFill>
                <a:latin typeface="+mn-lt"/>
              </a:rPr>
              <a:t>Bescheidcharakter</a:t>
            </a:r>
            <a:endParaRPr lang="de-AT" sz="2300" dirty="0">
              <a:solidFill>
                <a:srgbClr val="000000"/>
              </a:solidFill>
              <a:latin typeface="+mn-lt"/>
            </a:endParaRPr>
          </a:p>
          <a:p>
            <a:pPr lvl="2" eaLnBrk="1" hangingPunct="1">
              <a:spcBef>
                <a:spcPct val="20000"/>
              </a:spcBef>
              <a:buClr>
                <a:srgbClr val="800000"/>
              </a:buClr>
              <a:buFontTx/>
              <a:buChar char="-"/>
            </a:pPr>
            <a:endParaRPr lang="de-AT" sz="500" dirty="0">
              <a:latin typeface="+mn-lt"/>
            </a:endParaRPr>
          </a:p>
          <a:p>
            <a:pPr marL="2030206" lvl="2" indent="-1460021" eaLnBrk="1" hangingPunct="1">
              <a:spcBef>
                <a:spcPct val="20000"/>
              </a:spcBef>
              <a:spcAft>
                <a:spcPct val="20000"/>
              </a:spcAft>
              <a:buClr>
                <a:srgbClr val="800000"/>
              </a:buClr>
            </a:pPr>
            <a:r>
              <a:rPr lang="de-AT" sz="2300" b="1" dirty="0">
                <a:latin typeface="+mn-lt"/>
              </a:rPr>
              <a:t>Bescheid</a:t>
            </a:r>
            <a:r>
              <a:rPr lang="de-AT" sz="2300" dirty="0">
                <a:latin typeface="+mn-lt"/>
              </a:rPr>
              <a:t>: Individueller, hoheitlicher, normativer, rechtskraftfähiger Verwaltungsakt</a:t>
            </a:r>
          </a:p>
          <a:p>
            <a:pPr lvl="2" eaLnBrk="1" hangingPunct="1">
              <a:spcBef>
                <a:spcPct val="20000"/>
              </a:spcBef>
              <a:buClr>
                <a:srgbClr val="800000"/>
              </a:buClr>
              <a:buFontTx/>
              <a:buChar char="-"/>
            </a:pPr>
            <a:endParaRPr lang="de-AT" sz="500" dirty="0">
              <a:latin typeface="+mn-lt"/>
            </a:endParaRPr>
          </a:p>
          <a:p>
            <a:pPr lvl="2" indent="-614822" eaLnBrk="1" hangingPunct="1">
              <a:spcBef>
                <a:spcPct val="20000"/>
              </a:spcBef>
              <a:buClr>
                <a:srgbClr val="800000"/>
              </a:buClr>
            </a:pPr>
            <a:r>
              <a:rPr lang="de-AT" sz="2300" dirty="0" err="1">
                <a:latin typeface="+mn-lt"/>
              </a:rPr>
              <a:t>Bescheiderlassung</a:t>
            </a:r>
            <a:r>
              <a:rPr lang="de-AT" sz="2300" dirty="0">
                <a:latin typeface="+mn-lt"/>
              </a:rPr>
              <a:t>, wenn </a:t>
            </a:r>
          </a:p>
          <a:p>
            <a:pPr lvl="4" eaLnBrk="1" hangingPunct="1">
              <a:spcBef>
                <a:spcPct val="20000"/>
              </a:spcBef>
              <a:buClr>
                <a:srgbClr val="E11B1E"/>
              </a:buClr>
              <a:buFont typeface="Arial" pitchFamily="34" charset="0"/>
              <a:buChar char="•"/>
            </a:pPr>
            <a:r>
              <a:rPr lang="de-AT" sz="2000" dirty="0">
                <a:latin typeface="+mn-lt"/>
              </a:rPr>
              <a:t>Rechte/Pflichten begründet, abgeändert oder aufgehoben</a:t>
            </a:r>
          </a:p>
          <a:p>
            <a:pPr lvl="4" eaLnBrk="1" hangingPunct="1">
              <a:spcBef>
                <a:spcPct val="20000"/>
              </a:spcBef>
              <a:spcAft>
                <a:spcPct val="20000"/>
              </a:spcAft>
              <a:buClr>
                <a:srgbClr val="E11B1E"/>
              </a:buClr>
              <a:buFont typeface="Arial" pitchFamily="34" charset="0"/>
              <a:buChar char="•"/>
            </a:pPr>
            <a:r>
              <a:rPr lang="de-AT" sz="2000" dirty="0">
                <a:latin typeface="+mn-lt"/>
              </a:rPr>
              <a:t>Tatsachen oder Rechtsverhältnis festgestellt</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040271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D84ACB71-B8FB-4018-A837-2AF0436B10A9}" type="slidenum">
              <a:rPr lang="de-AT" sz="1000">
                <a:latin typeface="Tahoma" pitchFamily="34" charset="0"/>
              </a:rPr>
              <a:pPr eaLnBrk="1" hangingPunct="1"/>
              <a:t>25</a:t>
            </a:fld>
            <a:endParaRPr lang="de-AT" sz="1000">
              <a:latin typeface="Tahoma" pitchFamily="34" charset="0"/>
            </a:endParaRPr>
          </a:p>
        </p:txBody>
      </p:sp>
      <p:grpSp>
        <p:nvGrpSpPr>
          <p:cNvPr id="73732" name="Organization Chart 1"/>
          <p:cNvGrpSpPr>
            <a:grpSpLocks/>
          </p:cNvGrpSpPr>
          <p:nvPr/>
        </p:nvGrpSpPr>
        <p:grpSpPr bwMode="auto">
          <a:xfrm>
            <a:off x="304800" y="850873"/>
            <a:ext cx="8055840" cy="5619154"/>
            <a:chOff x="288" y="845"/>
            <a:chExt cx="5223" cy="3336"/>
          </a:xfrm>
          <a:solidFill>
            <a:schemeClr val="bg1"/>
          </a:solidFill>
        </p:grpSpPr>
        <p:sp>
          <p:nvSpPr>
            <p:cNvPr id="73734" name="AutoShape 6"/>
            <p:cNvSpPr>
              <a:spLocks noChangeAspect="1" noChangeArrowheads="1" noTextEdit="1"/>
            </p:cNvSpPr>
            <p:nvPr/>
          </p:nvSpPr>
          <p:spPr bwMode="auto">
            <a:xfrm>
              <a:off x="288" y="845"/>
              <a:ext cx="5223" cy="33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AT"/>
            </a:p>
          </p:txBody>
        </p:sp>
        <p:cxnSp>
          <p:nvCxnSpPr>
            <p:cNvPr id="73735" name="_s110608"/>
            <p:cNvCxnSpPr>
              <a:cxnSpLocks noChangeShapeType="1"/>
              <a:stCxn id="73739" idx="0"/>
              <a:endCxn id="12" idx="2"/>
            </p:cNvCxnSpPr>
            <p:nvPr/>
          </p:nvCxnSpPr>
          <p:spPr bwMode="auto">
            <a:xfrm rot="-5400000">
              <a:off x="2814" y="2028"/>
              <a:ext cx="173" cy="1"/>
            </a:xfrm>
            <a:prstGeom prst="straightConnector1">
              <a:avLst/>
            </a:prstGeom>
            <a:grpFill/>
            <a:ln>
              <a:noFill/>
            </a:ln>
            <a:extLst>
              <a:ext uri="{91240B29-F687-4F45-9708-019B960494DF}">
                <a14:hiddenLine xmlns:a14="http://schemas.microsoft.com/office/drawing/2010/main" w="28575">
                  <a:solidFill>
                    <a:schemeClr val="tx1"/>
                  </a:solidFill>
                  <a:round/>
                  <a:headEnd/>
                  <a:tailEnd/>
                </a14:hiddenLine>
              </a:ext>
            </a:extLst>
          </p:spPr>
        </p:cxnSp>
        <p:cxnSp>
          <p:nvCxnSpPr>
            <p:cNvPr id="73736" name="_s110604"/>
            <p:cNvCxnSpPr>
              <a:cxnSpLocks noChangeShapeType="1"/>
              <a:stCxn id="12" idx="0"/>
              <a:endCxn id="11" idx="2"/>
            </p:cNvCxnSpPr>
            <p:nvPr/>
          </p:nvCxnSpPr>
          <p:spPr bwMode="auto">
            <a:xfrm rot="-5400000">
              <a:off x="2828" y="1415"/>
              <a:ext cx="146" cy="1"/>
            </a:xfrm>
            <a:prstGeom prst="straightConnector1">
              <a:avLst/>
            </a:prstGeom>
            <a:grpFill/>
            <a:ln>
              <a:noFill/>
            </a:ln>
            <a:extLst>
              <a:ext uri="{91240B29-F687-4F45-9708-019B960494DF}">
                <a14:hiddenLine xmlns:a14="http://schemas.microsoft.com/office/drawing/2010/main" w="28575">
                  <a:solidFill>
                    <a:schemeClr val="tx1"/>
                  </a:solidFill>
                  <a:round/>
                  <a:headEnd/>
                  <a:tailEnd/>
                </a14:hiddenLine>
              </a:ext>
            </a:extLst>
          </p:spPr>
        </p:cxnSp>
        <p:sp>
          <p:nvSpPr>
            <p:cNvPr id="11" name="_s110599"/>
            <p:cNvSpPr>
              <a:spLocks noChangeArrowheads="1"/>
            </p:cNvSpPr>
            <p:nvPr/>
          </p:nvSpPr>
          <p:spPr bwMode="auto">
            <a:xfrm>
              <a:off x="1298" y="890"/>
              <a:ext cx="3203" cy="453"/>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r>
                <a:rPr lang="de-AT" sz="1400" dirty="0"/>
                <a:t>Bescheide bedürfen </a:t>
              </a:r>
              <a:r>
                <a:rPr lang="de-AT" sz="1400" dirty="0" err="1"/>
                <a:t>grds</a:t>
              </a:r>
              <a:r>
                <a:rPr lang="de-AT" sz="1400" dirty="0"/>
                <a:t> der </a:t>
              </a:r>
              <a:r>
                <a:rPr lang="de-AT" sz="1400" b="1" dirty="0"/>
                <a:t>Schriftform</a:t>
              </a:r>
              <a:r>
                <a:rPr lang="de-AT" sz="1400" dirty="0"/>
                <a:t>, es sei denn, die Abgabenvorschriften gestatten eine mündliche Erledigung</a:t>
              </a:r>
              <a:endParaRPr lang="de-DE" sz="1400" dirty="0"/>
            </a:p>
          </p:txBody>
        </p:sp>
        <p:sp>
          <p:nvSpPr>
            <p:cNvPr id="12" name="_s110601"/>
            <p:cNvSpPr>
              <a:spLocks noChangeArrowheads="1"/>
            </p:cNvSpPr>
            <p:nvPr/>
          </p:nvSpPr>
          <p:spPr bwMode="auto">
            <a:xfrm>
              <a:off x="1298" y="1489"/>
              <a:ext cx="3203" cy="453"/>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r>
                <a:rPr lang="de-DE" sz="1400" b="1" dirty="0"/>
                <a:t>Bescheide</a:t>
              </a:r>
              <a:r>
                <a:rPr lang="de-DE" sz="1400" dirty="0"/>
                <a:t> sind als solche </a:t>
              </a:r>
              <a:r>
                <a:rPr lang="de-DE" sz="1400" b="1" dirty="0"/>
                <a:t>ausdrücklich zu bezeichnen</a:t>
              </a:r>
              <a:r>
                <a:rPr lang="de-DE" sz="1400" dirty="0"/>
                <a:t> und haben einen </a:t>
              </a:r>
              <a:r>
                <a:rPr lang="de-DE" sz="1400" b="1" dirty="0"/>
                <a:t>Spruch</a:t>
              </a:r>
              <a:r>
                <a:rPr lang="de-DE" sz="1400" dirty="0"/>
                <a:t> </a:t>
              </a:r>
              <a:r>
                <a:rPr lang="de-DE" sz="1400" dirty="0" err="1"/>
                <a:t>inkl</a:t>
              </a:r>
              <a:r>
                <a:rPr lang="de-DE" sz="1400" dirty="0"/>
                <a:t> genauem </a:t>
              </a:r>
              <a:r>
                <a:rPr lang="de-DE" sz="1400" b="1" dirty="0" err="1"/>
                <a:t>Bescheidadressaten</a:t>
              </a:r>
              <a:r>
                <a:rPr lang="de-DE" sz="1400" dirty="0"/>
                <a:t> zu enthalten</a:t>
              </a:r>
              <a:endParaRPr lang="de-DE" sz="1400" b="1" dirty="0"/>
            </a:p>
          </p:txBody>
        </p:sp>
        <p:sp>
          <p:nvSpPr>
            <p:cNvPr id="73739" name="_s110607"/>
            <p:cNvSpPr>
              <a:spLocks noChangeArrowheads="1"/>
            </p:cNvSpPr>
            <p:nvPr/>
          </p:nvSpPr>
          <p:spPr bwMode="auto">
            <a:xfrm>
              <a:off x="1298" y="2115"/>
              <a:ext cx="3203" cy="453"/>
            </a:xfrm>
            <a:prstGeom prst="roundRect">
              <a:avLst>
                <a:gd name="adj" fmla="val 16667"/>
              </a:avLst>
            </a:prstGeom>
            <a:grpFill/>
            <a:ln w="9525">
              <a:solidFill>
                <a:schemeClr val="tx1"/>
              </a:solidFill>
              <a:round/>
              <a:headEnd/>
              <a:tailEnd/>
            </a:ln>
          </p:spPr>
          <p:txBody>
            <a:bodyPr lIns="0" tIns="0" rIns="0" bIns="0" anchor="ctr"/>
            <a:lstStyle/>
            <a:p>
              <a:pPr algn="ctr"/>
              <a:r>
                <a:rPr lang="de-AT" sz="1400"/>
                <a:t>qualifizierte </a:t>
              </a:r>
              <a:r>
                <a:rPr lang="de-AT" sz="1400" b="1"/>
                <a:t>Begründung</a:t>
              </a:r>
              <a:r>
                <a:rPr lang="de-AT" sz="1400"/>
                <a:t>, wenn nicht vollinhaltlich dem Parteiantrag stattgegeben wird sowie bei amtswegiger Bescheiderlassung</a:t>
              </a:r>
              <a:endParaRPr lang="de-DE" sz="1400" b="1"/>
            </a:p>
          </p:txBody>
        </p:sp>
        <p:sp>
          <p:nvSpPr>
            <p:cNvPr id="14" name="Text Box 12"/>
            <p:cNvSpPr txBox="1">
              <a:spLocks noChangeArrowheads="1"/>
            </p:cNvSpPr>
            <p:nvPr/>
          </p:nvSpPr>
          <p:spPr bwMode="auto">
            <a:xfrm>
              <a:off x="2792" y="1238"/>
              <a:ext cx="290" cy="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de-DE" sz="2700" b="1">
                  <a:ea typeface="ＭＳ Ｐゴシック" charset="0"/>
                </a:rPr>
                <a:t>+</a:t>
              </a:r>
            </a:p>
          </p:txBody>
        </p:sp>
        <p:sp>
          <p:nvSpPr>
            <p:cNvPr id="15" name="Text Box 13"/>
            <p:cNvSpPr txBox="1">
              <a:spLocks noChangeArrowheads="1"/>
            </p:cNvSpPr>
            <p:nvPr/>
          </p:nvSpPr>
          <p:spPr bwMode="auto">
            <a:xfrm>
              <a:off x="2792" y="1844"/>
              <a:ext cx="290" cy="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de-DE" sz="2700" b="1">
                  <a:ea typeface="ＭＳ Ｐゴシック" charset="0"/>
                </a:rPr>
                <a:t>+</a:t>
              </a:r>
            </a:p>
          </p:txBody>
        </p:sp>
        <p:sp>
          <p:nvSpPr>
            <p:cNvPr id="73742" name="_s110607"/>
            <p:cNvSpPr>
              <a:spLocks noChangeArrowheads="1"/>
            </p:cNvSpPr>
            <p:nvPr/>
          </p:nvSpPr>
          <p:spPr bwMode="auto">
            <a:xfrm>
              <a:off x="1300" y="2743"/>
              <a:ext cx="3203" cy="453"/>
            </a:xfrm>
            <a:prstGeom prst="roundRect">
              <a:avLst>
                <a:gd name="adj" fmla="val 16667"/>
              </a:avLst>
            </a:prstGeom>
            <a:grpFill/>
            <a:ln w="9525">
              <a:solidFill>
                <a:schemeClr val="tx1"/>
              </a:solidFill>
              <a:round/>
              <a:headEnd/>
              <a:tailEnd/>
            </a:ln>
          </p:spPr>
          <p:txBody>
            <a:bodyPr lIns="0" tIns="0" rIns="0" bIns="0" anchor="ctr"/>
            <a:lstStyle/>
            <a:p>
              <a:pPr algn="ctr"/>
              <a:r>
                <a:rPr lang="de-DE" sz="1400"/>
                <a:t>qualifizierte </a:t>
              </a:r>
              <a:r>
                <a:rPr lang="de-DE" sz="1400" b="1"/>
                <a:t>Rechtsmittelbelehrung</a:t>
              </a:r>
              <a:r>
                <a:rPr lang="de-DE" sz="1400"/>
                <a:t> (§ 93 Abs 3 lit b), binnen welcher Frist bei welcher Behörde ein Rechtsmittel eingebracht werden kann</a:t>
              </a:r>
            </a:p>
          </p:txBody>
        </p:sp>
        <p:sp>
          <p:nvSpPr>
            <p:cNvPr id="17" name="Text Box 15"/>
            <p:cNvSpPr txBox="1">
              <a:spLocks noChangeArrowheads="1"/>
            </p:cNvSpPr>
            <p:nvPr/>
          </p:nvSpPr>
          <p:spPr bwMode="auto">
            <a:xfrm>
              <a:off x="2847" y="2513"/>
              <a:ext cx="235" cy="3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spcBef>
                  <a:spcPct val="50000"/>
                </a:spcBef>
                <a:defRPr/>
              </a:pPr>
              <a:r>
                <a:rPr lang="de-DE" sz="2700" b="1" dirty="0">
                  <a:ea typeface="ＭＳ Ｐゴシック" charset="0"/>
                </a:rPr>
                <a:t>+</a:t>
              </a:r>
            </a:p>
          </p:txBody>
        </p:sp>
        <p:sp>
          <p:nvSpPr>
            <p:cNvPr id="18" name="Text Box 16"/>
            <p:cNvSpPr txBox="1">
              <a:spLocks noChangeArrowheads="1"/>
            </p:cNvSpPr>
            <p:nvPr/>
          </p:nvSpPr>
          <p:spPr bwMode="auto">
            <a:xfrm>
              <a:off x="2847" y="3196"/>
              <a:ext cx="244" cy="3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spcBef>
                  <a:spcPct val="50000"/>
                </a:spcBef>
                <a:defRPr/>
              </a:pPr>
              <a:r>
                <a:rPr lang="de-DE" sz="2700" b="1">
                  <a:ea typeface="ＭＳ Ｐゴシック" charset="0"/>
                </a:rPr>
                <a:t>+</a:t>
              </a:r>
            </a:p>
          </p:txBody>
        </p:sp>
        <p:sp>
          <p:nvSpPr>
            <p:cNvPr id="73745" name="_s110607"/>
            <p:cNvSpPr>
              <a:spLocks noChangeArrowheads="1"/>
            </p:cNvSpPr>
            <p:nvPr/>
          </p:nvSpPr>
          <p:spPr bwMode="auto">
            <a:xfrm>
              <a:off x="1310" y="3385"/>
              <a:ext cx="3203" cy="453"/>
            </a:xfrm>
            <a:prstGeom prst="roundRect">
              <a:avLst>
                <a:gd name="adj" fmla="val 16667"/>
              </a:avLst>
            </a:prstGeom>
            <a:grpFill/>
            <a:ln w="9525">
              <a:solidFill>
                <a:schemeClr val="tx1"/>
              </a:solidFill>
              <a:round/>
              <a:headEnd/>
              <a:tailEnd/>
            </a:ln>
          </p:spPr>
          <p:txBody>
            <a:bodyPr lIns="0" tIns="0" rIns="0" bIns="0" anchor="ctr"/>
            <a:lstStyle/>
            <a:p>
              <a:pPr algn="ctr"/>
              <a:r>
                <a:rPr lang="de-DE" sz="1400"/>
                <a:t>Bezeichnung der </a:t>
              </a:r>
              <a:r>
                <a:rPr lang="de-DE" sz="1400" b="1"/>
                <a:t>bescheiderlassenden Behörde</a:t>
              </a:r>
              <a:r>
                <a:rPr lang="de-DE" sz="1400"/>
                <a:t>, das </a:t>
              </a:r>
              <a:r>
                <a:rPr lang="de-DE" sz="1400" b="1"/>
                <a:t>Ausstellungsdatum</a:t>
              </a:r>
              <a:r>
                <a:rPr lang="de-DE" sz="1400"/>
                <a:t> sowie eventuell eine </a:t>
              </a:r>
              <a:r>
                <a:rPr lang="de-DE" sz="1400" b="1"/>
                <a:t>Unterschrift</a:t>
              </a:r>
            </a:p>
          </p:txBody>
        </p:sp>
      </p:grpSp>
      <p:sp>
        <p:nvSpPr>
          <p:cNvPr id="21" name="Rectangle 4"/>
          <p:cNvSpPr>
            <a:spLocks noChangeArrowheads="1"/>
          </p:cNvSpPr>
          <p:nvPr/>
        </p:nvSpPr>
        <p:spPr bwMode="auto">
          <a:xfrm>
            <a:off x="1862602" y="99059"/>
            <a:ext cx="6620280" cy="8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nchor="ctr"/>
          <a:lstStyle/>
          <a:p>
            <a:pPr algn="ctr"/>
            <a:r>
              <a:rPr lang="de-DE" sz="2100" dirty="0" err="1">
                <a:solidFill>
                  <a:srgbClr val="000000"/>
                </a:solidFill>
                <a:latin typeface="Tahoma" pitchFamily="34" charset="0"/>
              </a:rPr>
              <a:t>Gem</a:t>
            </a:r>
            <a:r>
              <a:rPr lang="de-DE" sz="2100" dirty="0">
                <a:solidFill>
                  <a:srgbClr val="000000"/>
                </a:solidFill>
                <a:latin typeface="Tahoma" pitchFamily="34" charset="0"/>
              </a:rPr>
              <a:t> den §§ 92 ff BAO müssen Bescheide folgender Form entsprechen:</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31696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554877" y="848587"/>
            <a:ext cx="7832779" cy="5287941"/>
          </a:xfrm>
        </p:spPr>
        <p:txBody>
          <a:bodyPr/>
          <a:lstStyle/>
          <a:p>
            <a:pPr lvl="1"/>
            <a:endParaRPr lang="de-AT" sz="18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91" y="1927485"/>
            <a:ext cx="7370626" cy="411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pPr defTabSz="456926"/>
            <a:r>
              <a:rPr lang="de-DE" smtClean="0"/>
              <a:t>Unternehmenssteuerrecht, Uni Wien, Wakounig/Berger, 2018</a:t>
            </a:r>
            <a:endParaRPr lang="de-AT" dirty="0"/>
          </a:p>
        </p:txBody>
      </p:sp>
      <p:sp>
        <p:nvSpPr>
          <p:cNvPr id="3" name="Foliennummernplatzhalter 2"/>
          <p:cNvSpPr>
            <a:spLocks noGrp="1"/>
          </p:cNvSpPr>
          <p:nvPr>
            <p:ph type="sldNum" sz="quarter" idx="13"/>
          </p:nvPr>
        </p:nvSpPr>
        <p:spPr/>
        <p:txBody>
          <a:bodyPr/>
          <a:lstStyle/>
          <a:p>
            <a:fld id="{2B2FB3C2-479D-452C-B7E2-165D2C7D907B}" type="slidenum">
              <a:rPr lang="de-AT" smtClean="0"/>
              <a:pPr/>
              <a:t>26</a:t>
            </a:fld>
            <a:endParaRPr lang="de-AT" dirty="0"/>
          </a:p>
        </p:txBody>
      </p:sp>
    </p:spTree>
    <p:extLst>
      <p:ext uri="{BB962C8B-B14F-4D97-AF65-F5344CB8AC3E}">
        <p14:creationId xmlns:p14="http://schemas.microsoft.com/office/powerpoint/2010/main" val="334065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554877" y="848587"/>
            <a:ext cx="7832779" cy="5287941"/>
          </a:xfrm>
        </p:spPr>
        <p:txBody>
          <a:bodyPr/>
          <a:lstStyle/>
          <a:p>
            <a:pPr lvl="3"/>
            <a:endParaRPr lang="de-AT" sz="1800" dirty="0">
              <a:latin typeface="Arial" panose="020B0604020202020204" pitchFamily="34" charset="0"/>
              <a:cs typeface="Arial" panose="020B0604020202020204" pitchFamily="34" charset="0"/>
            </a:endParaRPr>
          </a:p>
          <a:p>
            <a:pPr lvl="1"/>
            <a:endParaRPr lang="de-AT" sz="18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14" y="687355"/>
            <a:ext cx="6262744" cy="61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pPr defTabSz="456926"/>
            <a:r>
              <a:rPr lang="de-DE" smtClean="0"/>
              <a:t>Unternehmenssteuerrecht, Uni Wien, Wakounig/Berger, 2018</a:t>
            </a:r>
            <a:endParaRPr lang="de-AT" dirty="0"/>
          </a:p>
        </p:txBody>
      </p:sp>
      <p:sp>
        <p:nvSpPr>
          <p:cNvPr id="3" name="Foliennummernplatzhalter 2"/>
          <p:cNvSpPr>
            <a:spLocks noGrp="1"/>
          </p:cNvSpPr>
          <p:nvPr>
            <p:ph type="sldNum" sz="quarter" idx="13"/>
          </p:nvPr>
        </p:nvSpPr>
        <p:spPr/>
        <p:txBody>
          <a:bodyPr/>
          <a:lstStyle/>
          <a:p>
            <a:fld id="{2B2FB3C2-479D-452C-B7E2-165D2C7D907B}" type="slidenum">
              <a:rPr lang="de-AT" smtClean="0"/>
              <a:pPr/>
              <a:t>27</a:t>
            </a:fld>
            <a:endParaRPr lang="de-AT" dirty="0"/>
          </a:p>
        </p:txBody>
      </p:sp>
    </p:spTree>
    <p:extLst>
      <p:ext uri="{BB962C8B-B14F-4D97-AF65-F5344CB8AC3E}">
        <p14:creationId xmlns:p14="http://schemas.microsoft.com/office/powerpoint/2010/main" val="3764014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554877" y="848587"/>
            <a:ext cx="7832779" cy="5287941"/>
          </a:xfrm>
        </p:spPr>
        <p:txBody>
          <a:bodyPr/>
          <a:lstStyle/>
          <a:p>
            <a:pPr lvl="3"/>
            <a:endParaRPr lang="de-AT" sz="1800" dirty="0">
              <a:latin typeface="Arial" panose="020B0604020202020204" pitchFamily="34" charset="0"/>
              <a:cs typeface="Arial" panose="020B0604020202020204" pitchFamily="34" charset="0"/>
            </a:endParaRPr>
          </a:p>
          <a:p>
            <a:pPr lvl="1"/>
            <a:endParaRPr lang="de-AT" sz="18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02" y="759729"/>
            <a:ext cx="6703872" cy="597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pPr defTabSz="456926"/>
            <a:r>
              <a:rPr lang="de-DE" smtClean="0"/>
              <a:t>Unternehmenssteuerrecht, Uni Wien, Wakounig/Berger, 2018</a:t>
            </a:r>
            <a:endParaRPr lang="de-AT" dirty="0"/>
          </a:p>
        </p:txBody>
      </p:sp>
      <p:sp>
        <p:nvSpPr>
          <p:cNvPr id="3" name="Foliennummernplatzhalter 2"/>
          <p:cNvSpPr>
            <a:spLocks noGrp="1"/>
          </p:cNvSpPr>
          <p:nvPr>
            <p:ph type="sldNum" sz="quarter" idx="13"/>
          </p:nvPr>
        </p:nvSpPr>
        <p:spPr/>
        <p:txBody>
          <a:bodyPr/>
          <a:lstStyle/>
          <a:p>
            <a:fld id="{2B2FB3C2-479D-452C-B7E2-165D2C7D907B}" type="slidenum">
              <a:rPr lang="de-AT" smtClean="0"/>
              <a:pPr/>
              <a:t>28</a:t>
            </a:fld>
            <a:endParaRPr lang="de-AT" dirty="0"/>
          </a:p>
        </p:txBody>
      </p:sp>
    </p:spTree>
    <p:extLst>
      <p:ext uri="{BB962C8B-B14F-4D97-AF65-F5344CB8AC3E}">
        <p14:creationId xmlns:p14="http://schemas.microsoft.com/office/powerpoint/2010/main" val="328097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554877" y="848587"/>
            <a:ext cx="7832779" cy="5287941"/>
          </a:xfrm>
        </p:spPr>
        <p:txBody>
          <a:bodyPr/>
          <a:lstStyle/>
          <a:p>
            <a:pPr lvl="3"/>
            <a:endParaRPr lang="de-AT" sz="1800" dirty="0">
              <a:latin typeface="Arial" panose="020B0604020202020204" pitchFamily="34" charset="0"/>
              <a:cs typeface="Arial" panose="020B0604020202020204" pitchFamily="34" charset="0"/>
            </a:endParaRPr>
          </a:p>
          <a:p>
            <a:pPr lvl="1"/>
            <a:endParaRPr lang="de-AT" sz="18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69" y="3624850"/>
            <a:ext cx="7703352" cy="212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34" y="948238"/>
            <a:ext cx="7589222" cy="248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platzhalter 5"/>
          <p:cNvSpPr txBox="1">
            <a:spLocks/>
          </p:cNvSpPr>
          <p:nvPr/>
        </p:nvSpPr>
        <p:spPr>
          <a:xfrm>
            <a:off x="790969" y="5909762"/>
            <a:ext cx="7698230" cy="494197"/>
          </a:xfrm>
          <a:prstGeom prst="rect">
            <a:avLst/>
          </a:prstGeom>
        </p:spPr>
        <p:txBody>
          <a:bodyPr lIns="82900" tIns="41450" rIns="82900" bIns="41450"/>
          <a:lstStyle>
            <a:lvl1pPr marL="0" marR="0" indent="0" algn="l" defTabSz="1008492" rtl="0" eaLnBrk="1" fontAlgn="auto" latinLnBrk="0" hangingPunct="1">
              <a:lnSpc>
                <a:spcPct val="100000"/>
              </a:lnSpc>
              <a:spcBef>
                <a:spcPts val="0"/>
              </a:spcBef>
              <a:spcAft>
                <a:spcPts val="0"/>
              </a:spcAft>
              <a:buClrTx/>
              <a:buSzTx/>
              <a:buFont typeface="Arial" panose="020B0604020202020204" pitchFamily="34" charset="0"/>
              <a:buNone/>
              <a:tabLst/>
              <a:defRPr lang="de-DE" sz="4000" kern="1200" dirty="0" smtClean="0">
                <a:solidFill>
                  <a:srgbClr val="001D31"/>
                </a:solidFill>
                <a:latin typeface="Palatino Linotype" panose="02040502050505030304" pitchFamily="18" charset="0"/>
                <a:ea typeface="+mn-ea"/>
                <a:cs typeface="Palatino"/>
              </a:defRPr>
            </a:lvl1pPr>
            <a:lvl2pPr marL="819400" indent="-315154" algn="l" defTabSz="100849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60615" indent="-252123" algn="l" defTabSz="1008492"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64861"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9106"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73352"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7598"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1844"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6090" indent="-252123" algn="l" defTabSz="10084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de-AT" sz="1500" b="1" dirty="0">
                <a:latin typeface="Arial" panose="020B0604020202020204" pitchFamily="34" charset="0"/>
                <a:cs typeface="Arial" panose="020B0604020202020204" pitchFamily="34" charset="0"/>
              </a:rPr>
              <a:t>Achtung:</a:t>
            </a:r>
            <a:r>
              <a:rPr lang="de-AT" sz="1500" dirty="0">
                <a:latin typeface="Arial" panose="020B0604020202020204" pitchFamily="34" charset="0"/>
                <a:cs typeface="Arial" panose="020B0604020202020204" pitchFamily="34" charset="0"/>
              </a:rPr>
              <a:t> der Bescheid betrifft das Jahr 2011, grundsätzlich kein Unterschied zu heute, ausgenommen: Die Rechtsmittelbelehrung passt nicht mehr ganz, statt Berufung heißt es Beschwerde. </a:t>
            </a:r>
            <a:endParaRPr lang="de-AT" sz="1600"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2"/>
          </p:nvPr>
        </p:nvSpPr>
        <p:spPr/>
        <p:txBody>
          <a:bodyPr/>
          <a:lstStyle/>
          <a:p>
            <a:pPr defTabSz="456926"/>
            <a:r>
              <a:rPr lang="de-DE" smtClean="0"/>
              <a:t>Unternehmenssteuerrecht, Uni Wien, Wakounig/Berger, 2018</a:t>
            </a:r>
            <a:endParaRPr lang="de-AT" dirty="0"/>
          </a:p>
        </p:txBody>
      </p:sp>
      <p:sp>
        <p:nvSpPr>
          <p:cNvPr id="3" name="Foliennummernplatzhalter 2"/>
          <p:cNvSpPr>
            <a:spLocks noGrp="1"/>
          </p:cNvSpPr>
          <p:nvPr>
            <p:ph type="sldNum" sz="quarter" idx="13"/>
          </p:nvPr>
        </p:nvSpPr>
        <p:spPr/>
        <p:txBody>
          <a:bodyPr/>
          <a:lstStyle/>
          <a:p>
            <a:fld id="{2B2FB3C2-479D-452C-B7E2-165D2C7D907B}" type="slidenum">
              <a:rPr lang="de-AT" smtClean="0"/>
              <a:pPr/>
              <a:t>29</a:t>
            </a:fld>
            <a:endParaRPr lang="de-AT" dirty="0"/>
          </a:p>
        </p:txBody>
      </p:sp>
    </p:spTree>
    <p:extLst>
      <p:ext uri="{BB962C8B-B14F-4D97-AF65-F5344CB8AC3E}">
        <p14:creationId xmlns:p14="http://schemas.microsoft.com/office/powerpoint/2010/main" val="257220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7861" y="537357"/>
            <a:ext cx="5615940" cy="371474"/>
          </a:xfrm>
        </p:spPr>
        <p:txBody>
          <a:bodyPr/>
          <a:lstStyle/>
          <a:p>
            <a:r>
              <a:rPr lang="de-AT" sz="2400" dirty="0">
                <a:solidFill>
                  <a:srgbClr val="C00000"/>
                </a:solidFill>
                <a:latin typeface="+mn-lt"/>
                <a:ea typeface="+mn-ea"/>
                <a:cs typeface="+mn-cs"/>
              </a:rPr>
              <a:t>Vortragsinhalte/ </a:t>
            </a:r>
            <a:r>
              <a:rPr lang="de-AT" sz="2400" dirty="0" smtClean="0">
                <a:solidFill>
                  <a:srgbClr val="C00000"/>
                </a:solidFill>
                <a:latin typeface="+mn-lt"/>
                <a:ea typeface="+mn-ea"/>
                <a:cs typeface="+mn-cs"/>
              </a:rPr>
              <a:t>Ziele/Leistungskontrolle</a:t>
            </a:r>
            <a:endParaRPr lang="de-AT" sz="2400" dirty="0">
              <a:solidFill>
                <a:srgbClr val="C00000"/>
              </a:solidFill>
              <a:latin typeface="+mn-lt"/>
              <a:ea typeface="+mn-ea"/>
              <a:cs typeface="+mn-cs"/>
            </a:endParaRPr>
          </a:p>
        </p:txBody>
      </p:sp>
      <p:sp>
        <p:nvSpPr>
          <p:cNvPr id="3" name="Inhaltsplatzhalter 2"/>
          <p:cNvSpPr>
            <a:spLocks noGrp="1"/>
          </p:cNvSpPr>
          <p:nvPr>
            <p:ph idx="1"/>
          </p:nvPr>
        </p:nvSpPr>
        <p:spPr>
          <a:xfrm>
            <a:off x="263786" y="970231"/>
            <a:ext cx="8720194" cy="5491529"/>
          </a:xfrm>
        </p:spPr>
        <p:txBody>
          <a:bodyPr/>
          <a:lstStyle/>
          <a:p>
            <a:pPr>
              <a:buFont typeface="Wingdings" panose="05000000000000000000" pitchFamily="2" charset="2"/>
              <a:buChar char="§"/>
            </a:pPr>
            <a:r>
              <a:rPr lang="de-DE" sz="1800" b="1" dirty="0" smtClean="0"/>
              <a:t>Information</a:t>
            </a:r>
          </a:p>
          <a:p>
            <a:pPr>
              <a:buFont typeface="Wingdings" panose="05000000000000000000" pitchFamily="2" charset="2"/>
              <a:buChar char="§"/>
            </a:pPr>
            <a:r>
              <a:rPr lang="de-AT" sz="1600" u="sng" dirty="0"/>
              <a:t>Basis</a:t>
            </a:r>
            <a:r>
              <a:rPr lang="de-AT" sz="1600" u="sng" dirty="0" smtClean="0"/>
              <a:t>:</a:t>
            </a:r>
          </a:p>
          <a:p>
            <a:pPr>
              <a:buFont typeface="Wingdings" panose="05000000000000000000" pitchFamily="2" charset="2"/>
              <a:buChar char="§"/>
            </a:pPr>
            <a:r>
              <a:rPr lang="de-AT" sz="1600" dirty="0" smtClean="0"/>
              <a:t>Wakounig/</a:t>
            </a:r>
            <a:r>
              <a:rPr lang="de-AT" sz="1600" dirty="0" err="1" smtClean="0"/>
              <a:t>Labner</a:t>
            </a:r>
            <a:r>
              <a:rPr lang="de-AT" sz="1600" dirty="0"/>
              <a:t>, Einkommensteuer, 6. Auflage, Stand August 2015, </a:t>
            </a:r>
            <a:r>
              <a:rPr lang="de-AT" sz="1600" dirty="0" err="1"/>
              <a:t>Orac</a:t>
            </a:r>
            <a:r>
              <a:rPr lang="de-AT" sz="1600" dirty="0"/>
              <a:t>- Skriptum, Verlag </a:t>
            </a:r>
            <a:r>
              <a:rPr lang="de-AT" sz="1600" dirty="0" err="1" smtClean="0"/>
              <a:t>LexisNexis</a:t>
            </a:r>
            <a:endParaRPr lang="de-AT" sz="1600" dirty="0" smtClean="0"/>
          </a:p>
          <a:p>
            <a:pPr>
              <a:buFont typeface="Wingdings" panose="05000000000000000000" pitchFamily="2" charset="2"/>
              <a:buChar char="§"/>
            </a:pPr>
            <a:r>
              <a:rPr lang="de-AT" sz="1600" dirty="0" smtClean="0"/>
              <a:t>Wakounig/</a:t>
            </a:r>
            <a:r>
              <a:rPr lang="de-AT" sz="1600" dirty="0" err="1" smtClean="0"/>
              <a:t>Labner</a:t>
            </a:r>
            <a:r>
              <a:rPr lang="de-AT" sz="1600" dirty="0"/>
              <a:t>, Fallbeispiele zur Einkommensteuer, 2. Auflage, Dezember 2016, Verlag </a:t>
            </a:r>
            <a:r>
              <a:rPr lang="de-AT" sz="1600" dirty="0" err="1" smtClean="0"/>
              <a:t>LexisNexis</a:t>
            </a:r>
            <a:endParaRPr lang="de-AT" sz="1600" dirty="0" smtClean="0"/>
          </a:p>
          <a:p>
            <a:pPr>
              <a:buFont typeface="Wingdings" panose="05000000000000000000" pitchFamily="2" charset="2"/>
              <a:buChar char="§"/>
            </a:pPr>
            <a:r>
              <a:rPr lang="de-AT" sz="1600" dirty="0" smtClean="0"/>
              <a:t>Wild/Wakounig</a:t>
            </a:r>
            <a:r>
              <a:rPr lang="de-AT" sz="1600" dirty="0"/>
              <a:t>, Körperschaftsteuer, </a:t>
            </a:r>
            <a:r>
              <a:rPr lang="de-AT" sz="1600" dirty="0" smtClean="0"/>
              <a:t>5. </a:t>
            </a:r>
            <a:r>
              <a:rPr lang="de-AT" sz="1600" dirty="0"/>
              <a:t>Auflage, Stand </a:t>
            </a:r>
            <a:r>
              <a:rPr lang="de-AT" sz="1600" dirty="0" smtClean="0"/>
              <a:t>September 2018, </a:t>
            </a:r>
            <a:r>
              <a:rPr lang="de-AT" sz="1600" dirty="0" err="1"/>
              <a:t>Orac</a:t>
            </a:r>
            <a:r>
              <a:rPr lang="de-AT" sz="1600" dirty="0"/>
              <a:t>-Skriptum, Verlag </a:t>
            </a:r>
            <a:r>
              <a:rPr lang="de-AT" sz="1600" dirty="0" err="1" smtClean="0"/>
              <a:t>LexisNexis</a:t>
            </a:r>
            <a:endParaRPr lang="de-AT" sz="1600" dirty="0" smtClean="0"/>
          </a:p>
          <a:p>
            <a:pPr>
              <a:buFont typeface="Wingdings" panose="05000000000000000000" pitchFamily="2" charset="2"/>
              <a:buChar char="§"/>
            </a:pPr>
            <a:r>
              <a:rPr lang="de-AT" sz="1600" dirty="0" err="1" smtClean="0"/>
              <a:t>Brennsteiner</a:t>
            </a:r>
            <a:r>
              <a:rPr lang="de-AT" sz="1600" dirty="0" smtClean="0"/>
              <a:t>/Kovacs</a:t>
            </a:r>
            <a:r>
              <a:rPr lang="de-AT" sz="1600" dirty="0"/>
              <a:t>, BAO und Finanzstrafrecht, 10. Auflage, Stand Juni 2017, </a:t>
            </a:r>
            <a:r>
              <a:rPr lang="de-AT" sz="1600" dirty="0" err="1"/>
              <a:t>Orac</a:t>
            </a:r>
            <a:r>
              <a:rPr lang="de-AT" sz="1600" dirty="0"/>
              <a:t>-Skriptum, Verlag </a:t>
            </a:r>
            <a:r>
              <a:rPr lang="de-AT" sz="1600" dirty="0" err="1" smtClean="0"/>
              <a:t>LexisNexis</a:t>
            </a:r>
            <a:endParaRPr lang="de-AT" sz="1600" dirty="0" smtClean="0"/>
          </a:p>
          <a:p>
            <a:pPr>
              <a:buFont typeface="Wingdings" panose="05000000000000000000" pitchFamily="2" charset="2"/>
              <a:buChar char="§"/>
            </a:pPr>
            <a:r>
              <a:rPr lang="de-AT" sz="1600" dirty="0" smtClean="0"/>
              <a:t>Lang/Unger</a:t>
            </a:r>
            <a:r>
              <a:rPr lang="de-AT" sz="1600" dirty="0"/>
              <a:t>, Steuerrecht graphisch dargestellt, 6. aktualisierte Auflage, Stand Juli 2016, </a:t>
            </a:r>
            <a:r>
              <a:rPr lang="de-AT" sz="1600" dirty="0" err="1"/>
              <a:t>Orac</a:t>
            </a:r>
            <a:r>
              <a:rPr lang="de-AT" sz="1600" dirty="0"/>
              <a:t>-Skriptum, Verlag </a:t>
            </a:r>
            <a:r>
              <a:rPr lang="de-AT" sz="1600" dirty="0" err="1" smtClean="0"/>
              <a:t>LexisNexis</a:t>
            </a:r>
            <a:endParaRPr lang="de-AT" sz="1600" dirty="0" smtClean="0"/>
          </a:p>
          <a:p>
            <a:pPr>
              <a:buFont typeface="Wingdings" panose="05000000000000000000" pitchFamily="2" charset="2"/>
              <a:buChar char="§"/>
            </a:pPr>
            <a:r>
              <a:rPr lang="de-AT" sz="1600" dirty="0" smtClean="0"/>
              <a:t>Wakounig/Berger/</a:t>
            </a:r>
            <a:r>
              <a:rPr lang="de-AT" sz="1600" dirty="0" err="1" smtClean="0"/>
              <a:t>Labner</a:t>
            </a:r>
            <a:r>
              <a:rPr lang="de-AT" sz="1600" dirty="0" smtClean="0"/>
              <a:t>/</a:t>
            </a:r>
            <a:r>
              <a:rPr lang="de-AT" sz="1600" dirty="0" err="1" smtClean="0"/>
              <a:t>Mikulasek</a:t>
            </a:r>
            <a:r>
              <a:rPr lang="de-AT" sz="1600" dirty="0" smtClean="0"/>
              <a:t>/Ofner/Wiesenfellner</a:t>
            </a:r>
            <a:r>
              <a:rPr lang="de-AT" sz="1600" dirty="0"/>
              <a:t>, Fragen und Antworten zur Steuerreform, Dezember 2015, Verlag </a:t>
            </a:r>
            <a:r>
              <a:rPr lang="de-AT" sz="1600" dirty="0" err="1" smtClean="0"/>
              <a:t>LexisNexis</a:t>
            </a:r>
            <a:endParaRPr lang="de-AT" sz="1600" dirty="0" smtClean="0"/>
          </a:p>
          <a:p>
            <a:pPr>
              <a:buFont typeface="Wingdings" panose="05000000000000000000" pitchFamily="2" charset="2"/>
              <a:buChar char="§"/>
            </a:pPr>
            <a:r>
              <a:rPr lang="de-AT" sz="1600" dirty="0" smtClean="0"/>
              <a:t>Berger/</a:t>
            </a:r>
            <a:r>
              <a:rPr lang="de-AT" sz="1600" dirty="0" err="1" smtClean="0"/>
              <a:t>Toifl</a:t>
            </a:r>
            <a:r>
              <a:rPr lang="de-AT" sz="1600" dirty="0" smtClean="0"/>
              <a:t>/</a:t>
            </a:r>
            <a:r>
              <a:rPr lang="de-AT" sz="1600" dirty="0" err="1" smtClean="0"/>
              <a:t>Hinterleitner</a:t>
            </a:r>
            <a:r>
              <a:rPr lang="de-AT" sz="1600" dirty="0"/>
              <a:t>, Umsatzsteuer (Skriptum), 10. aktualisierte Auflage, Verlag </a:t>
            </a:r>
            <a:r>
              <a:rPr lang="de-AT" sz="1600" dirty="0" err="1"/>
              <a:t>LexisNexis</a:t>
            </a:r>
            <a:r>
              <a:rPr lang="de-AT" sz="1600" dirty="0"/>
              <a:t/>
            </a:r>
            <a:br>
              <a:rPr lang="de-AT" sz="1600" dirty="0"/>
            </a:br>
            <a:r>
              <a:rPr lang="de-AT" sz="1600" dirty="0"/>
              <a:t>Vortragsunterlagen, die von den Vortragenden erstellt wurden und auf der Homepage des Instituts downloadbar </a:t>
            </a:r>
            <a:r>
              <a:rPr lang="de-AT" sz="1600" dirty="0" smtClean="0"/>
              <a:t>sind</a:t>
            </a:r>
          </a:p>
          <a:p>
            <a:pPr>
              <a:buFont typeface="Wingdings" panose="05000000000000000000" pitchFamily="2" charset="2"/>
              <a:buChar char="§"/>
            </a:pPr>
            <a:r>
              <a:rPr lang="de-AT" sz="1600" b="1" u="sng" dirty="0" smtClean="0"/>
              <a:t>Vertiefung</a:t>
            </a:r>
            <a:r>
              <a:rPr lang="de-AT" sz="1600" b="1" u="sng" dirty="0"/>
              <a:t>:</a:t>
            </a:r>
            <a:r>
              <a:rPr lang="de-AT" sz="1600" b="1" dirty="0"/>
              <a:t/>
            </a:r>
            <a:br>
              <a:rPr lang="de-AT" sz="1600" b="1" dirty="0"/>
            </a:br>
            <a:r>
              <a:rPr lang="de-AT" sz="1600" b="1" dirty="0"/>
              <a:t>Berger/Wakounig, Umsatzsteuer kompakt 2016, 6. Auflage 2016, Verlag </a:t>
            </a:r>
            <a:r>
              <a:rPr lang="de-AT" sz="1600" b="1" dirty="0" smtClean="0"/>
              <a:t>Linde; </a:t>
            </a:r>
          </a:p>
        </p:txBody>
      </p:sp>
      <p:sp>
        <p:nvSpPr>
          <p:cNvPr id="4" name="Foliennummernplatzhalter 3"/>
          <p:cNvSpPr>
            <a:spLocks noGrp="1"/>
          </p:cNvSpPr>
          <p:nvPr>
            <p:ph type="sldNum" sz="quarter" idx="12"/>
          </p:nvPr>
        </p:nvSpPr>
        <p:spPr/>
        <p:txBody>
          <a:bodyPr/>
          <a:lstStyle/>
          <a:p>
            <a:fld id="{8B7F9697-C15C-4E5A-A7DF-392E9C742672}" type="slidenum">
              <a:rPr lang="de-AT" smtClean="0">
                <a:solidFill>
                  <a:schemeClr val="tx1"/>
                </a:solidFill>
              </a:rPr>
              <a:pPr/>
              <a:t>3</a:t>
            </a:fld>
            <a:endParaRPr lang="de-AT" dirty="0">
              <a:solidFill>
                <a:schemeClr val="tx1"/>
              </a:solidFill>
            </a:endParaRPr>
          </a:p>
        </p:txBody>
      </p:sp>
      <p:sp>
        <p:nvSpPr>
          <p:cNvPr id="6" name="Fußzeilenplatzhalter 5"/>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84934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C335753D-8749-4231-BCE0-EBDD22E5806F}" type="slidenum">
              <a:rPr lang="de-AT" sz="1000">
                <a:latin typeface="Tahoma" pitchFamily="34" charset="0"/>
              </a:rPr>
              <a:pPr eaLnBrk="1" hangingPunct="1"/>
              <a:t>30</a:t>
            </a:fld>
            <a:endParaRPr lang="de-AT" sz="1000">
              <a:latin typeface="Tahoma" pitchFamily="34" charset="0"/>
            </a:endParaRPr>
          </a:p>
        </p:txBody>
      </p:sp>
      <p:sp>
        <p:nvSpPr>
          <p:cNvPr id="33795" name="Rectangle 2"/>
          <p:cNvSpPr>
            <a:spLocks noGrp="1" noChangeArrowheads="1"/>
          </p:cNvSpPr>
          <p:nvPr>
            <p:ph type="title"/>
          </p:nvPr>
        </p:nvSpPr>
        <p:spPr>
          <a:xfrm>
            <a:off x="929639" y="899161"/>
            <a:ext cx="7907973" cy="571499"/>
          </a:xfrm>
        </p:spPr>
        <p:txBody>
          <a:bodyPr/>
          <a:lstStyle/>
          <a:p>
            <a:pPr algn="ctr" eaLnBrk="1" hangingPunct="1">
              <a:defRPr/>
            </a:pPr>
            <a:r>
              <a:rPr lang="de-AT" dirty="0">
                <a:cs typeface="+mj-cs"/>
              </a:rPr>
              <a:t>Erledigungen</a:t>
            </a:r>
            <a:endParaRPr lang="de-DE" dirty="0">
              <a:cs typeface="+mj-cs"/>
            </a:endParaRPr>
          </a:p>
        </p:txBody>
      </p:sp>
      <p:sp>
        <p:nvSpPr>
          <p:cNvPr id="74756" name="Rectangle 3"/>
          <p:cNvSpPr txBox="1">
            <a:spLocks noChangeArrowheads="1"/>
          </p:cNvSpPr>
          <p:nvPr/>
        </p:nvSpPr>
        <p:spPr bwMode="auto">
          <a:xfrm>
            <a:off x="624840" y="1691641"/>
            <a:ext cx="7800600" cy="42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61950" indent="-361950" defTabSz="912813" eaLnBrk="0" hangingPunct="0">
              <a:defRPr sz="1300">
                <a:solidFill>
                  <a:schemeClr val="tx1"/>
                </a:solidFill>
                <a:latin typeface="Arial" pitchFamily="34" charset="0"/>
                <a:ea typeface="ＭＳ Ｐゴシック" pitchFamily="34" charset="-128"/>
              </a:defRPr>
            </a:lvl1pPr>
            <a:lvl2pPr marL="522288" defTabSz="912813" eaLnBrk="0" hangingPunct="0">
              <a:defRPr sz="1300">
                <a:solidFill>
                  <a:schemeClr val="tx1"/>
                </a:solidFill>
                <a:latin typeface="Arial" pitchFamily="34" charset="0"/>
                <a:ea typeface="ＭＳ Ｐゴシック" pitchFamily="34" charset="-128"/>
              </a:defRPr>
            </a:lvl2pPr>
            <a:lvl3pPr marL="947738" indent="-325438" defTabSz="912813" eaLnBrk="0" hangingPunct="0">
              <a:defRPr sz="1300">
                <a:solidFill>
                  <a:schemeClr val="tx1"/>
                </a:solidFill>
                <a:latin typeface="Arial" pitchFamily="34" charset="0"/>
                <a:ea typeface="ＭＳ Ｐゴシック" pitchFamily="34" charset="-128"/>
              </a:defRPr>
            </a:lvl3pPr>
            <a:lvl4pPr marL="1600200" indent="-228600" defTabSz="912813" eaLnBrk="0" hangingPunct="0">
              <a:defRPr sz="1300">
                <a:solidFill>
                  <a:schemeClr val="tx1"/>
                </a:solidFill>
                <a:latin typeface="Arial" pitchFamily="34" charset="0"/>
                <a:ea typeface="ＭＳ Ｐゴシック" pitchFamily="34" charset="-128"/>
              </a:defRPr>
            </a:lvl4pPr>
            <a:lvl5pPr marL="901700" indent="-279400" defTabSz="912813" eaLnBrk="0" hangingPunct="0">
              <a:defRPr sz="1300">
                <a:solidFill>
                  <a:schemeClr val="tx1"/>
                </a:solidFill>
                <a:latin typeface="Arial" pitchFamily="34" charset="0"/>
                <a:ea typeface="ＭＳ Ｐゴシック" pitchFamily="34" charset="-128"/>
              </a:defRPr>
            </a:lvl5pPr>
            <a:lvl6pPr marL="13589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18161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22733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2730500" indent="-279400" defTabSz="912813"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ct val="20000"/>
              </a:spcBef>
              <a:buClr>
                <a:srgbClr val="E11B1E"/>
              </a:buClr>
              <a:buFont typeface="Wingdings" pitchFamily="2" charset="2"/>
              <a:buChar char="§"/>
            </a:pPr>
            <a:r>
              <a:rPr lang="de-AT" sz="2300" b="1" dirty="0">
                <a:latin typeface="+mn-lt"/>
              </a:rPr>
              <a:t>Erledigungen der Abgabenbehörde</a:t>
            </a:r>
          </a:p>
          <a:p>
            <a:pPr lvl="1" eaLnBrk="1" hangingPunct="1">
              <a:spcBef>
                <a:spcPct val="20000"/>
              </a:spcBef>
              <a:buClr>
                <a:srgbClr val="800000"/>
              </a:buClr>
            </a:pPr>
            <a:endParaRPr lang="de-AT" sz="1400" b="1" dirty="0">
              <a:latin typeface="+mn-lt"/>
            </a:endParaRPr>
          </a:p>
          <a:p>
            <a:pPr marL="570186" lvl="1" indent="-241897" algn="just" eaLnBrk="1" hangingPunct="1">
              <a:spcBef>
                <a:spcPts val="1088"/>
              </a:spcBef>
              <a:buClr>
                <a:srgbClr val="E11B1E"/>
              </a:buClr>
              <a:buFont typeface="Tahoma" pitchFamily="34" charset="0"/>
              <a:buChar char="-"/>
            </a:pPr>
            <a:r>
              <a:rPr lang="de-AT" sz="2300" dirty="0">
                <a:solidFill>
                  <a:srgbClr val="000000"/>
                </a:solidFill>
                <a:latin typeface="+mn-lt"/>
              </a:rPr>
              <a:t>Erledigungen </a:t>
            </a:r>
            <a:r>
              <a:rPr lang="de-AT" sz="2300" b="1" u="sng" dirty="0">
                <a:solidFill>
                  <a:srgbClr val="000000"/>
                </a:solidFill>
                <a:latin typeface="+mn-lt"/>
              </a:rPr>
              <a:t>ohne</a:t>
            </a:r>
            <a:r>
              <a:rPr lang="de-AT" sz="2300" dirty="0">
                <a:solidFill>
                  <a:srgbClr val="000000"/>
                </a:solidFill>
                <a:latin typeface="+mn-lt"/>
              </a:rPr>
              <a:t> </a:t>
            </a:r>
            <a:r>
              <a:rPr lang="de-AT" sz="2300" dirty="0" err="1">
                <a:solidFill>
                  <a:srgbClr val="000000"/>
                </a:solidFill>
                <a:latin typeface="+mn-lt"/>
              </a:rPr>
              <a:t>Bescheidcharakter</a:t>
            </a:r>
            <a:endParaRPr lang="de-AT" sz="2300" dirty="0">
              <a:solidFill>
                <a:srgbClr val="000000"/>
              </a:solidFill>
              <a:latin typeface="+mn-lt"/>
            </a:endParaRPr>
          </a:p>
          <a:p>
            <a:pPr lvl="2" indent="-289413" eaLnBrk="1" hangingPunct="1">
              <a:spcBef>
                <a:spcPct val="20000"/>
              </a:spcBef>
              <a:buClr>
                <a:srgbClr val="800000"/>
              </a:buClr>
            </a:pPr>
            <a:r>
              <a:rPr lang="de-AT" sz="2300" dirty="0">
                <a:latin typeface="+mn-lt"/>
              </a:rPr>
              <a:t>Stets abänderbar und widerrufbar</a:t>
            </a:r>
          </a:p>
          <a:p>
            <a:pPr lvl="2" eaLnBrk="1" hangingPunct="1">
              <a:spcBef>
                <a:spcPct val="20000"/>
              </a:spcBef>
              <a:buClr>
                <a:srgbClr val="800000"/>
              </a:buClr>
              <a:buFontTx/>
              <a:buChar char="-"/>
            </a:pPr>
            <a:endParaRPr lang="de-AT" sz="2000" dirty="0">
              <a:latin typeface="+mn-lt"/>
            </a:endParaRPr>
          </a:p>
          <a:p>
            <a:pPr lvl="4" eaLnBrk="1" hangingPunct="1">
              <a:spcBef>
                <a:spcPct val="20000"/>
              </a:spcBef>
              <a:buClr>
                <a:srgbClr val="E11B1E"/>
              </a:buClr>
              <a:buFont typeface="Arial" pitchFamily="34" charset="0"/>
              <a:buChar char="•"/>
            </a:pPr>
            <a:r>
              <a:rPr lang="de-AT" sz="2000" dirty="0">
                <a:latin typeface="+mn-lt"/>
              </a:rPr>
              <a:t>Unbedenklichkeitsbescheinigungen</a:t>
            </a:r>
          </a:p>
          <a:p>
            <a:pPr lvl="4" eaLnBrk="1" hangingPunct="1">
              <a:spcBef>
                <a:spcPct val="20000"/>
              </a:spcBef>
              <a:buClr>
                <a:srgbClr val="E11B1E"/>
              </a:buClr>
              <a:buFont typeface="Arial" pitchFamily="34" charset="0"/>
              <a:buChar char="•"/>
            </a:pPr>
            <a:r>
              <a:rPr lang="de-AT" sz="2000" dirty="0">
                <a:latin typeface="+mn-lt"/>
              </a:rPr>
              <a:t>Lastschriftanzeigen</a:t>
            </a:r>
          </a:p>
          <a:p>
            <a:pPr lvl="4" eaLnBrk="1" hangingPunct="1">
              <a:spcBef>
                <a:spcPct val="20000"/>
              </a:spcBef>
              <a:buClr>
                <a:srgbClr val="E11B1E"/>
              </a:buClr>
              <a:buFont typeface="Arial" pitchFamily="34" charset="0"/>
              <a:buChar char="•"/>
            </a:pPr>
            <a:r>
              <a:rPr lang="de-AT" sz="2000" dirty="0">
                <a:latin typeface="+mn-lt"/>
              </a:rPr>
              <a:t>(„Betriebs“-)prüfungsberichte</a:t>
            </a:r>
          </a:p>
          <a:p>
            <a:pPr lvl="4" eaLnBrk="1" hangingPunct="1">
              <a:spcBef>
                <a:spcPct val="20000"/>
              </a:spcBef>
              <a:buClr>
                <a:srgbClr val="E11B1E"/>
              </a:buClr>
              <a:buFont typeface="Arial" pitchFamily="34" charset="0"/>
              <a:buChar char="•"/>
            </a:pPr>
            <a:r>
              <a:rPr lang="de-AT" sz="2000" dirty="0">
                <a:latin typeface="+mn-lt"/>
              </a:rPr>
              <a:t>Auskünfte nach dem </a:t>
            </a:r>
            <a:r>
              <a:rPr lang="de-AT" sz="2000" dirty="0" err="1">
                <a:latin typeface="+mn-lt"/>
              </a:rPr>
              <a:t>AuskunftspflichtG</a:t>
            </a:r>
            <a:endParaRPr lang="de-AT" sz="2000" dirty="0">
              <a:latin typeface="+mn-lt"/>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747471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AE262694-A2A4-4B51-B246-E20ACE5DF730}" type="slidenum">
              <a:rPr lang="de-AT"/>
              <a:pPr>
                <a:defRPr/>
              </a:pPr>
              <a:t>31</a:t>
            </a:fld>
            <a:endParaRPr lang="de-AT"/>
          </a:p>
        </p:txBody>
      </p:sp>
      <p:sp>
        <p:nvSpPr>
          <p:cNvPr id="48131" name="Rectangle 2"/>
          <p:cNvSpPr>
            <a:spLocks noGrp="1" noChangeArrowheads="1"/>
          </p:cNvSpPr>
          <p:nvPr>
            <p:ph type="title"/>
          </p:nvPr>
        </p:nvSpPr>
        <p:spPr>
          <a:xfrm>
            <a:off x="755576" y="701041"/>
            <a:ext cx="7594600" cy="533400"/>
          </a:xfrm>
        </p:spPr>
        <p:txBody>
          <a:bodyPr/>
          <a:lstStyle/>
          <a:p>
            <a:pPr algn="ctr" eaLnBrk="1" hangingPunct="1"/>
            <a:r>
              <a:rPr lang="de-AT" dirty="0" smtClean="0">
                <a:solidFill>
                  <a:srgbClr val="006699"/>
                </a:solidFill>
              </a:rPr>
              <a:t>Wie überprüft das Finanzamt?</a:t>
            </a:r>
            <a:endParaRPr lang="de-DE" dirty="0" smtClean="0">
              <a:solidFill>
                <a:srgbClr val="006699"/>
              </a:solidFill>
            </a:endParaRPr>
          </a:p>
        </p:txBody>
      </p:sp>
      <p:sp>
        <p:nvSpPr>
          <p:cNvPr id="48132" name="Rectangle 3"/>
          <p:cNvSpPr>
            <a:spLocks noGrp="1" noChangeArrowheads="1"/>
          </p:cNvSpPr>
          <p:nvPr>
            <p:ph type="body" idx="1"/>
          </p:nvPr>
        </p:nvSpPr>
        <p:spPr>
          <a:xfrm>
            <a:off x="611560" y="1333500"/>
            <a:ext cx="8107208" cy="5036546"/>
          </a:xfrm>
        </p:spPr>
        <p:txBody>
          <a:bodyPr/>
          <a:lstStyle/>
          <a:p>
            <a:pPr marL="342900" indent="-342900">
              <a:lnSpc>
                <a:spcPct val="90000"/>
              </a:lnSpc>
              <a:buFont typeface="Wingdings" panose="05000000000000000000" pitchFamily="2" charset="2"/>
              <a:buChar char="§"/>
            </a:pPr>
            <a:r>
              <a:rPr lang="de-AT" sz="2300" b="0" dirty="0" smtClean="0"/>
              <a:t>Die </a:t>
            </a:r>
            <a:r>
              <a:rPr lang="de-AT" sz="2300" b="0" dirty="0"/>
              <a:t>Innenprüfung umfasst alle Maßnahmen zur Feststellung der formellen und materiellen Richtigkeit von Erklärungs- und Antragsdaten, die </a:t>
            </a:r>
            <a:r>
              <a:rPr lang="de-AT" sz="2300" dirty="0"/>
              <a:t>nicht im Zuge einer Außenprüfung </a:t>
            </a:r>
            <a:r>
              <a:rPr lang="de-AT" sz="2300" b="0" dirty="0"/>
              <a:t>durchgeführt werden.</a:t>
            </a:r>
          </a:p>
          <a:p>
            <a:pPr marL="342900" indent="-342900">
              <a:lnSpc>
                <a:spcPct val="90000"/>
              </a:lnSpc>
              <a:buFont typeface="Wingdings" panose="05000000000000000000" pitchFamily="2" charset="2"/>
              <a:buChar char="§"/>
            </a:pPr>
            <a:r>
              <a:rPr lang="de-AT" sz="2300" b="0" dirty="0"/>
              <a:t>Für Erstbescheide erfolgt die Fallauswahl auf Grund von bestimmten </a:t>
            </a:r>
            <a:r>
              <a:rPr lang="de-AT" sz="2300" dirty="0"/>
              <a:t>Risikokriterien durch die EDV</a:t>
            </a:r>
            <a:r>
              <a:rPr lang="de-AT" sz="2300" b="0" dirty="0"/>
              <a:t>, die zur </a:t>
            </a:r>
            <a:r>
              <a:rPr lang="de-AT" sz="2300" dirty="0"/>
              <a:t>Vorbescheid- oder </a:t>
            </a:r>
            <a:r>
              <a:rPr lang="de-AT" sz="2300" dirty="0" err="1"/>
              <a:t>Nachbescheidkontrolle</a:t>
            </a:r>
            <a:r>
              <a:rPr lang="de-AT" sz="2300" dirty="0"/>
              <a:t> </a:t>
            </a:r>
            <a:r>
              <a:rPr lang="de-AT" sz="2300" b="0" dirty="0"/>
              <a:t>führen</a:t>
            </a:r>
            <a:r>
              <a:rPr lang="de-AT" sz="2300" b="0" dirty="0" smtClean="0"/>
              <a:t>.</a:t>
            </a:r>
          </a:p>
          <a:p>
            <a:pPr marL="342900" indent="-342900">
              <a:lnSpc>
                <a:spcPct val="90000"/>
              </a:lnSpc>
              <a:buFont typeface="Wingdings" panose="05000000000000000000" pitchFamily="2" charset="2"/>
              <a:buChar char="§"/>
            </a:pPr>
            <a:r>
              <a:rPr lang="de-AT" sz="2300" b="0" dirty="0" smtClean="0"/>
              <a:t>Zusätzlich </a:t>
            </a:r>
            <a:r>
              <a:rPr lang="de-AT" sz="2300" b="0" dirty="0"/>
              <a:t>werden Fälle </a:t>
            </a:r>
            <a:r>
              <a:rPr lang="de-AT" sz="2300" b="0" dirty="0" smtClean="0"/>
              <a:t>noch nach </a:t>
            </a:r>
            <a:r>
              <a:rPr lang="de-AT" sz="2300" b="0" dirty="0"/>
              <a:t>dem Zufallsprinzip ausgewählt. </a:t>
            </a:r>
            <a:endParaRPr lang="de-AT" sz="2300" b="0" dirty="0" smtClean="0"/>
          </a:p>
          <a:p>
            <a:pPr marL="342900" indent="-342900">
              <a:lnSpc>
                <a:spcPct val="90000"/>
              </a:lnSpc>
              <a:buFont typeface="Wingdings" panose="05000000000000000000" pitchFamily="2" charset="2"/>
              <a:buChar char="§"/>
            </a:pPr>
            <a:r>
              <a:rPr lang="de-AT" sz="2300" b="0" dirty="0" smtClean="0"/>
              <a:t>Darüber </a:t>
            </a:r>
            <a:r>
              <a:rPr lang="de-AT" sz="2300" b="0" dirty="0"/>
              <a:t>hinaus besteht die Möglichkeit für den Bearbeiter, im Zuge der Erfassung der Besteuerungsgrundlagen oder Bearbeitung des Falles eine individuelle Fallauswahl durch Setzung eines individuellen Kontrolljahres (IKJ) auszulösen.</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84163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AE262694-A2A4-4B51-B246-E20ACE5DF730}" type="slidenum">
              <a:rPr lang="de-AT"/>
              <a:pPr>
                <a:defRPr/>
              </a:pPr>
              <a:t>32</a:t>
            </a:fld>
            <a:endParaRPr lang="de-AT"/>
          </a:p>
        </p:txBody>
      </p:sp>
      <p:sp>
        <p:nvSpPr>
          <p:cNvPr id="48132" name="Rectangle 3"/>
          <p:cNvSpPr>
            <a:spLocks noGrp="1" noChangeArrowheads="1"/>
          </p:cNvSpPr>
          <p:nvPr>
            <p:ph type="body" idx="1"/>
          </p:nvPr>
        </p:nvSpPr>
        <p:spPr>
          <a:xfrm>
            <a:off x="611560" y="1844824"/>
            <a:ext cx="8107208" cy="4525222"/>
          </a:xfrm>
        </p:spPr>
        <p:txBody>
          <a:bodyPr/>
          <a:lstStyle/>
          <a:p>
            <a:pPr marL="0" indent="0" algn="ctr">
              <a:lnSpc>
                <a:spcPct val="90000"/>
              </a:lnSpc>
              <a:buNone/>
            </a:pPr>
            <a:r>
              <a:rPr lang="de-AT" sz="3200" b="1" dirty="0">
                <a:solidFill>
                  <a:srgbClr val="006699"/>
                </a:solidFill>
                <a:latin typeface="+mj-lt"/>
                <a:ea typeface="+mj-ea"/>
                <a:cs typeface="+mj-cs"/>
              </a:rPr>
              <a:t>Außenprüfungsmaßnahmen</a:t>
            </a:r>
          </a:p>
        </p:txBody>
      </p: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81957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33</a:t>
            </a:fld>
            <a:endParaRPr lang="de-AT"/>
          </a:p>
        </p:txBody>
      </p:sp>
      <p:sp>
        <p:nvSpPr>
          <p:cNvPr id="69635" name="Rectangle 3"/>
          <p:cNvSpPr>
            <a:spLocks noGrp="1" noChangeArrowheads="1"/>
          </p:cNvSpPr>
          <p:nvPr>
            <p:ph type="body" idx="1"/>
          </p:nvPr>
        </p:nvSpPr>
        <p:spPr>
          <a:xfrm>
            <a:off x="457200" y="1249680"/>
            <a:ext cx="8030161" cy="4787607"/>
          </a:xfrm>
        </p:spPr>
        <p:txBody>
          <a:bodyPr/>
          <a:lstStyle/>
          <a:p>
            <a:pPr marL="408921" lvl="1" indent="0">
              <a:buNone/>
            </a:pPr>
            <a:r>
              <a:rPr lang="de-AT" sz="1800" b="1" dirty="0"/>
              <a:t>Gliederung der Unternehmensgröße (nach § 221 UGB</a:t>
            </a:r>
            <a:r>
              <a:rPr lang="de-AT" sz="1800" b="1" dirty="0" smtClean="0"/>
              <a:t>): die </a:t>
            </a:r>
            <a:r>
              <a:rPr lang="de-AT" sz="1800" b="1" dirty="0"/>
              <a:t>Größenklassen sind von Bedeutung für den Bereich der Rechnungslegungsvorschriften (ohne Kleinst-</a:t>
            </a:r>
            <a:r>
              <a:rPr lang="de-AT" sz="1800" b="1" dirty="0" err="1"/>
              <a:t>KapG</a:t>
            </a:r>
            <a:r>
              <a:rPr lang="de-AT" sz="1800" b="1" dirty="0"/>
              <a:t>; § 221 (1a) UGB</a:t>
            </a:r>
            <a:r>
              <a:rPr lang="de-AT" sz="1800" b="1" dirty="0" smtClean="0"/>
              <a:t>) – Finanz teilt die Betriebe anders ein (siehe Folie)</a:t>
            </a:r>
            <a:endParaRPr lang="de-AT" sz="1800" b="1" dirty="0"/>
          </a:p>
          <a:p>
            <a:pPr marL="1208045" lvl="2" indent="-311010"/>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719931" lvl="1" indent="-311010">
              <a:buFont typeface="Wingdings" panose="05000000000000000000" pitchFamily="2" charset="2"/>
              <a:buChar char="§"/>
            </a:pPr>
            <a:endParaRPr lang="de-AT" sz="1800" dirty="0"/>
          </a:p>
          <a:p>
            <a:pPr marL="408921" lvl="1" indent="0">
              <a:buNone/>
            </a:pPr>
            <a:endParaRPr lang="de-AT" sz="1800" dirty="0"/>
          </a:p>
          <a:p>
            <a:endParaRPr lang="de-AT" sz="1800"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6" name="Textplatzhalter 5"/>
          <p:cNvSpPr>
            <a:spLocks noGrp="1"/>
          </p:cNvSpPr>
          <p:nvPr>
            <p:ph type="title"/>
          </p:nvPr>
        </p:nvSpPr>
        <p:spPr>
          <a:xfrm>
            <a:off x="2186940" y="182880"/>
            <a:ext cx="6339839" cy="1135380"/>
          </a:xfrm>
        </p:spPr>
        <p:txBody>
          <a:bodyPr/>
          <a:lstStyle/>
          <a:p>
            <a:r>
              <a:rPr lang="sl-SI" sz="2500" dirty="0" smtClean="0"/>
              <a:t/>
            </a:r>
            <a:br>
              <a:rPr lang="sl-SI" sz="2500" dirty="0" smtClean="0"/>
            </a:br>
            <a:r>
              <a:rPr lang="sl-SI" sz="2500" dirty="0"/>
              <a:t/>
            </a:r>
            <a:br>
              <a:rPr lang="sl-SI" sz="2500" dirty="0"/>
            </a:br>
            <a:r>
              <a:rPr lang="sl-SI" sz="2500" dirty="0" smtClean="0"/>
              <a:t/>
            </a:r>
            <a:br>
              <a:rPr lang="sl-SI" sz="2500" dirty="0" smtClean="0"/>
            </a:br>
            <a:r>
              <a:rPr lang="sl-SI" sz="2500" dirty="0" smtClean="0"/>
              <a:t/>
            </a:r>
            <a:br>
              <a:rPr lang="sl-SI" sz="2500" dirty="0" smtClean="0"/>
            </a:br>
            <a:r>
              <a:rPr lang="sl-SI" sz="2500" dirty="0"/>
              <a:t/>
            </a:r>
            <a:br>
              <a:rPr lang="sl-SI" sz="2500" dirty="0"/>
            </a:br>
            <a:r>
              <a:rPr lang="sl-SI" sz="2500" dirty="0"/>
              <a:t/>
            </a:r>
            <a:br>
              <a:rPr lang="sl-SI" sz="2500" dirty="0"/>
            </a:br>
            <a:r>
              <a:rPr lang="de-AT" sz="2500" dirty="0" smtClean="0"/>
              <a:t>Einteilung </a:t>
            </a:r>
            <a:r>
              <a:rPr lang="de-AT" sz="2500" dirty="0"/>
              <a:t>Klein-, Mittel- und</a:t>
            </a:r>
            <a:br>
              <a:rPr lang="de-AT" sz="2500" dirty="0"/>
            </a:br>
            <a:r>
              <a:rPr lang="de-AT" sz="2500" dirty="0" smtClean="0"/>
              <a:t>Großbetriebe</a:t>
            </a:r>
            <a:r>
              <a:rPr lang="sl-SI" sz="2500" dirty="0" smtClean="0"/>
              <a:t> in </a:t>
            </a:r>
            <a:r>
              <a:rPr lang="de-AT" sz="2500" dirty="0" smtClean="0"/>
              <a:t>Österreich nach UGB</a:t>
            </a:r>
            <a:r>
              <a:rPr lang="de-AT" sz="2500" dirty="0"/>
              <a:t/>
            </a:r>
            <a:br>
              <a:rPr lang="de-AT" sz="2500" dirty="0"/>
            </a:br>
            <a:endParaRPr lang="de-AT" sz="2500" dirty="0">
              <a:latin typeface="+mn-lt"/>
            </a:endParaRPr>
          </a:p>
        </p:txBody>
      </p:sp>
      <p:graphicFrame>
        <p:nvGraphicFramePr>
          <p:cNvPr id="3" name="Tabelle 2"/>
          <p:cNvGraphicFramePr>
            <a:graphicFrameLocks noGrp="1"/>
          </p:cNvGraphicFramePr>
          <p:nvPr>
            <p:extLst>
              <p:ext uri="{D42A27DB-BD31-4B8C-83A1-F6EECF244321}">
                <p14:modId xmlns:p14="http://schemas.microsoft.com/office/powerpoint/2010/main" val="4123463891"/>
              </p:ext>
            </p:extLst>
          </p:nvPr>
        </p:nvGraphicFramePr>
        <p:xfrm>
          <a:off x="499455" y="2136920"/>
          <a:ext cx="7968734" cy="3544451"/>
        </p:xfrm>
        <a:graphic>
          <a:graphicData uri="http://schemas.openxmlformats.org/drawingml/2006/table">
            <a:tbl>
              <a:tblPr firstRow="1" bandRow="1">
                <a:tableStyleId>{5C22544A-7EE6-4342-B048-85BDC9FD1C3A}</a:tableStyleId>
              </a:tblPr>
              <a:tblGrid>
                <a:gridCol w="1610171"/>
                <a:gridCol w="2129913"/>
                <a:gridCol w="2181042"/>
                <a:gridCol w="2047608"/>
              </a:tblGrid>
              <a:tr h="391864">
                <a:tc>
                  <a:txBody>
                    <a:bodyPr/>
                    <a:lstStyle/>
                    <a:p>
                      <a:endParaRPr lang="de-AT" sz="1200" dirty="0"/>
                    </a:p>
                  </a:txBody>
                  <a:tcPr marL="82944" marR="82944" marT="41468" marB="41468">
                    <a:solidFill>
                      <a:schemeClr val="bg2"/>
                    </a:solidFill>
                  </a:tcPr>
                </a:tc>
                <a:tc>
                  <a:txBody>
                    <a:bodyPr/>
                    <a:lstStyle/>
                    <a:p>
                      <a:pPr algn="ctr"/>
                      <a:r>
                        <a:rPr lang="de-AT" sz="1200" dirty="0" smtClean="0">
                          <a:solidFill>
                            <a:schemeClr val="accent3"/>
                          </a:solidFill>
                        </a:rPr>
                        <a:t>klein</a:t>
                      </a:r>
                      <a:endParaRPr lang="de-AT" sz="1200" dirty="0">
                        <a:solidFill>
                          <a:schemeClr val="accent3"/>
                        </a:solidFill>
                      </a:endParaRPr>
                    </a:p>
                  </a:txBody>
                  <a:tcPr marL="82944" marR="82944" marT="41468" marB="41468">
                    <a:solidFill>
                      <a:schemeClr val="bg2"/>
                    </a:solidFill>
                  </a:tcPr>
                </a:tc>
                <a:tc>
                  <a:txBody>
                    <a:bodyPr/>
                    <a:lstStyle/>
                    <a:p>
                      <a:pPr algn="ctr"/>
                      <a:r>
                        <a:rPr lang="de-AT" sz="1200" dirty="0" smtClean="0">
                          <a:solidFill>
                            <a:schemeClr val="accent3"/>
                          </a:solidFill>
                        </a:rPr>
                        <a:t>mittelgroß</a:t>
                      </a:r>
                      <a:endParaRPr lang="de-AT" sz="1200" dirty="0">
                        <a:solidFill>
                          <a:schemeClr val="accent3"/>
                        </a:solidFill>
                      </a:endParaRPr>
                    </a:p>
                  </a:txBody>
                  <a:tcPr marL="82944" marR="82944" marT="41468" marB="41468">
                    <a:solidFill>
                      <a:schemeClr val="bg2"/>
                    </a:solidFill>
                  </a:tcPr>
                </a:tc>
                <a:tc>
                  <a:txBody>
                    <a:bodyPr/>
                    <a:lstStyle/>
                    <a:p>
                      <a:pPr algn="ctr"/>
                      <a:r>
                        <a:rPr lang="de-AT" sz="1200" dirty="0" smtClean="0">
                          <a:solidFill>
                            <a:schemeClr val="accent3"/>
                          </a:solidFill>
                        </a:rPr>
                        <a:t>groß</a:t>
                      </a:r>
                      <a:endParaRPr lang="de-AT" sz="1200" dirty="0">
                        <a:solidFill>
                          <a:schemeClr val="accent3"/>
                        </a:solidFill>
                      </a:endParaRPr>
                    </a:p>
                  </a:txBody>
                  <a:tcPr marL="82944" marR="82944" marT="41468" marB="41468">
                    <a:solidFill>
                      <a:schemeClr val="bg2"/>
                    </a:solidFill>
                  </a:tcPr>
                </a:tc>
              </a:tr>
              <a:tr h="787703">
                <a:tc>
                  <a:txBody>
                    <a:bodyPr/>
                    <a:lstStyle/>
                    <a:p>
                      <a:r>
                        <a:rPr lang="de-AT" sz="1200" b="1" dirty="0" smtClean="0">
                          <a:solidFill>
                            <a:schemeClr val="accent3"/>
                          </a:solidFill>
                        </a:rPr>
                        <a:t>Bilanzsumme</a:t>
                      </a:r>
                      <a:endParaRPr lang="de-AT" sz="1200" b="1" dirty="0">
                        <a:solidFill>
                          <a:schemeClr val="accent3"/>
                        </a:solidFill>
                      </a:endParaRPr>
                    </a:p>
                  </a:txBody>
                  <a:tcPr marL="82944" marR="82944" marT="41468" marB="41468">
                    <a:solidFill>
                      <a:schemeClr val="bg2"/>
                    </a:solidFill>
                  </a:tcPr>
                </a:tc>
                <a:tc>
                  <a:txBody>
                    <a:bodyPr/>
                    <a:lstStyle/>
                    <a:p>
                      <a:pPr algn="ctr"/>
                      <a:r>
                        <a:rPr lang="de-AT" sz="1200" b="1" dirty="0" smtClean="0"/>
                        <a:t>5 </a:t>
                      </a:r>
                      <a:r>
                        <a:rPr lang="de-AT" sz="1200" b="1" dirty="0" err="1" smtClean="0"/>
                        <a:t>Mio</a:t>
                      </a:r>
                    </a:p>
                  </a:txBody>
                  <a:tcPr marL="82944" marR="82944" marT="41468" marB="41468">
                    <a:solidFill>
                      <a:schemeClr val="bg2">
                        <a:lumMod val="40000"/>
                        <a:lumOff val="60000"/>
                      </a:schemeClr>
                    </a:solidFill>
                  </a:tcPr>
                </a:tc>
                <a:tc>
                  <a:txBody>
                    <a:bodyPr/>
                    <a:lstStyle/>
                    <a:p>
                      <a:pPr algn="ctr"/>
                      <a:r>
                        <a:rPr lang="de-AT" sz="1200" b="1" dirty="0" smtClean="0"/>
                        <a:t>5 </a:t>
                      </a:r>
                      <a:r>
                        <a:rPr lang="de-AT" sz="1200" b="1" dirty="0" err="1" smtClean="0"/>
                        <a:t>Mio</a:t>
                      </a:r>
                      <a:endParaRPr lang="de-AT" sz="1200" b="1" dirty="0"/>
                    </a:p>
                  </a:txBody>
                  <a:tcPr marL="82944" marR="82944" marT="41468" marB="41468">
                    <a:solidFill>
                      <a:schemeClr val="bg1">
                        <a:lumMod val="85000"/>
                      </a:schemeClr>
                    </a:solidFill>
                  </a:tcPr>
                </a:tc>
                <a:tc>
                  <a:txBody>
                    <a:bodyPr/>
                    <a:lstStyle/>
                    <a:p>
                      <a:pPr algn="ctr"/>
                      <a:r>
                        <a:rPr lang="de-AT" sz="1200" b="1" dirty="0" smtClean="0"/>
                        <a:t>20 </a:t>
                      </a:r>
                      <a:r>
                        <a:rPr lang="de-AT" sz="1200" b="1" dirty="0" err="1" smtClean="0"/>
                        <a:t>Mio</a:t>
                      </a:r>
                      <a:endParaRPr lang="de-AT" sz="1200" b="1" dirty="0"/>
                    </a:p>
                  </a:txBody>
                  <a:tcPr marL="82944" marR="82944" marT="41468" marB="41468">
                    <a:solidFill>
                      <a:schemeClr val="bg1">
                        <a:lumMod val="75000"/>
                      </a:schemeClr>
                    </a:solidFill>
                  </a:tcPr>
                </a:tc>
              </a:tr>
              <a:tr h="787703">
                <a:tc>
                  <a:txBody>
                    <a:bodyPr/>
                    <a:lstStyle/>
                    <a:p>
                      <a:r>
                        <a:rPr lang="de-AT" sz="1200" b="1" dirty="0" smtClean="0">
                          <a:solidFill>
                            <a:schemeClr val="accent3"/>
                          </a:solidFill>
                        </a:rPr>
                        <a:t>Umsatzerlöse</a:t>
                      </a:r>
                      <a:endParaRPr lang="de-AT" sz="1200" b="1" dirty="0">
                        <a:solidFill>
                          <a:schemeClr val="accent3"/>
                        </a:solidFill>
                      </a:endParaRPr>
                    </a:p>
                  </a:txBody>
                  <a:tcPr marL="82944" marR="82944" marT="41468" marB="41468">
                    <a:solidFill>
                      <a:schemeClr val="bg2"/>
                    </a:solidFill>
                  </a:tcPr>
                </a:tc>
                <a:tc>
                  <a:txBody>
                    <a:bodyPr/>
                    <a:lstStyle/>
                    <a:p>
                      <a:pPr algn="ctr"/>
                      <a:r>
                        <a:rPr lang="de-AT" sz="1200" b="1" dirty="0" smtClean="0"/>
                        <a:t>10</a:t>
                      </a:r>
                      <a:r>
                        <a:rPr lang="de-AT" sz="1200" b="1" baseline="0" dirty="0" smtClean="0"/>
                        <a:t> </a:t>
                      </a:r>
                      <a:r>
                        <a:rPr lang="de-AT" sz="1200" b="1" baseline="0" dirty="0" err="1" smtClean="0"/>
                        <a:t>Mio</a:t>
                      </a:r>
                      <a:endParaRPr lang="de-AT" sz="1200" b="1" dirty="0"/>
                    </a:p>
                  </a:txBody>
                  <a:tcPr marL="82944" marR="82944" marT="41468" marB="41468">
                    <a:solidFill>
                      <a:schemeClr val="bg2">
                        <a:lumMod val="40000"/>
                        <a:lumOff val="60000"/>
                      </a:schemeClr>
                    </a:solidFill>
                  </a:tcPr>
                </a:tc>
                <a:tc>
                  <a:txBody>
                    <a:bodyPr/>
                    <a:lstStyle/>
                    <a:p>
                      <a:pPr algn="ctr"/>
                      <a:r>
                        <a:rPr lang="de-AT" sz="1200" b="1" dirty="0" smtClean="0"/>
                        <a:t>10 </a:t>
                      </a:r>
                      <a:r>
                        <a:rPr lang="de-AT" sz="1200" b="1" dirty="0" err="1" smtClean="0"/>
                        <a:t>Mio</a:t>
                      </a:r>
                      <a:endParaRPr lang="de-AT" sz="1200" b="1" dirty="0"/>
                    </a:p>
                  </a:txBody>
                  <a:tcPr marL="82944" marR="82944" marT="41468" marB="41468">
                    <a:solidFill>
                      <a:schemeClr val="bg1">
                        <a:lumMod val="85000"/>
                      </a:schemeClr>
                    </a:solidFill>
                  </a:tcPr>
                </a:tc>
                <a:tc>
                  <a:txBody>
                    <a:bodyPr/>
                    <a:lstStyle/>
                    <a:p>
                      <a:pPr algn="ctr"/>
                      <a:r>
                        <a:rPr lang="de-AT" sz="1200" b="1" dirty="0" smtClean="0"/>
                        <a:t>40 </a:t>
                      </a:r>
                      <a:r>
                        <a:rPr lang="de-AT" sz="1200" b="1" dirty="0" err="1" smtClean="0"/>
                        <a:t>Mio</a:t>
                      </a:r>
                      <a:endParaRPr lang="de-AT" sz="1200" b="1" dirty="0"/>
                    </a:p>
                  </a:txBody>
                  <a:tcPr marL="82944" marR="82944" marT="41468" marB="41468">
                    <a:solidFill>
                      <a:schemeClr val="bg1">
                        <a:lumMod val="75000"/>
                      </a:schemeClr>
                    </a:solidFill>
                  </a:tcPr>
                </a:tc>
              </a:tr>
              <a:tr h="579845">
                <a:tc>
                  <a:txBody>
                    <a:bodyPr/>
                    <a:lstStyle/>
                    <a:p>
                      <a:r>
                        <a:rPr lang="de-AT" sz="1200" b="1" dirty="0" smtClean="0">
                          <a:solidFill>
                            <a:schemeClr val="accent3"/>
                          </a:solidFill>
                        </a:rPr>
                        <a:t>Arbeitnehmer</a:t>
                      </a:r>
                      <a:endParaRPr lang="de-AT" sz="1200" b="1" dirty="0">
                        <a:solidFill>
                          <a:schemeClr val="accent3"/>
                        </a:solidFill>
                      </a:endParaRPr>
                    </a:p>
                  </a:txBody>
                  <a:tcPr marL="82944" marR="82944" marT="41468" marB="41468">
                    <a:solidFill>
                      <a:schemeClr val="bg2"/>
                    </a:solidFill>
                  </a:tcPr>
                </a:tc>
                <a:tc>
                  <a:txBody>
                    <a:bodyPr/>
                    <a:lstStyle/>
                    <a:p>
                      <a:pPr algn="ctr"/>
                      <a:r>
                        <a:rPr lang="de-AT" sz="1200" b="1" dirty="0" smtClean="0"/>
                        <a:t>50</a:t>
                      </a:r>
                      <a:endParaRPr lang="de-AT" sz="1200" b="1" dirty="0"/>
                    </a:p>
                  </a:txBody>
                  <a:tcPr marL="82944" marR="82944" marT="41468" marB="41468">
                    <a:solidFill>
                      <a:schemeClr val="bg2">
                        <a:lumMod val="40000"/>
                        <a:lumOff val="60000"/>
                      </a:schemeClr>
                    </a:solidFill>
                  </a:tcPr>
                </a:tc>
                <a:tc>
                  <a:txBody>
                    <a:bodyPr/>
                    <a:lstStyle/>
                    <a:p>
                      <a:pPr algn="ctr"/>
                      <a:r>
                        <a:rPr lang="de-AT" sz="1200" b="1" dirty="0" smtClean="0"/>
                        <a:t>50 </a:t>
                      </a:r>
                      <a:endParaRPr lang="de-AT" sz="1200" b="1" dirty="0"/>
                    </a:p>
                  </a:txBody>
                  <a:tcPr marL="82944" marR="82944" marT="41468" marB="41468">
                    <a:solidFill>
                      <a:schemeClr val="bg1">
                        <a:lumMod val="85000"/>
                      </a:schemeClr>
                    </a:solidFill>
                  </a:tcPr>
                </a:tc>
                <a:tc>
                  <a:txBody>
                    <a:bodyPr/>
                    <a:lstStyle/>
                    <a:p>
                      <a:pPr algn="ctr"/>
                      <a:r>
                        <a:rPr lang="de-AT" sz="1200" b="1" dirty="0" smtClean="0"/>
                        <a:t>250 </a:t>
                      </a:r>
                      <a:endParaRPr lang="de-AT" sz="1200" b="1" dirty="0"/>
                    </a:p>
                  </a:txBody>
                  <a:tcPr marL="82944" marR="82944" marT="41468" marB="41468">
                    <a:solidFill>
                      <a:schemeClr val="bg1">
                        <a:lumMod val="75000"/>
                      </a:schemeClr>
                    </a:solidFill>
                  </a:tcPr>
                </a:tc>
              </a:tr>
              <a:tr h="967578">
                <a:tc>
                  <a:txBody>
                    <a:bodyPr/>
                    <a:lstStyle/>
                    <a:p>
                      <a:endParaRPr lang="de-AT" sz="1200" b="1" dirty="0">
                        <a:solidFill>
                          <a:schemeClr val="accent3"/>
                        </a:solidFill>
                      </a:endParaRPr>
                    </a:p>
                  </a:txBody>
                  <a:tcPr marL="82944" marR="82944" marT="41468" marB="41468">
                    <a:solidFill>
                      <a:schemeClr val="bg2"/>
                    </a:solidFill>
                  </a:tcPr>
                </a:tc>
                <a:tc>
                  <a:txBody>
                    <a:bodyPr/>
                    <a:lstStyle/>
                    <a:p>
                      <a:pPr algn="ctr"/>
                      <a:r>
                        <a:rPr lang="de-AT" sz="1500" b="1" dirty="0" smtClean="0"/>
                        <a:t>2 dieser Merkmale nicht</a:t>
                      </a:r>
                      <a:r>
                        <a:rPr lang="de-AT" sz="1500" b="1" baseline="0" dirty="0" smtClean="0"/>
                        <a:t> überschritten</a:t>
                      </a:r>
                      <a:endParaRPr lang="de-AT" sz="1500" b="1" dirty="0"/>
                    </a:p>
                  </a:txBody>
                  <a:tcPr marL="82944" marR="82944" marT="41468" marB="41468">
                    <a:solidFill>
                      <a:schemeClr val="bg2">
                        <a:lumMod val="40000"/>
                        <a:lumOff val="60000"/>
                      </a:schemeClr>
                    </a:solidFill>
                  </a:tcPr>
                </a:tc>
                <a:tc>
                  <a:txBody>
                    <a:bodyPr/>
                    <a:lstStyle/>
                    <a:p>
                      <a:pPr algn="ctr"/>
                      <a:r>
                        <a:rPr lang="de-AT" sz="1500" b="1" dirty="0" smtClean="0"/>
                        <a:t>2 dieser Merkmale überschritten und 2 Merkmale der Größenklasse „groß“</a:t>
                      </a:r>
                      <a:endParaRPr lang="de-AT" sz="1500" b="1" dirty="0"/>
                    </a:p>
                  </a:txBody>
                  <a:tcPr marL="82944" marR="82944" marT="41468" marB="41468">
                    <a:solidFill>
                      <a:schemeClr val="bg1">
                        <a:lumMod val="85000"/>
                      </a:schemeClr>
                    </a:solidFill>
                  </a:tcPr>
                </a:tc>
                <a:tc>
                  <a:txBody>
                    <a:bodyPr/>
                    <a:lstStyle/>
                    <a:p>
                      <a:pPr algn="ctr"/>
                      <a:r>
                        <a:rPr lang="de-AT" sz="1500" b="1" dirty="0" smtClean="0"/>
                        <a:t>2 dieser</a:t>
                      </a:r>
                      <a:r>
                        <a:rPr lang="de-AT" sz="1500" b="1" baseline="0" dirty="0" smtClean="0"/>
                        <a:t> Merkmale überschritten</a:t>
                      </a:r>
                      <a:endParaRPr lang="de-AT" sz="1500" b="1" dirty="0"/>
                    </a:p>
                  </a:txBody>
                  <a:tcPr marL="82944" marR="82944" marT="41468" marB="41468">
                    <a:solidFill>
                      <a:schemeClr val="bg1">
                        <a:lumMod val="75000"/>
                      </a:schemeClr>
                    </a:solidFill>
                  </a:tcPr>
                </a:tc>
              </a:tr>
            </a:tbl>
          </a:graphicData>
        </a:graphic>
      </p:graphicFrame>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5756" y="6433289"/>
            <a:ext cx="446796" cy="374153"/>
          </a:xfrm>
          <a:prstGeom prst="rect">
            <a:avLst/>
          </a:prstGeom>
        </p:spPr>
      </p:pic>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186695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34</a:t>
            </a:fld>
            <a:endParaRPr lang="de-AT"/>
          </a:p>
        </p:txBody>
      </p:sp>
      <p:sp>
        <p:nvSpPr>
          <p:cNvPr id="69635" name="Rectangle 3"/>
          <p:cNvSpPr>
            <a:spLocks noGrp="1" noChangeArrowheads="1"/>
          </p:cNvSpPr>
          <p:nvPr>
            <p:ph type="body" idx="1"/>
          </p:nvPr>
        </p:nvSpPr>
        <p:spPr>
          <a:xfrm>
            <a:off x="652321" y="1339060"/>
            <a:ext cx="7835040" cy="4698227"/>
          </a:xfrm>
        </p:spPr>
        <p:txBody>
          <a:bodyPr/>
          <a:lstStyle/>
          <a:p>
            <a:pPr marL="408921" lvl="1" indent="0">
              <a:buNone/>
            </a:pPr>
            <a:endParaRPr lang="de-AT" b="0" dirty="0" smtClean="0"/>
          </a:p>
          <a:p>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3" name="Textplatzhalter 5"/>
          <p:cNvSpPr txBox="1">
            <a:spLocks/>
          </p:cNvSpPr>
          <p:nvPr/>
        </p:nvSpPr>
        <p:spPr bwMode="auto">
          <a:xfrm>
            <a:off x="720428" y="784860"/>
            <a:ext cx="8034052"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r>
              <a:rPr lang="de-AT" sz="2500" dirty="0">
                <a:solidFill>
                  <a:srgbClr val="0063A6"/>
                </a:solidFill>
                <a:ea typeface="+mj-ea"/>
                <a:cs typeface="+mj-cs"/>
              </a:rPr>
              <a:t>Einteilung Klein-, Mittel- </a:t>
            </a:r>
            <a:r>
              <a:rPr lang="de-AT" sz="2500" dirty="0" smtClean="0">
                <a:solidFill>
                  <a:srgbClr val="0063A6"/>
                </a:solidFill>
                <a:ea typeface="+mj-ea"/>
                <a:cs typeface="+mj-cs"/>
              </a:rPr>
              <a:t>und Großbetriebe</a:t>
            </a:r>
            <a:r>
              <a:rPr lang="sl-SI" sz="2500" dirty="0" smtClean="0">
                <a:solidFill>
                  <a:srgbClr val="0063A6"/>
                </a:solidFill>
                <a:ea typeface="+mj-ea"/>
                <a:cs typeface="+mj-cs"/>
              </a:rPr>
              <a:t> </a:t>
            </a:r>
            <a:r>
              <a:rPr lang="sl-SI" sz="2500" dirty="0">
                <a:solidFill>
                  <a:srgbClr val="0063A6"/>
                </a:solidFill>
                <a:ea typeface="+mj-ea"/>
                <a:cs typeface="+mj-cs"/>
              </a:rPr>
              <a:t>in </a:t>
            </a:r>
            <a:r>
              <a:rPr lang="de-AT" sz="2500" dirty="0">
                <a:solidFill>
                  <a:srgbClr val="0063A6"/>
                </a:solidFill>
                <a:ea typeface="+mj-ea"/>
                <a:cs typeface="+mj-cs"/>
              </a:rPr>
              <a:t>Österreich </a:t>
            </a:r>
          </a:p>
          <a:p>
            <a:pPr algn="l"/>
            <a:r>
              <a:rPr lang="de-AT" sz="2500" dirty="0" smtClean="0">
                <a:solidFill>
                  <a:srgbClr val="0063A6"/>
                </a:solidFill>
                <a:ea typeface="+mj-ea"/>
                <a:cs typeface="+mj-cs"/>
              </a:rPr>
              <a:t>(für Zwecke der Außenprüfung)</a:t>
            </a:r>
            <a:r>
              <a:rPr lang="de-AT" sz="2500" dirty="0">
                <a:solidFill>
                  <a:srgbClr val="0063A6"/>
                </a:solidFill>
                <a:ea typeface="+mj-ea"/>
                <a:cs typeface="+mj-cs"/>
              </a:rPr>
              <a:t/>
            </a:r>
            <a:br>
              <a:rPr lang="de-AT" sz="2500" dirty="0">
                <a:solidFill>
                  <a:srgbClr val="0063A6"/>
                </a:solidFill>
                <a:ea typeface="+mj-ea"/>
                <a:cs typeface="+mj-cs"/>
              </a:rPr>
            </a:br>
            <a:endParaRPr lang="de-AT" sz="2500" dirty="0" smtClean="0"/>
          </a:p>
          <a:p>
            <a:pPr algn="l"/>
            <a:endParaRPr lang="de-AT" sz="2500" dirty="0"/>
          </a:p>
          <a:p>
            <a:pPr algn="l"/>
            <a:r>
              <a:rPr lang="de-AT" sz="2500" dirty="0" smtClean="0"/>
              <a:t>Betriebskategorien </a:t>
            </a:r>
            <a:r>
              <a:rPr lang="de-AT" sz="2500" dirty="0"/>
              <a:t>- Zuständigkeiten</a:t>
            </a:r>
          </a:p>
        </p:txBody>
      </p:sp>
      <p:sp>
        <p:nvSpPr>
          <p:cNvPr id="9" name="object 3"/>
          <p:cNvSpPr/>
          <p:nvPr/>
        </p:nvSpPr>
        <p:spPr>
          <a:xfrm>
            <a:off x="720428" y="1601742"/>
            <a:ext cx="7505050" cy="4506434"/>
          </a:xfrm>
          <a:prstGeom prst="rect">
            <a:avLst/>
          </a:prstGeom>
          <a:blipFill>
            <a:blip r:embed="rId2" cstate="print"/>
            <a:stretch>
              <a:fillRect/>
            </a:stretch>
          </a:blipFill>
        </p:spPr>
        <p:txBody>
          <a:bodyPr wrap="square" lIns="0" tIns="0" rIns="0" bIns="0" rtlCol="0"/>
          <a:lstStyle/>
          <a:p>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756" y="6433289"/>
            <a:ext cx="446796" cy="374153"/>
          </a:xfrm>
          <a:prstGeom prst="rect">
            <a:avLst/>
          </a:prstGeom>
        </p:spPr>
      </p:pic>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148703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35</a:t>
            </a:fld>
            <a:endParaRPr lang="de-AT"/>
          </a:p>
        </p:txBody>
      </p:sp>
      <p:sp>
        <p:nvSpPr>
          <p:cNvPr id="69635" name="Rectangle 3"/>
          <p:cNvSpPr>
            <a:spLocks noGrp="1" noChangeArrowheads="1"/>
          </p:cNvSpPr>
          <p:nvPr>
            <p:ph type="body" idx="1"/>
          </p:nvPr>
        </p:nvSpPr>
        <p:spPr>
          <a:xfrm>
            <a:off x="652321" y="1339060"/>
            <a:ext cx="7835040" cy="4698227"/>
          </a:xfrm>
        </p:spPr>
        <p:txBody>
          <a:bodyPr/>
          <a:lstStyle/>
          <a:p>
            <a:pPr marL="408921" lvl="1" indent="0">
              <a:buNone/>
            </a:pPr>
            <a:endParaRPr lang="de-AT" b="0" dirty="0" smtClean="0"/>
          </a:p>
          <a:p>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6" name="Textplatzhalter 5"/>
          <p:cNvSpPr>
            <a:spLocks noGrp="1"/>
          </p:cNvSpPr>
          <p:nvPr>
            <p:ph type="title"/>
          </p:nvPr>
        </p:nvSpPr>
        <p:spPr>
          <a:xfrm>
            <a:off x="2144151" y="253218"/>
            <a:ext cx="5977560" cy="451632"/>
          </a:xfrm>
        </p:spPr>
        <p:txBody>
          <a:bodyPr/>
          <a:lstStyle/>
          <a:p>
            <a:r>
              <a:rPr lang="de-AT" sz="2500" dirty="0"/>
              <a:t/>
            </a:r>
            <a:br>
              <a:rPr lang="de-AT" sz="2500" dirty="0"/>
            </a:br>
            <a:r>
              <a:rPr lang="de-AT" sz="2500" dirty="0" smtClean="0"/>
              <a:t/>
            </a:r>
            <a:br>
              <a:rPr lang="de-AT" sz="2500" dirty="0" smtClean="0"/>
            </a:br>
            <a:r>
              <a:rPr lang="de-AT" sz="2500" dirty="0"/>
              <a:t/>
            </a:r>
            <a:br>
              <a:rPr lang="de-AT" sz="2500" dirty="0"/>
            </a:br>
            <a:r>
              <a:rPr lang="de-AT" sz="2500" dirty="0" smtClean="0"/>
              <a:t/>
            </a:r>
            <a:br>
              <a:rPr lang="de-AT" sz="2500" dirty="0" smtClean="0"/>
            </a:br>
            <a:r>
              <a:rPr lang="de-AT" sz="2500" dirty="0" smtClean="0"/>
              <a:t>Haupt-Prüfungseinheiten in der Finanz</a:t>
            </a:r>
            <a:endParaRPr lang="de-AT" sz="2500" dirty="0">
              <a:latin typeface="+mn-lt"/>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graphicFrame>
        <p:nvGraphicFramePr>
          <p:cNvPr id="8" name="Tabelle 7"/>
          <p:cNvGraphicFramePr>
            <a:graphicFrameLocks noGrp="1"/>
          </p:cNvGraphicFramePr>
          <p:nvPr>
            <p:extLst>
              <p:ext uri="{D42A27DB-BD31-4B8C-83A1-F6EECF244321}">
                <p14:modId xmlns:p14="http://schemas.microsoft.com/office/powerpoint/2010/main" val="4118617863"/>
              </p:ext>
            </p:extLst>
          </p:nvPr>
        </p:nvGraphicFramePr>
        <p:xfrm>
          <a:off x="653761" y="979609"/>
          <a:ext cx="7756236" cy="4813875"/>
        </p:xfrm>
        <a:graphic>
          <a:graphicData uri="http://schemas.openxmlformats.org/drawingml/2006/table">
            <a:tbl>
              <a:tblPr firstRow="1" bandRow="1">
                <a:tableStyleId>{5C22544A-7EE6-4342-B048-85BDC9FD1C3A}</a:tableStyleId>
              </a:tblPr>
              <a:tblGrid>
                <a:gridCol w="2585412"/>
                <a:gridCol w="2585412"/>
                <a:gridCol w="2585412"/>
              </a:tblGrid>
              <a:tr h="920723">
                <a:tc>
                  <a:txBody>
                    <a:bodyPr/>
                    <a:lstStyle/>
                    <a:p>
                      <a:pPr algn="ctr"/>
                      <a:r>
                        <a:rPr lang="de-AT" sz="2000" dirty="0" smtClean="0">
                          <a:solidFill>
                            <a:schemeClr val="accent3"/>
                          </a:solidFill>
                        </a:rPr>
                        <a:t>Amts-BP</a:t>
                      </a:r>
                      <a:endParaRPr lang="de-AT" sz="2000" dirty="0">
                        <a:solidFill>
                          <a:schemeClr val="accent3"/>
                        </a:solidFill>
                      </a:endParaRPr>
                    </a:p>
                  </a:txBody>
                  <a:tcPr marL="82944" marR="82944" marT="41468" marB="41468">
                    <a:solidFill>
                      <a:schemeClr val="bg2"/>
                    </a:solidFill>
                  </a:tcPr>
                </a:tc>
                <a:tc>
                  <a:txBody>
                    <a:bodyPr/>
                    <a:lstStyle/>
                    <a:p>
                      <a:pPr algn="ctr"/>
                      <a:r>
                        <a:rPr lang="de-AT" sz="2000" dirty="0" smtClean="0">
                          <a:solidFill>
                            <a:schemeClr val="accent3"/>
                          </a:solidFill>
                        </a:rPr>
                        <a:t>Groß-BP</a:t>
                      </a:r>
                      <a:endParaRPr lang="de-AT" sz="2000" dirty="0">
                        <a:solidFill>
                          <a:schemeClr val="accent3"/>
                        </a:solidFill>
                      </a:endParaRPr>
                    </a:p>
                  </a:txBody>
                  <a:tcPr marL="82944" marR="82944" marT="41468" marB="41468">
                    <a:solidFill>
                      <a:schemeClr val="bg2"/>
                    </a:solidFill>
                  </a:tcPr>
                </a:tc>
                <a:tc>
                  <a:txBody>
                    <a:bodyPr/>
                    <a:lstStyle/>
                    <a:p>
                      <a:pPr algn="ctr"/>
                      <a:r>
                        <a:rPr lang="de-AT" sz="2000" dirty="0" err="1" smtClean="0">
                          <a:solidFill>
                            <a:schemeClr val="accent3"/>
                          </a:solidFill>
                        </a:rPr>
                        <a:t>Steufa</a:t>
                      </a:r>
                      <a:endParaRPr lang="de-AT" sz="2000" dirty="0">
                        <a:solidFill>
                          <a:schemeClr val="accent3"/>
                        </a:solidFill>
                      </a:endParaRPr>
                    </a:p>
                  </a:txBody>
                  <a:tcPr marL="82944" marR="82944" marT="41468" marB="41468">
                    <a:solidFill>
                      <a:schemeClr val="bg2"/>
                    </a:solidFill>
                  </a:tcPr>
                </a:tc>
              </a:tr>
              <a:tr h="1959637">
                <a:tc>
                  <a:txBody>
                    <a:bodyPr/>
                    <a:lstStyle/>
                    <a:p>
                      <a:r>
                        <a:rPr lang="de-AT" sz="2000" b="0" u="sng" dirty="0" smtClean="0">
                          <a:solidFill>
                            <a:schemeClr val="tx1"/>
                          </a:solidFill>
                        </a:rPr>
                        <a:t>hauptsächlich:</a:t>
                      </a:r>
                    </a:p>
                    <a:p>
                      <a:endParaRPr lang="de-AT" sz="2000" b="0" u="sng" dirty="0" smtClean="0">
                        <a:solidFill>
                          <a:schemeClr val="tx1"/>
                        </a:solidFill>
                      </a:endParaRPr>
                    </a:p>
                    <a:p>
                      <a:r>
                        <a:rPr lang="de-AT" sz="2000" b="1" dirty="0" smtClean="0">
                          <a:solidFill>
                            <a:schemeClr val="tx1"/>
                          </a:solidFill>
                        </a:rPr>
                        <a:t>Betriebsprüfung</a:t>
                      </a:r>
                    </a:p>
                    <a:p>
                      <a:r>
                        <a:rPr lang="de-AT" sz="2000" b="1" dirty="0" smtClean="0">
                          <a:solidFill>
                            <a:schemeClr val="tx1"/>
                          </a:solidFill>
                        </a:rPr>
                        <a:t>UVA-Prüfung</a:t>
                      </a:r>
                      <a:endParaRPr lang="de-AT" sz="2000" b="1" dirty="0">
                        <a:solidFill>
                          <a:schemeClr val="tx1"/>
                        </a:solidFill>
                      </a:endParaRPr>
                    </a:p>
                  </a:txBody>
                  <a:tcPr marL="82944" marR="82944" marT="41468" marB="41468">
                    <a:solidFill>
                      <a:schemeClr val="bg1">
                        <a:lumMod val="85000"/>
                      </a:schemeClr>
                    </a:solidFill>
                  </a:tcPr>
                </a:tc>
                <a:tc>
                  <a:txBody>
                    <a:bodyPr/>
                    <a:lstStyle/>
                    <a:p>
                      <a:endParaRPr lang="de-AT" sz="2000" b="1" dirty="0" smtClean="0">
                        <a:solidFill>
                          <a:schemeClr val="tx1"/>
                        </a:solidFill>
                      </a:endParaRPr>
                    </a:p>
                    <a:p>
                      <a:endParaRPr lang="de-AT" sz="2000" b="1" dirty="0" smtClean="0">
                        <a:solidFill>
                          <a:schemeClr val="tx1"/>
                        </a:solidFill>
                      </a:endParaRPr>
                    </a:p>
                    <a:p>
                      <a:r>
                        <a:rPr lang="de-AT" sz="2000" b="1" dirty="0" smtClean="0">
                          <a:solidFill>
                            <a:schemeClr val="tx1"/>
                          </a:solidFill>
                        </a:rPr>
                        <a:t>Betriebsprüfung</a:t>
                      </a:r>
                      <a:endParaRPr lang="de-AT" sz="2000" b="1" dirty="0">
                        <a:solidFill>
                          <a:schemeClr val="tx1"/>
                        </a:solidFill>
                      </a:endParaRPr>
                    </a:p>
                  </a:txBody>
                  <a:tcPr marL="82944" marR="82944" marT="41468" marB="41468">
                    <a:solidFill>
                      <a:schemeClr val="bg1">
                        <a:lumMod val="85000"/>
                      </a:schemeClr>
                    </a:solidFill>
                  </a:tcPr>
                </a:tc>
                <a:tc>
                  <a:txBody>
                    <a:bodyPr/>
                    <a:lstStyle/>
                    <a:p>
                      <a:endParaRPr lang="de-AT" sz="2000" b="1" dirty="0" smtClean="0">
                        <a:solidFill>
                          <a:schemeClr val="tx1"/>
                        </a:solidFill>
                      </a:endParaRPr>
                    </a:p>
                    <a:p>
                      <a:r>
                        <a:rPr lang="de-AT" sz="2000" b="1" dirty="0" smtClean="0">
                          <a:solidFill>
                            <a:schemeClr val="tx1"/>
                          </a:solidFill>
                        </a:rPr>
                        <a:t>Haus- und Personendurch-</a:t>
                      </a:r>
                      <a:r>
                        <a:rPr lang="de-AT" sz="2000" b="1" baseline="0" dirty="0" smtClean="0">
                          <a:solidFill>
                            <a:schemeClr val="tx1"/>
                          </a:solidFill>
                        </a:rPr>
                        <a:t> </a:t>
                      </a:r>
                      <a:r>
                        <a:rPr lang="de-AT" sz="2000" b="1" baseline="0" dirty="0" err="1" smtClean="0">
                          <a:solidFill>
                            <a:schemeClr val="tx1"/>
                          </a:solidFill>
                        </a:rPr>
                        <a:t>suchung</a:t>
                      </a:r>
                      <a:endParaRPr lang="de-AT" sz="2000" b="1" dirty="0">
                        <a:solidFill>
                          <a:schemeClr val="tx1"/>
                        </a:solidFill>
                      </a:endParaRPr>
                    </a:p>
                  </a:txBody>
                  <a:tcPr marL="82944" marR="82944" marT="41468" marB="41468">
                    <a:solidFill>
                      <a:schemeClr val="bg1">
                        <a:lumMod val="85000"/>
                      </a:schemeClr>
                    </a:solidFill>
                  </a:tcPr>
                </a:tc>
              </a:tr>
              <a:tr h="1933515">
                <a:tc>
                  <a:txBody>
                    <a:bodyPr/>
                    <a:lstStyle/>
                    <a:p>
                      <a:r>
                        <a:rPr lang="de-AT" sz="2000" b="0" u="sng" dirty="0" smtClean="0">
                          <a:solidFill>
                            <a:schemeClr val="tx1"/>
                          </a:solidFill>
                        </a:rPr>
                        <a:t>daneben, unterstützend:</a:t>
                      </a:r>
                    </a:p>
                    <a:p>
                      <a:endParaRPr lang="de-AT" sz="2000" b="0" u="sng" dirty="0" smtClean="0">
                        <a:solidFill>
                          <a:schemeClr val="tx1"/>
                        </a:solidFill>
                      </a:endParaRPr>
                    </a:p>
                    <a:p>
                      <a:r>
                        <a:rPr lang="de-AT" sz="2000" b="1" dirty="0" smtClean="0">
                          <a:solidFill>
                            <a:schemeClr val="tx1"/>
                          </a:solidFill>
                        </a:rPr>
                        <a:t>Erhebung</a:t>
                      </a:r>
                    </a:p>
                    <a:p>
                      <a:r>
                        <a:rPr lang="de-AT" sz="2000" b="1" dirty="0" smtClean="0">
                          <a:solidFill>
                            <a:schemeClr val="tx1"/>
                          </a:solidFill>
                        </a:rPr>
                        <a:t>Nachschau</a:t>
                      </a:r>
                    </a:p>
                    <a:p>
                      <a:r>
                        <a:rPr lang="de-AT" sz="1600" b="1" dirty="0" smtClean="0">
                          <a:solidFill>
                            <a:schemeClr val="tx1"/>
                          </a:solidFill>
                        </a:rPr>
                        <a:t>Muster eines</a:t>
                      </a:r>
                      <a:r>
                        <a:rPr lang="de-AT" sz="1600" b="1" baseline="0" dirty="0" smtClean="0">
                          <a:solidFill>
                            <a:schemeClr val="tx1"/>
                          </a:solidFill>
                        </a:rPr>
                        <a:t> NS-Auftrages</a:t>
                      </a:r>
                      <a:endParaRPr lang="de-AT" sz="1600" b="1" dirty="0">
                        <a:solidFill>
                          <a:schemeClr val="tx1"/>
                        </a:solidFill>
                      </a:endParaRPr>
                    </a:p>
                  </a:txBody>
                  <a:tcPr marL="82944" marR="82944" marT="41468" marB="41468">
                    <a:solidFill>
                      <a:schemeClr val="bg1">
                        <a:lumMod val="85000"/>
                      </a:schemeClr>
                    </a:solidFill>
                  </a:tcPr>
                </a:tc>
                <a:tc>
                  <a:txBody>
                    <a:bodyPr/>
                    <a:lstStyle/>
                    <a:p>
                      <a:endParaRPr lang="de-AT" sz="2000" b="1" dirty="0" smtClean="0">
                        <a:solidFill>
                          <a:schemeClr val="tx1"/>
                        </a:solidFill>
                      </a:endParaRPr>
                    </a:p>
                    <a:p>
                      <a:r>
                        <a:rPr lang="de-AT" sz="2000" b="1" dirty="0" smtClean="0">
                          <a:solidFill>
                            <a:schemeClr val="tx1"/>
                          </a:solidFill>
                        </a:rPr>
                        <a:t>Erhebung</a:t>
                      </a:r>
                    </a:p>
                    <a:p>
                      <a:r>
                        <a:rPr lang="de-AT" sz="2000" b="1" dirty="0" smtClean="0">
                          <a:solidFill>
                            <a:schemeClr val="tx1"/>
                          </a:solidFill>
                        </a:rPr>
                        <a:t>Nachschau</a:t>
                      </a:r>
                    </a:p>
                    <a:p>
                      <a:r>
                        <a:rPr lang="de-AT" sz="2000" b="1" dirty="0" smtClean="0">
                          <a:solidFill>
                            <a:schemeClr val="tx1"/>
                          </a:solidFill>
                        </a:rPr>
                        <a:t>UVA-Prüfung</a:t>
                      </a:r>
                      <a:endParaRPr lang="de-AT" sz="2000" b="1" dirty="0">
                        <a:solidFill>
                          <a:schemeClr val="tx1"/>
                        </a:solidFill>
                      </a:endParaRPr>
                    </a:p>
                  </a:txBody>
                  <a:tcPr marL="82944" marR="82944" marT="41468" marB="41468">
                    <a:solidFill>
                      <a:schemeClr val="bg1">
                        <a:lumMod val="85000"/>
                      </a:schemeClr>
                    </a:solidFill>
                  </a:tcPr>
                </a:tc>
                <a:tc>
                  <a:txBody>
                    <a:bodyPr/>
                    <a:lstStyle/>
                    <a:p>
                      <a:endParaRPr lang="de-AT" sz="2000" b="1" dirty="0" smtClean="0">
                        <a:solidFill>
                          <a:schemeClr val="tx1"/>
                        </a:solidFill>
                      </a:endParaRPr>
                    </a:p>
                    <a:p>
                      <a:r>
                        <a:rPr lang="de-AT" sz="2000" b="1" dirty="0" smtClean="0">
                          <a:solidFill>
                            <a:schemeClr val="tx1"/>
                          </a:solidFill>
                        </a:rPr>
                        <a:t>Erhebung</a:t>
                      </a:r>
                    </a:p>
                    <a:p>
                      <a:r>
                        <a:rPr lang="de-AT" sz="2000" b="1" dirty="0" smtClean="0">
                          <a:solidFill>
                            <a:schemeClr val="tx1"/>
                          </a:solidFill>
                        </a:rPr>
                        <a:t>Nachschau</a:t>
                      </a:r>
                    </a:p>
                    <a:p>
                      <a:r>
                        <a:rPr lang="de-AT" sz="2000" b="1" dirty="0" smtClean="0">
                          <a:solidFill>
                            <a:schemeClr val="tx1"/>
                          </a:solidFill>
                        </a:rPr>
                        <a:t>Betriebsprüfung</a:t>
                      </a:r>
                      <a:endParaRPr lang="de-AT" sz="2000" b="1" dirty="0">
                        <a:solidFill>
                          <a:schemeClr val="tx1"/>
                        </a:solidFill>
                      </a:endParaRPr>
                    </a:p>
                  </a:txBody>
                  <a:tcPr marL="82944" marR="82944" marT="41468" marB="41468">
                    <a:solidFill>
                      <a:schemeClr val="bg1">
                        <a:lumMod val="85000"/>
                      </a:schemeClr>
                    </a:solidFill>
                  </a:tcPr>
                </a:tc>
              </a:tr>
            </a:tbl>
          </a:graphicData>
        </a:graphic>
      </p:graphicFrame>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graphicFrame>
        <p:nvGraphicFramePr>
          <p:cNvPr id="3" name="Objekt 2"/>
          <p:cNvGraphicFramePr>
            <a:graphicFrameLocks noChangeAspect="1"/>
          </p:cNvGraphicFramePr>
          <p:nvPr>
            <p:extLst>
              <p:ext uri="{D42A27DB-BD31-4B8C-83A1-F6EECF244321}">
                <p14:modId xmlns:p14="http://schemas.microsoft.com/office/powerpoint/2010/main" val="2134513507"/>
              </p:ext>
            </p:extLst>
          </p:nvPr>
        </p:nvGraphicFramePr>
        <p:xfrm>
          <a:off x="2197735" y="4476555"/>
          <a:ext cx="906463" cy="773113"/>
        </p:xfrm>
        <a:graphic>
          <a:graphicData uri="http://schemas.openxmlformats.org/presentationml/2006/ole">
            <mc:AlternateContent xmlns:mc="http://schemas.openxmlformats.org/markup-compatibility/2006">
              <mc:Choice xmlns:v="urn:schemas-microsoft-com:vml" Requires="v">
                <p:oleObj spid="_x0000_s3105" name="Acrobat Document" showAsIcon="1" r:id="rId3" imgW="907200" imgH="773640" progId="AcroExch.Document.11">
                  <p:embed/>
                </p:oleObj>
              </mc:Choice>
              <mc:Fallback>
                <p:oleObj name="Acrobat Document" showAsIcon="1" r:id="rId3" imgW="907200" imgH="773640" progId="AcroExch.Document.11">
                  <p:embed/>
                  <p:pic>
                    <p:nvPicPr>
                      <p:cNvPr id="0" name=""/>
                      <p:cNvPicPr/>
                      <p:nvPr/>
                    </p:nvPicPr>
                    <p:blipFill>
                      <a:blip r:embed="rId4"/>
                      <a:stretch>
                        <a:fillRect/>
                      </a:stretch>
                    </p:blipFill>
                    <p:spPr>
                      <a:xfrm>
                        <a:off x="2197735" y="4476555"/>
                        <a:ext cx="906463" cy="773113"/>
                      </a:xfrm>
                      <a:prstGeom prst="rect">
                        <a:avLst/>
                      </a:prstGeom>
                    </p:spPr>
                  </p:pic>
                </p:oleObj>
              </mc:Fallback>
            </mc:AlternateContent>
          </a:graphicData>
        </a:graphic>
      </p:graphicFrame>
    </p:spTree>
    <p:extLst>
      <p:ext uri="{BB962C8B-B14F-4D97-AF65-F5344CB8AC3E}">
        <p14:creationId xmlns:p14="http://schemas.microsoft.com/office/powerpoint/2010/main" val="3912064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36</a:t>
            </a:fld>
            <a:endParaRPr lang="de-AT"/>
          </a:p>
        </p:txBody>
      </p:sp>
      <p:sp>
        <p:nvSpPr>
          <p:cNvPr id="69635" name="Rectangle 3"/>
          <p:cNvSpPr>
            <a:spLocks noGrp="1" noChangeArrowheads="1"/>
          </p:cNvSpPr>
          <p:nvPr>
            <p:ph type="body" idx="1"/>
          </p:nvPr>
        </p:nvSpPr>
        <p:spPr>
          <a:xfrm>
            <a:off x="369972" y="1147420"/>
            <a:ext cx="8602980" cy="5378305"/>
          </a:xfrm>
        </p:spPr>
        <p:txBody>
          <a:bodyPr/>
          <a:lstStyle/>
          <a:p>
            <a:pPr>
              <a:buFont typeface="Wingdings" panose="05000000000000000000" pitchFamily="2" charset="2"/>
              <a:buChar char="§"/>
            </a:pPr>
            <a:r>
              <a:rPr lang="de-AT" sz="2400" dirty="0" smtClean="0"/>
              <a:t>§ </a:t>
            </a:r>
            <a:r>
              <a:rPr lang="de-AT" sz="2400" dirty="0"/>
              <a:t>114 BAO - Gleichmäßigkeit der Besteuerung</a:t>
            </a:r>
          </a:p>
          <a:p>
            <a:pPr>
              <a:buFont typeface="Wingdings" panose="05000000000000000000" pitchFamily="2" charset="2"/>
              <a:buChar char="§"/>
            </a:pPr>
            <a:r>
              <a:rPr lang="de-AT" sz="2400" dirty="0"/>
              <a:t>§ 115 BAO - Offizialprinzip, Parteiengehör, Beweisanträge</a:t>
            </a:r>
          </a:p>
          <a:p>
            <a:pPr>
              <a:buFont typeface="Wingdings" panose="05000000000000000000" pitchFamily="2" charset="2"/>
              <a:buChar char="§"/>
            </a:pPr>
            <a:r>
              <a:rPr lang="de-AT" sz="2400" dirty="0"/>
              <a:t>§ 119 BAO - Offenlegungs- und Wahrheitspflicht</a:t>
            </a:r>
          </a:p>
          <a:p>
            <a:pPr>
              <a:buFont typeface="Wingdings" panose="05000000000000000000" pitchFamily="2" charset="2"/>
              <a:buChar char="§"/>
            </a:pPr>
            <a:r>
              <a:rPr lang="de-AT" sz="2400" dirty="0"/>
              <a:t>§ 131 BAO – Bücher und Aufzeichnungen, Formvorschriften</a:t>
            </a:r>
          </a:p>
          <a:p>
            <a:pPr>
              <a:buFont typeface="Wingdings" panose="05000000000000000000" pitchFamily="2" charset="2"/>
              <a:buChar char="§"/>
            </a:pPr>
            <a:r>
              <a:rPr lang="de-AT" sz="2400" dirty="0"/>
              <a:t>§ 132 BAO - Grunddaten, Aufbewahrungspflicht, elektr. Datenverarbeitung</a:t>
            </a:r>
          </a:p>
          <a:p>
            <a:pPr>
              <a:buFont typeface="Wingdings" panose="05000000000000000000" pitchFamily="2" charset="2"/>
              <a:buChar char="§"/>
            </a:pPr>
            <a:r>
              <a:rPr lang="de-AT" sz="2400" dirty="0"/>
              <a:t>§ 141 BAO - Hilfeleistungen bei Amtshandlungen</a:t>
            </a:r>
          </a:p>
          <a:p>
            <a:pPr>
              <a:buFont typeface="Wingdings" panose="05000000000000000000" pitchFamily="2" charset="2"/>
              <a:buChar char="§"/>
            </a:pPr>
            <a:r>
              <a:rPr lang="de-AT" sz="2400" dirty="0"/>
              <a:t>§ 143 BAO - Erhebung, Auskunftspflicht</a:t>
            </a:r>
          </a:p>
          <a:p>
            <a:pPr>
              <a:buFont typeface="Wingdings" panose="05000000000000000000" pitchFamily="2" charset="2"/>
              <a:buChar char="§"/>
            </a:pPr>
            <a:r>
              <a:rPr lang="de-AT" sz="2400" dirty="0"/>
              <a:t>§ 144 BAO </a:t>
            </a:r>
            <a:r>
              <a:rPr lang="de-AT" sz="2400" dirty="0" smtClean="0"/>
              <a:t>– Nachschau</a:t>
            </a:r>
          </a:p>
          <a:p>
            <a:pPr>
              <a:buFont typeface="Wingdings" panose="05000000000000000000" pitchFamily="2" charset="2"/>
              <a:buChar char="§"/>
            </a:pPr>
            <a:r>
              <a:rPr lang="de-AT" sz="2400" dirty="0">
                <a:solidFill>
                  <a:prstClr val="black"/>
                </a:solidFill>
              </a:rPr>
              <a:t>§§ 147 ff BAO – abgabenbehördliche Prüfungen (Prüfungsauftrag, Ausweispflicht, Prüfungsdurchführung, Schlussbesprechung, Niederschrift, Prüfungsbericht</a:t>
            </a:r>
            <a:endParaRPr lang="de-AT" sz="2400" dirty="0"/>
          </a:p>
          <a:p>
            <a:pPr>
              <a:buFont typeface="Wingdings" panose="05000000000000000000" pitchFamily="2" charset="2"/>
              <a:buChar char="§"/>
            </a:pPr>
            <a:endParaRPr lang="de-AT" sz="2400" dirty="0"/>
          </a:p>
          <a:p>
            <a:pPr marL="0" indent="0">
              <a:buNone/>
            </a:pPr>
            <a:endParaRPr lang="de-AT" sz="1400" dirty="0"/>
          </a:p>
          <a:p>
            <a:pPr>
              <a:buFont typeface="Wingdings" panose="05000000000000000000" pitchFamily="2" charset="2"/>
              <a:buChar char="§"/>
            </a:pPr>
            <a:endParaRPr lang="de-AT" sz="1400"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6" name="Textplatzhalter 5"/>
          <p:cNvSpPr>
            <a:spLocks noGrp="1"/>
          </p:cNvSpPr>
          <p:nvPr>
            <p:ph type="title"/>
          </p:nvPr>
        </p:nvSpPr>
        <p:spPr>
          <a:xfrm>
            <a:off x="1427871" y="691662"/>
            <a:ext cx="7067842" cy="372456"/>
          </a:xfrm>
        </p:spPr>
        <p:txBody>
          <a:bodyPr/>
          <a:lstStyle/>
          <a:p>
            <a:pPr algn="ctr"/>
            <a:r>
              <a:rPr lang="de-AT" sz="2500" dirty="0" smtClean="0"/>
              <a:t> Verfahrensgrundsätze (wichtig bei Außenprüfungen) </a:t>
            </a:r>
            <a:endParaRPr lang="de-AT" sz="2500" dirty="0">
              <a:latin typeface="+mn-lt"/>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kern="0" dirty="0"/>
          </a:p>
        </p:txBody>
      </p: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981808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37</a:t>
            </a:fld>
            <a:endParaRPr lang="de-AT"/>
          </a:p>
        </p:txBody>
      </p:sp>
      <p:sp>
        <p:nvSpPr>
          <p:cNvPr id="69635" name="Rectangle 3"/>
          <p:cNvSpPr>
            <a:spLocks noGrp="1" noChangeArrowheads="1"/>
          </p:cNvSpPr>
          <p:nvPr>
            <p:ph type="body" idx="1"/>
          </p:nvPr>
        </p:nvSpPr>
        <p:spPr>
          <a:xfrm>
            <a:off x="441960" y="1325880"/>
            <a:ext cx="8602980" cy="5294485"/>
          </a:xfrm>
        </p:spPr>
        <p:txBody>
          <a:bodyPr/>
          <a:lstStyle/>
          <a:p>
            <a:pPr>
              <a:buFont typeface="Wingdings" panose="05000000000000000000" pitchFamily="2" charset="2"/>
              <a:buChar char="§"/>
            </a:pPr>
            <a:r>
              <a:rPr lang="de-AT" sz="2400" dirty="0" smtClean="0"/>
              <a:t>§ </a:t>
            </a:r>
            <a:r>
              <a:rPr lang="de-AT" sz="2400" dirty="0"/>
              <a:t>158 BAO – Beistandspflicht anderer Behörden</a:t>
            </a:r>
          </a:p>
          <a:p>
            <a:pPr>
              <a:buFont typeface="Wingdings" panose="05000000000000000000" pitchFamily="2" charset="2"/>
              <a:buChar char="§"/>
            </a:pPr>
            <a:r>
              <a:rPr lang="de-AT" sz="2400" dirty="0" smtClean="0"/>
              <a:t>§ </a:t>
            </a:r>
            <a:r>
              <a:rPr lang="de-AT" sz="2400" dirty="0"/>
              <a:t>162 BAO – Empfängerbenennung von Betriebsausgaben</a:t>
            </a:r>
          </a:p>
          <a:p>
            <a:pPr>
              <a:buFont typeface="Wingdings" panose="05000000000000000000" pitchFamily="2" charset="2"/>
              <a:buChar char="§"/>
            </a:pPr>
            <a:r>
              <a:rPr lang="de-AT" sz="2400" dirty="0" smtClean="0"/>
              <a:t>§ </a:t>
            </a:r>
            <a:r>
              <a:rPr lang="de-AT" sz="2400" dirty="0"/>
              <a:t>163 BAO – Richtigkeitsvermutung – Beweislastfrage</a:t>
            </a:r>
          </a:p>
          <a:p>
            <a:pPr>
              <a:buFont typeface="Wingdings" panose="05000000000000000000" pitchFamily="2" charset="2"/>
              <a:buChar char="§"/>
            </a:pPr>
            <a:r>
              <a:rPr lang="de-AT" sz="2400" dirty="0"/>
              <a:t>§ 166 BAO – Beweismittel</a:t>
            </a:r>
          </a:p>
          <a:p>
            <a:pPr lvl="1">
              <a:buFont typeface="Symbol" panose="05050102010706020507" pitchFamily="18" charset="2"/>
              <a:buChar char="-"/>
            </a:pPr>
            <a:r>
              <a:rPr lang="de-AT" sz="2400" dirty="0" smtClean="0"/>
              <a:t>Urkunden</a:t>
            </a:r>
            <a:r>
              <a:rPr lang="de-AT" sz="2400" dirty="0"/>
              <a:t>, Zeugen, Sachverständige, Augenschein</a:t>
            </a:r>
          </a:p>
          <a:p>
            <a:pPr>
              <a:buFont typeface="Wingdings" panose="05000000000000000000" pitchFamily="2" charset="2"/>
              <a:buChar char="§"/>
            </a:pPr>
            <a:r>
              <a:rPr lang="de-AT" sz="2400" dirty="0" smtClean="0"/>
              <a:t>§ </a:t>
            </a:r>
            <a:r>
              <a:rPr lang="de-AT" sz="2400" dirty="0"/>
              <a:t>184 BAO – Schätzung der Besteuerungsgrundlagen</a:t>
            </a:r>
          </a:p>
          <a:p>
            <a:pPr>
              <a:buFont typeface="Wingdings" panose="05000000000000000000" pitchFamily="2" charset="2"/>
              <a:buChar char="§"/>
            </a:pPr>
            <a:r>
              <a:rPr lang="de-AT" sz="2400" dirty="0" smtClean="0"/>
              <a:t>§ </a:t>
            </a:r>
            <a:r>
              <a:rPr lang="de-AT" sz="2400" dirty="0"/>
              <a:t>255 BAO – Rechtsmittelverzicht</a:t>
            </a:r>
          </a:p>
          <a:p>
            <a:pPr>
              <a:buFont typeface="Wingdings" panose="05000000000000000000" pitchFamily="2" charset="2"/>
              <a:buChar char="§"/>
            </a:pPr>
            <a:r>
              <a:rPr lang="de-AT" sz="2400" dirty="0" smtClean="0"/>
              <a:t>§ </a:t>
            </a:r>
            <a:r>
              <a:rPr lang="de-AT" sz="2400" dirty="0"/>
              <a:t>299 BAO – </a:t>
            </a:r>
            <a:r>
              <a:rPr lang="de-AT" sz="2400" dirty="0" err="1"/>
              <a:t>Bescheidaufhebung</a:t>
            </a:r>
            <a:endParaRPr lang="de-AT" sz="2400" dirty="0"/>
          </a:p>
          <a:p>
            <a:pPr>
              <a:buFont typeface="Wingdings" panose="05000000000000000000" pitchFamily="2" charset="2"/>
              <a:buChar char="§"/>
            </a:pPr>
            <a:r>
              <a:rPr lang="de-AT" sz="2400" dirty="0" smtClean="0"/>
              <a:t>§ </a:t>
            </a:r>
            <a:r>
              <a:rPr lang="de-AT" sz="2400" dirty="0"/>
              <a:t>303 BAO – Wiederaufnahme des Verfahrens (mit </a:t>
            </a:r>
            <a:r>
              <a:rPr lang="de-AT" sz="2400" dirty="0" smtClean="0"/>
              <a:t>Bescheid), von </a:t>
            </a:r>
            <a:r>
              <a:rPr lang="de-AT" sz="2400" dirty="0"/>
              <a:t>Amts </a:t>
            </a:r>
            <a:r>
              <a:rPr lang="de-AT" sz="2400" dirty="0" smtClean="0"/>
              <a:t>wegen, auf </a:t>
            </a:r>
            <a:r>
              <a:rPr lang="de-AT" sz="2400" dirty="0"/>
              <a:t>Antrag</a:t>
            </a:r>
          </a:p>
          <a:p>
            <a:pPr>
              <a:buFont typeface="Wingdings" panose="05000000000000000000" pitchFamily="2" charset="2"/>
              <a:buChar char="§"/>
            </a:pPr>
            <a:endParaRPr lang="de-AT" sz="2400" dirty="0"/>
          </a:p>
          <a:p>
            <a:pPr marL="0" indent="0">
              <a:buNone/>
            </a:pPr>
            <a:endParaRPr lang="de-AT" sz="1400" dirty="0"/>
          </a:p>
          <a:p>
            <a:pPr>
              <a:buFont typeface="Wingdings" panose="05000000000000000000" pitchFamily="2" charset="2"/>
              <a:buChar char="§"/>
            </a:pPr>
            <a:endParaRPr lang="de-AT" sz="1400"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6" name="Textplatzhalter 5"/>
          <p:cNvSpPr>
            <a:spLocks noGrp="1"/>
          </p:cNvSpPr>
          <p:nvPr>
            <p:ph type="title"/>
          </p:nvPr>
        </p:nvSpPr>
        <p:spPr>
          <a:xfrm>
            <a:off x="686772" y="1012506"/>
            <a:ext cx="7824768" cy="213390"/>
          </a:xfrm>
        </p:spPr>
        <p:txBody>
          <a:bodyPr/>
          <a:lstStyle/>
          <a:p>
            <a:pPr algn="ctr"/>
            <a:r>
              <a:rPr lang="de-AT" sz="2500" dirty="0" smtClean="0"/>
              <a:t> Verfahrensgrundsätze (wichtig bei Außenprüfungen) </a:t>
            </a:r>
            <a:endParaRPr lang="de-AT" sz="2500" dirty="0">
              <a:latin typeface="+mn-lt"/>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kern="0" dirty="0"/>
          </a:p>
        </p:txBody>
      </p: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graphicFrame>
        <p:nvGraphicFramePr>
          <p:cNvPr id="2" name="Objekt 1"/>
          <p:cNvGraphicFramePr>
            <a:graphicFrameLocks noChangeAspect="1"/>
          </p:cNvGraphicFramePr>
          <p:nvPr>
            <p:extLst>
              <p:ext uri="{D42A27DB-BD31-4B8C-83A1-F6EECF244321}">
                <p14:modId xmlns:p14="http://schemas.microsoft.com/office/powerpoint/2010/main" val="784924548"/>
              </p:ext>
            </p:extLst>
          </p:nvPr>
        </p:nvGraphicFramePr>
        <p:xfrm>
          <a:off x="7564560" y="2345299"/>
          <a:ext cx="906463" cy="773113"/>
        </p:xfrm>
        <a:graphic>
          <a:graphicData uri="http://schemas.openxmlformats.org/presentationml/2006/ole">
            <mc:AlternateContent xmlns:mc="http://schemas.openxmlformats.org/markup-compatibility/2006">
              <mc:Choice xmlns:v="urn:schemas-microsoft-com:vml" Requires="v">
                <p:oleObj spid="_x0000_s5211" name="Acrobat Document" showAsIcon="1" r:id="rId3" imgW="907200" imgH="773640" progId="AcroExch.Document.11">
                  <p:embed/>
                </p:oleObj>
              </mc:Choice>
              <mc:Fallback>
                <p:oleObj name="Acrobat Document" showAsIcon="1" r:id="rId3" imgW="907200" imgH="773640" progId="AcroExch.Document.11">
                  <p:embed/>
                  <p:pic>
                    <p:nvPicPr>
                      <p:cNvPr id="0" name=""/>
                      <p:cNvPicPr/>
                      <p:nvPr/>
                    </p:nvPicPr>
                    <p:blipFill>
                      <a:blip r:embed="rId4"/>
                      <a:stretch>
                        <a:fillRect/>
                      </a:stretch>
                    </p:blipFill>
                    <p:spPr>
                      <a:xfrm>
                        <a:off x="7564560" y="2345299"/>
                        <a:ext cx="906463" cy="773113"/>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1117789651"/>
              </p:ext>
            </p:extLst>
          </p:nvPr>
        </p:nvGraphicFramePr>
        <p:xfrm>
          <a:off x="6792596" y="5411038"/>
          <a:ext cx="906463" cy="773113"/>
        </p:xfrm>
        <a:graphic>
          <a:graphicData uri="http://schemas.openxmlformats.org/presentationml/2006/ole">
            <mc:AlternateContent xmlns:mc="http://schemas.openxmlformats.org/markup-compatibility/2006">
              <mc:Choice xmlns:v="urn:schemas-microsoft-com:vml" Requires="v">
                <p:oleObj spid="_x0000_s5212" name="Acrobat Document" showAsIcon="1" r:id="rId5" imgW="907200" imgH="773640" progId="AcroExch.Document.11">
                  <p:embed/>
                </p:oleObj>
              </mc:Choice>
              <mc:Fallback>
                <p:oleObj name="Acrobat Document" showAsIcon="1" r:id="rId5" imgW="907200" imgH="773640" progId="AcroExch.Document.11">
                  <p:embed/>
                  <p:pic>
                    <p:nvPicPr>
                      <p:cNvPr id="0" name=""/>
                      <p:cNvPicPr/>
                      <p:nvPr/>
                    </p:nvPicPr>
                    <p:blipFill>
                      <a:blip r:embed="rId6"/>
                      <a:stretch>
                        <a:fillRect/>
                      </a:stretch>
                    </p:blipFill>
                    <p:spPr>
                      <a:xfrm>
                        <a:off x="6792596" y="5411038"/>
                        <a:ext cx="906463" cy="773113"/>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235534815"/>
              </p:ext>
            </p:extLst>
          </p:nvPr>
        </p:nvGraphicFramePr>
        <p:xfrm>
          <a:off x="4884078" y="5310869"/>
          <a:ext cx="1094106" cy="873282"/>
        </p:xfrm>
        <a:graphic>
          <a:graphicData uri="http://schemas.openxmlformats.org/presentationml/2006/ole">
            <mc:AlternateContent xmlns:mc="http://schemas.openxmlformats.org/markup-compatibility/2006">
              <mc:Choice xmlns:v="urn:schemas-microsoft-com:vml" Requires="v">
                <p:oleObj spid="_x0000_s5213" name="Acrobat Document" showAsIcon="1" r:id="rId7" imgW="907200" imgH="773640" progId="AcroExch.Document.11">
                  <p:embed/>
                </p:oleObj>
              </mc:Choice>
              <mc:Fallback>
                <p:oleObj name="Acrobat Document" showAsIcon="1" r:id="rId7" imgW="907200" imgH="773640" progId="AcroExch.Document.11">
                  <p:embed/>
                  <p:pic>
                    <p:nvPicPr>
                      <p:cNvPr id="0" name=""/>
                      <p:cNvPicPr/>
                      <p:nvPr/>
                    </p:nvPicPr>
                    <p:blipFill>
                      <a:blip r:embed="rId8"/>
                      <a:stretch>
                        <a:fillRect/>
                      </a:stretch>
                    </p:blipFill>
                    <p:spPr>
                      <a:xfrm>
                        <a:off x="4884078" y="5310869"/>
                        <a:ext cx="1094106" cy="873282"/>
                      </a:xfrm>
                      <a:prstGeom prst="rect">
                        <a:avLst/>
                      </a:prstGeom>
                    </p:spPr>
                  </p:pic>
                </p:oleObj>
              </mc:Fallback>
            </mc:AlternateContent>
          </a:graphicData>
        </a:graphic>
      </p:graphicFrame>
    </p:spTree>
    <p:extLst>
      <p:ext uri="{BB962C8B-B14F-4D97-AF65-F5344CB8AC3E}">
        <p14:creationId xmlns:p14="http://schemas.microsoft.com/office/powerpoint/2010/main" val="191855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38</a:t>
            </a:fld>
            <a:endParaRPr lang="de-AT"/>
          </a:p>
        </p:txBody>
      </p:sp>
      <p:sp>
        <p:nvSpPr>
          <p:cNvPr id="21507" name="Rectangle 2"/>
          <p:cNvSpPr>
            <a:spLocks noGrp="1" noChangeArrowheads="1"/>
          </p:cNvSpPr>
          <p:nvPr>
            <p:ph type="title"/>
          </p:nvPr>
        </p:nvSpPr>
        <p:spPr>
          <a:xfrm>
            <a:off x="475164" y="777241"/>
            <a:ext cx="7594600" cy="502920"/>
          </a:xfrm>
        </p:spPr>
        <p:txBody>
          <a:bodyPr/>
          <a:lstStyle/>
          <a:p>
            <a:pPr algn="ctr" eaLnBrk="1" hangingPunct="1"/>
            <a:r>
              <a:rPr lang="de-AT" dirty="0" smtClean="0">
                <a:solidFill>
                  <a:srgbClr val="006699"/>
                </a:solidFill>
              </a:rPr>
              <a:t>Rechtsgrundlagen – OHB - Außenprüfungen</a:t>
            </a:r>
            <a:endParaRPr lang="de-DE" dirty="0" smtClean="0">
              <a:solidFill>
                <a:srgbClr val="006699"/>
              </a:solidFill>
            </a:endParaRPr>
          </a:p>
        </p:txBody>
      </p:sp>
      <p:sp>
        <p:nvSpPr>
          <p:cNvPr id="21508" name="Rectangle 3"/>
          <p:cNvSpPr>
            <a:spLocks noGrp="1" noChangeArrowheads="1"/>
          </p:cNvSpPr>
          <p:nvPr>
            <p:ph type="body" idx="1"/>
          </p:nvPr>
        </p:nvSpPr>
        <p:spPr>
          <a:xfrm>
            <a:off x="251460" y="1356360"/>
            <a:ext cx="8633400" cy="4864948"/>
          </a:xfrm>
        </p:spPr>
        <p:txBody>
          <a:bodyPr/>
          <a:lstStyle/>
          <a:p>
            <a:pPr marL="342900" indent="-342900" eaLnBrk="1" hangingPunct="1">
              <a:lnSpc>
                <a:spcPct val="90000"/>
              </a:lnSpc>
              <a:buFont typeface="Wingdings" panose="05000000000000000000" pitchFamily="2" charset="2"/>
              <a:buChar char="§"/>
            </a:pPr>
            <a:r>
              <a:rPr lang="de-DE" sz="2400" dirty="0" smtClean="0"/>
              <a:t>Regelt die Aufbauorganisation der Finanzämter (FA), Zollämter (ZA), Großbetriebsprüfung (GBP), Steuer-fahndung (</a:t>
            </a:r>
            <a:r>
              <a:rPr lang="de-DE" sz="2400" dirty="0" err="1" smtClean="0"/>
              <a:t>Steufa</a:t>
            </a:r>
            <a:r>
              <a:rPr lang="de-DE" sz="2400" dirty="0" smtClean="0"/>
              <a:t>), Finanzpolizei (</a:t>
            </a:r>
            <a:r>
              <a:rPr lang="de-DE" sz="2400" dirty="0" err="1" smtClean="0"/>
              <a:t>FinPol</a:t>
            </a:r>
            <a:r>
              <a:rPr lang="de-DE" sz="2400" dirty="0" smtClean="0"/>
              <a:t>) und  FA für Gebühren/ Verkehrsteuer/Glücksspiele (FA GVG)</a:t>
            </a:r>
          </a:p>
          <a:p>
            <a:pPr marL="342900" indent="-342900" eaLnBrk="1" hangingPunct="1">
              <a:lnSpc>
                <a:spcPct val="90000"/>
              </a:lnSpc>
              <a:buFont typeface="Wingdings" panose="05000000000000000000" pitchFamily="2" charset="2"/>
              <a:buChar char="§"/>
            </a:pPr>
            <a:r>
              <a:rPr lang="de-DE" sz="2400" dirty="0" smtClean="0"/>
              <a:t>Ablauforganisation der Finanzämter</a:t>
            </a:r>
          </a:p>
          <a:p>
            <a:pPr marL="522288" lvl="1" indent="-342900" eaLnBrk="1" hangingPunct="1">
              <a:lnSpc>
                <a:spcPct val="90000"/>
              </a:lnSpc>
              <a:buFont typeface="Wingdings" panose="05000000000000000000" pitchFamily="2" charset="2"/>
              <a:buChar char="§"/>
            </a:pPr>
            <a:r>
              <a:rPr lang="de-DE" sz="2400" dirty="0" smtClean="0"/>
              <a:t>Definition und Standard (definieren verbindliche Regelungen, legen die Rahmenbedingungen für Arbeitsabläufe fest)</a:t>
            </a:r>
            <a:endParaRPr lang="de-AT" sz="2400" dirty="0" smtClean="0"/>
          </a:p>
          <a:p>
            <a:pPr marL="522288" lvl="1" indent="-342900" eaLnBrk="1" hangingPunct="1">
              <a:lnSpc>
                <a:spcPct val="90000"/>
              </a:lnSpc>
              <a:buFont typeface="Wingdings" panose="05000000000000000000" pitchFamily="2" charset="2"/>
              <a:buChar char="§"/>
            </a:pPr>
            <a:r>
              <a:rPr lang="de-DE" sz="2400" dirty="0" smtClean="0"/>
              <a:t>Arbeitsbehelfe, Checklisten und Links (dieser Teilbereich soll Anleitung, Unterstützung und Hilfsmittel zur täglichen Arbeit bieten und hat keinen Weisungscharakter)</a:t>
            </a:r>
          </a:p>
          <a:p>
            <a:pPr marL="342900" indent="-342900" eaLnBrk="1" hangingPunct="1">
              <a:lnSpc>
                <a:spcPct val="90000"/>
              </a:lnSpc>
              <a:buFont typeface="Wingdings" panose="05000000000000000000" pitchFamily="2" charset="2"/>
              <a:buChar char="§"/>
            </a:pPr>
            <a:r>
              <a:rPr lang="de-AT" sz="2400" dirty="0" smtClean="0"/>
              <a:t>OHB </a:t>
            </a:r>
            <a:r>
              <a:rPr lang="de-AT" sz="2400" dirty="0" err="1" smtClean="0"/>
              <a:t>tw</a:t>
            </a:r>
            <a:r>
              <a:rPr lang="de-AT" sz="2400" dirty="0" smtClean="0"/>
              <a:t> abrufbar in </a:t>
            </a:r>
            <a:r>
              <a:rPr lang="de-AT" sz="2400" dirty="0" err="1" smtClean="0"/>
              <a:t>Findok</a:t>
            </a:r>
            <a:endParaRPr lang="de-AT" sz="2400" dirty="0" smtClean="0"/>
          </a:p>
          <a:p>
            <a:pPr marL="342900" indent="-342900" eaLnBrk="1" hangingPunct="1">
              <a:lnSpc>
                <a:spcPct val="90000"/>
              </a:lnSpc>
              <a:buFont typeface="Wingdings" panose="05000000000000000000" pitchFamily="2" charset="2"/>
              <a:buChar char="§"/>
            </a:pPr>
            <a:r>
              <a:rPr lang="de-AT" sz="2400" b="1" dirty="0" smtClean="0"/>
              <a:t>Wesentliche Informationen aus dem OHB zum Thema Außenprüfungen siehe nachfolgende Folien</a:t>
            </a:r>
            <a:endParaRPr lang="de-DE" sz="2400" b="1"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60792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39</a:t>
            </a:fld>
            <a:endParaRPr lang="de-AT"/>
          </a:p>
        </p:txBody>
      </p:sp>
      <p:sp>
        <p:nvSpPr>
          <p:cNvPr id="21507" name="Rectangle 2"/>
          <p:cNvSpPr>
            <a:spLocks noGrp="1" noChangeArrowheads="1"/>
          </p:cNvSpPr>
          <p:nvPr>
            <p:ph type="title"/>
          </p:nvPr>
        </p:nvSpPr>
        <p:spPr>
          <a:xfrm>
            <a:off x="1016184" y="883335"/>
            <a:ext cx="7594600" cy="411479"/>
          </a:xfrm>
        </p:spPr>
        <p:txBody>
          <a:bodyPr/>
          <a:lstStyle/>
          <a:p>
            <a:pPr eaLnBrk="1" hangingPunct="1"/>
            <a:r>
              <a:rPr lang="de-AT" dirty="0" smtClean="0">
                <a:solidFill>
                  <a:srgbClr val="006699"/>
                </a:solidFill>
              </a:rPr>
              <a:t>Was sind Außenprüfungen nach § 147 BAO?</a:t>
            </a:r>
            <a:endParaRPr lang="de-DE" dirty="0" smtClean="0">
              <a:solidFill>
                <a:srgbClr val="006699"/>
              </a:solidFill>
            </a:endParaRPr>
          </a:p>
        </p:txBody>
      </p:sp>
      <p:sp>
        <p:nvSpPr>
          <p:cNvPr id="21508" name="Rectangle 3"/>
          <p:cNvSpPr>
            <a:spLocks noGrp="1" noChangeArrowheads="1"/>
          </p:cNvSpPr>
          <p:nvPr>
            <p:ph type="body" idx="1"/>
          </p:nvPr>
        </p:nvSpPr>
        <p:spPr>
          <a:xfrm>
            <a:off x="251460" y="1402080"/>
            <a:ext cx="8641020" cy="4979248"/>
          </a:xfrm>
        </p:spPr>
        <p:txBody>
          <a:bodyPr/>
          <a:lstStyle/>
          <a:p>
            <a:pPr marL="0" indent="0">
              <a:lnSpc>
                <a:spcPct val="90000"/>
              </a:lnSpc>
              <a:buNone/>
            </a:pPr>
            <a:r>
              <a:rPr lang="de-DE" sz="2300" b="1" dirty="0" smtClean="0"/>
              <a:t>Zu </a:t>
            </a:r>
            <a:r>
              <a:rPr lang="de-DE" sz="2300" b="1" dirty="0"/>
              <a:t>Außenprüfungen nach § 147 BAO gehören insbesondere:</a:t>
            </a:r>
          </a:p>
          <a:p>
            <a:pPr marL="342900" indent="-342900">
              <a:lnSpc>
                <a:spcPct val="90000"/>
              </a:lnSpc>
              <a:buFont typeface="Wingdings" panose="05000000000000000000" pitchFamily="2" charset="2"/>
              <a:buChar char="§"/>
            </a:pPr>
            <a:r>
              <a:rPr lang="de-DE" sz="2300" dirty="0" smtClean="0"/>
              <a:t>Prüfung </a:t>
            </a:r>
            <a:r>
              <a:rPr lang="de-DE" sz="2300" dirty="0"/>
              <a:t>von Büchern und Aufzeichnungen</a:t>
            </a:r>
          </a:p>
          <a:p>
            <a:pPr marL="342900" indent="-342900">
              <a:lnSpc>
                <a:spcPct val="90000"/>
              </a:lnSpc>
              <a:buFont typeface="Wingdings" panose="05000000000000000000" pitchFamily="2" charset="2"/>
              <a:buChar char="§"/>
            </a:pPr>
            <a:r>
              <a:rPr lang="de-DE" sz="2300" dirty="0" smtClean="0"/>
              <a:t>Gemeinsame </a:t>
            </a:r>
            <a:r>
              <a:rPr lang="de-DE" sz="2300" dirty="0"/>
              <a:t>Prüfung lohnabhängiger Abgaben (GPLA)</a:t>
            </a:r>
          </a:p>
          <a:p>
            <a:pPr marL="342900" indent="-342900">
              <a:lnSpc>
                <a:spcPct val="90000"/>
              </a:lnSpc>
              <a:buFont typeface="Wingdings" panose="05000000000000000000" pitchFamily="2" charset="2"/>
              <a:buChar char="§"/>
            </a:pPr>
            <a:r>
              <a:rPr lang="de-DE" sz="2300" dirty="0" smtClean="0"/>
              <a:t>Prüfung </a:t>
            </a:r>
            <a:r>
              <a:rPr lang="de-DE" sz="2300" dirty="0"/>
              <a:t>von Verbrauchsteuern</a:t>
            </a:r>
          </a:p>
          <a:p>
            <a:pPr marL="342900" indent="-342900">
              <a:lnSpc>
                <a:spcPct val="90000"/>
              </a:lnSpc>
              <a:buFont typeface="Wingdings" panose="05000000000000000000" pitchFamily="2" charset="2"/>
              <a:buChar char="§"/>
            </a:pPr>
            <a:r>
              <a:rPr lang="de-DE" sz="2300" dirty="0" smtClean="0"/>
              <a:t>Abgabenrechtliche </a:t>
            </a:r>
            <a:r>
              <a:rPr lang="de-DE" sz="2300" dirty="0"/>
              <a:t>Prüfungen nach dem § 25 </a:t>
            </a:r>
            <a:r>
              <a:rPr lang="de-DE" sz="2300" dirty="0" err="1"/>
              <a:t>ZollR</a:t>
            </a:r>
            <a:r>
              <a:rPr lang="de-DE" sz="2300" dirty="0"/>
              <a:t>-DG (Zollrechts-Durchführungsgesetz)</a:t>
            </a:r>
          </a:p>
          <a:p>
            <a:pPr marL="342900" indent="-342900">
              <a:lnSpc>
                <a:spcPct val="90000"/>
              </a:lnSpc>
              <a:buFont typeface="Wingdings" panose="05000000000000000000" pitchFamily="2" charset="2"/>
              <a:buChar char="§"/>
            </a:pPr>
            <a:r>
              <a:rPr lang="de-DE" sz="2300" dirty="0" smtClean="0"/>
              <a:t>Prüfung </a:t>
            </a:r>
            <a:r>
              <a:rPr lang="de-DE" sz="2300" dirty="0"/>
              <a:t>von Gebühren, </a:t>
            </a:r>
            <a:r>
              <a:rPr lang="de-DE" sz="2300" dirty="0" err="1"/>
              <a:t>Verkehrsteuern</a:t>
            </a:r>
            <a:r>
              <a:rPr lang="de-DE" sz="2300" dirty="0"/>
              <a:t>, Glücksspielabgaben und Flugabgabe</a:t>
            </a:r>
          </a:p>
          <a:p>
            <a:pPr marL="342900" indent="-342900">
              <a:lnSpc>
                <a:spcPct val="90000"/>
              </a:lnSpc>
              <a:buFont typeface="Wingdings" panose="05000000000000000000" pitchFamily="2" charset="2"/>
              <a:buChar char="§"/>
            </a:pPr>
            <a:r>
              <a:rPr lang="de-DE" sz="2300" dirty="0" smtClean="0"/>
              <a:t>Umsatzsteuer-Sonderprüfungen</a:t>
            </a:r>
            <a:endParaRPr lang="de-DE" sz="2300" dirty="0"/>
          </a:p>
          <a:p>
            <a:pPr marL="342900" indent="-342900">
              <a:lnSpc>
                <a:spcPct val="90000"/>
              </a:lnSpc>
              <a:buFont typeface="Wingdings" panose="05000000000000000000" pitchFamily="2" charset="2"/>
              <a:buChar char="§"/>
            </a:pPr>
            <a:r>
              <a:rPr lang="de-DE" sz="2300" dirty="0" smtClean="0"/>
              <a:t>Liquiditätsprüfungen</a:t>
            </a:r>
            <a:endParaRPr lang="de-DE" sz="2300" dirty="0"/>
          </a:p>
          <a:p>
            <a:pPr marL="342900" indent="-342900">
              <a:lnSpc>
                <a:spcPct val="90000"/>
              </a:lnSpc>
              <a:buFont typeface="Wingdings" panose="05000000000000000000" pitchFamily="2" charset="2"/>
              <a:buChar char="§"/>
            </a:pPr>
            <a:r>
              <a:rPr lang="de-DE" sz="2300" dirty="0" smtClean="0"/>
              <a:t>Prüfungen </a:t>
            </a:r>
            <a:r>
              <a:rPr lang="de-DE" sz="2300" dirty="0"/>
              <a:t>nach § 147 BAO in Verbindung mit § 99 Abs. 2 </a:t>
            </a:r>
            <a:r>
              <a:rPr lang="de-DE" sz="2300" dirty="0" err="1"/>
              <a:t>FinStrG</a:t>
            </a:r>
            <a:endParaRPr lang="de-DE" sz="2300" dirty="0"/>
          </a:p>
          <a:p>
            <a:pPr marL="342900" indent="-342900" eaLnBrk="1" hangingPunct="1">
              <a:lnSpc>
                <a:spcPct val="90000"/>
              </a:lnSpc>
              <a:buFont typeface="Wingdings" panose="05000000000000000000" pitchFamily="2" charset="2"/>
              <a:buChar char="§"/>
            </a:pPr>
            <a:endParaRPr lang="de-DE" sz="2300"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06502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3931" y="290000"/>
            <a:ext cx="6423294" cy="476251"/>
          </a:xfrm>
        </p:spPr>
        <p:txBody>
          <a:bodyPr/>
          <a:lstStyle/>
          <a:p>
            <a:r>
              <a:rPr lang="de-AT" sz="2400" dirty="0">
                <a:solidFill>
                  <a:srgbClr val="C00000"/>
                </a:solidFill>
                <a:latin typeface="+mn-lt"/>
                <a:ea typeface="+mn-ea"/>
                <a:cs typeface="+mn-cs"/>
              </a:rPr>
              <a:t>Termine</a:t>
            </a:r>
          </a:p>
        </p:txBody>
      </p:sp>
      <p:sp>
        <p:nvSpPr>
          <p:cNvPr id="3" name="Inhaltsplatzhalter 2"/>
          <p:cNvSpPr>
            <a:spLocks noGrp="1"/>
          </p:cNvSpPr>
          <p:nvPr>
            <p:ph idx="1"/>
          </p:nvPr>
        </p:nvSpPr>
        <p:spPr>
          <a:xfrm>
            <a:off x="381000" y="914841"/>
            <a:ext cx="8367713" cy="4908550"/>
          </a:xfrm>
        </p:spPr>
        <p:txBody>
          <a:bodyPr/>
          <a:lstStyle/>
          <a:p>
            <a:pPr>
              <a:buFont typeface="Wingdings" panose="05000000000000000000" pitchFamily="2" charset="2"/>
              <a:buChar char="§"/>
            </a:pPr>
            <a:r>
              <a:rPr lang="de-DE" sz="2000" b="1" dirty="0"/>
              <a:t>040603 UK Grundzüge des Unternehmenssteuerrechts (2018W</a:t>
            </a:r>
            <a:r>
              <a:rPr lang="de-DE" sz="2000" b="1" dirty="0" smtClean="0"/>
              <a:t>)</a:t>
            </a:r>
          </a:p>
          <a:p>
            <a:r>
              <a:rPr lang="de-DE" sz="2000" dirty="0"/>
              <a:t>4.00 ECTS (2.00 SWS), </a:t>
            </a:r>
            <a:r>
              <a:rPr lang="de-DE" sz="2000" dirty="0">
                <a:hlinkClick r:id="rId2"/>
              </a:rPr>
              <a:t>SPL 4 </a:t>
            </a:r>
            <a:r>
              <a:rPr lang="de-DE" sz="2000" dirty="0" smtClean="0">
                <a:hlinkClick r:id="rId2"/>
              </a:rPr>
              <a:t>– Wirtschaftswissenschaften</a:t>
            </a:r>
            <a:r>
              <a:rPr lang="de-DE" sz="2000" dirty="0" smtClean="0"/>
              <a:t>; Prüfungsimmanente </a:t>
            </a:r>
            <a:r>
              <a:rPr lang="de-DE" sz="2000" dirty="0"/>
              <a:t>Lehrveranstaltung</a:t>
            </a:r>
          </a:p>
          <a:p>
            <a:pPr>
              <a:buFont typeface="Wingdings" panose="05000000000000000000" pitchFamily="2" charset="2"/>
              <a:buChar char="§"/>
            </a:pPr>
            <a:r>
              <a:rPr lang="de-AT" sz="2000" b="1" dirty="0" smtClean="0"/>
              <a:t>Lehrende: </a:t>
            </a:r>
            <a:r>
              <a:rPr lang="de-AT" sz="2000" dirty="0" smtClean="0">
                <a:hlinkClick r:id="rId3"/>
              </a:rPr>
              <a:t>Wolfgang Berger</a:t>
            </a:r>
            <a:r>
              <a:rPr lang="de-AT" sz="2000" dirty="0" smtClean="0"/>
              <a:t>; </a:t>
            </a:r>
            <a:r>
              <a:rPr lang="de-AT" sz="2000" dirty="0" smtClean="0">
                <a:hlinkClick r:id="rId4"/>
              </a:rPr>
              <a:t>Marian-Raimund </a:t>
            </a:r>
            <a:r>
              <a:rPr lang="de-AT" sz="2000" dirty="0">
                <a:hlinkClick r:id="rId4"/>
              </a:rPr>
              <a:t>Wakounig</a:t>
            </a:r>
            <a:r>
              <a:rPr lang="de-AT" sz="2000" dirty="0"/>
              <a:t> </a:t>
            </a:r>
          </a:p>
          <a:p>
            <a:pPr>
              <a:buFont typeface="Wingdings" panose="05000000000000000000" pitchFamily="2" charset="2"/>
              <a:buChar char="§"/>
            </a:pPr>
            <a:r>
              <a:rPr lang="de-AT" sz="2000" b="1" dirty="0" smtClean="0"/>
              <a:t>Termine</a:t>
            </a:r>
            <a:endParaRPr lang="de-AT" sz="2000" b="1" dirty="0"/>
          </a:p>
          <a:p>
            <a:r>
              <a:rPr lang="de-AT" sz="2000" dirty="0"/>
              <a:t>Montag 04.03. 15:00 - 20:00 Hörsaal 14 Oskar-Morgenstern-Platz 1 2.Stock </a:t>
            </a:r>
          </a:p>
          <a:p>
            <a:r>
              <a:rPr lang="de-AT" sz="2000" dirty="0"/>
              <a:t>Freitag 08.03. 09:45 - 13:00 Hörsaal 15 Oskar-Morgenstern-Platz 1 2.Stock </a:t>
            </a:r>
          </a:p>
          <a:p>
            <a:r>
              <a:rPr lang="de-AT" sz="2000" dirty="0" smtClean="0"/>
              <a:t>Montag </a:t>
            </a:r>
            <a:r>
              <a:rPr lang="de-AT" sz="2000" dirty="0"/>
              <a:t>18.03. 16:45 - 20:00 Hörsaal 16 Oskar-Morgenstern-Platz 1 2.Stock </a:t>
            </a:r>
          </a:p>
          <a:p>
            <a:r>
              <a:rPr lang="de-AT" sz="2000" dirty="0"/>
              <a:t>Freitag 22.03. 09:45 - 13:00 Hörsaal 15 Oskar-Morgenstern-Platz 1 2.Stock </a:t>
            </a:r>
          </a:p>
          <a:p>
            <a:r>
              <a:rPr lang="de-AT" sz="2000" dirty="0"/>
              <a:t>Freitag 29.03. 09:45 - 13:00 Hörsaal 12 Oskar-Morgenstern-Platz 1 2.Stock</a:t>
            </a:r>
          </a:p>
          <a:p>
            <a:pPr>
              <a:buFont typeface="Wingdings" panose="05000000000000000000" pitchFamily="2" charset="2"/>
              <a:buChar char="§"/>
            </a:pPr>
            <a:r>
              <a:rPr lang="de-DE" sz="2000" b="1" u="sng" dirty="0" smtClean="0"/>
              <a:t>Klausur</a:t>
            </a:r>
            <a:r>
              <a:rPr lang="de-DE" sz="2000" b="1" u="sng" dirty="0"/>
              <a:t>:</a:t>
            </a:r>
            <a:r>
              <a:rPr lang="de-DE" sz="2000" b="1" dirty="0"/>
              <a:t> findet im Rahmen der letzten Einheit statt! Genaueres wird in der Lehrveranstaltung bekannt gegeben!</a:t>
            </a:r>
          </a:p>
          <a:p>
            <a:pPr>
              <a:buFont typeface="Wingdings" panose="05000000000000000000" pitchFamily="2" charset="2"/>
              <a:buChar char="§"/>
            </a:pPr>
            <a:endParaRPr lang="de-AT" sz="2000" b="1" u="sng" dirty="0" smtClean="0"/>
          </a:p>
          <a:p>
            <a:pPr>
              <a:buFont typeface="Wingdings" panose="05000000000000000000" pitchFamily="2" charset="2"/>
              <a:buChar char="§"/>
            </a:pPr>
            <a:endParaRPr lang="de-AT" sz="2000" u="sng" dirty="0"/>
          </a:p>
          <a:p>
            <a:pPr>
              <a:buFont typeface="Wingdings" panose="05000000000000000000" pitchFamily="2" charset="2"/>
              <a:buChar char="§"/>
            </a:pPr>
            <a:endParaRPr lang="de-AT" sz="2000" dirty="0" smtClean="0"/>
          </a:p>
        </p:txBody>
      </p:sp>
      <p:sp>
        <p:nvSpPr>
          <p:cNvPr id="4" name="Foliennummernplatzhalter 3"/>
          <p:cNvSpPr>
            <a:spLocks noGrp="1"/>
          </p:cNvSpPr>
          <p:nvPr>
            <p:ph type="sldNum" sz="quarter" idx="12"/>
          </p:nvPr>
        </p:nvSpPr>
        <p:spPr/>
        <p:txBody>
          <a:bodyPr/>
          <a:lstStyle/>
          <a:p>
            <a:fld id="{8B7F9697-C15C-4E5A-A7DF-392E9C742672}" type="slidenum">
              <a:rPr lang="de-AT" b="1" smtClean="0">
                <a:solidFill>
                  <a:schemeClr val="tx1"/>
                </a:solidFill>
              </a:rPr>
              <a:pPr/>
              <a:t>4</a:t>
            </a:fld>
            <a:endParaRPr lang="de-AT" b="1" dirty="0">
              <a:solidFill>
                <a:schemeClr val="tx1"/>
              </a:solidFill>
            </a:endParaRPr>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974566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40</a:t>
            </a:fld>
            <a:endParaRPr lang="de-AT"/>
          </a:p>
        </p:txBody>
      </p:sp>
      <p:sp>
        <p:nvSpPr>
          <p:cNvPr id="21507" name="Rectangle 2"/>
          <p:cNvSpPr>
            <a:spLocks noGrp="1" noChangeArrowheads="1"/>
          </p:cNvSpPr>
          <p:nvPr>
            <p:ph type="title"/>
          </p:nvPr>
        </p:nvSpPr>
        <p:spPr>
          <a:xfrm>
            <a:off x="467544" y="876301"/>
            <a:ext cx="7594600" cy="411479"/>
          </a:xfrm>
        </p:spPr>
        <p:txBody>
          <a:bodyPr/>
          <a:lstStyle/>
          <a:p>
            <a:pPr algn="ctr" eaLnBrk="1" hangingPunct="1"/>
            <a:r>
              <a:rPr lang="de-AT" dirty="0" smtClean="0">
                <a:solidFill>
                  <a:srgbClr val="006699"/>
                </a:solidFill>
              </a:rPr>
              <a:t>Außenprüfungen nach § 147 BAO</a:t>
            </a:r>
            <a:endParaRPr lang="de-DE" dirty="0" smtClean="0">
              <a:solidFill>
                <a:srgbClr val="006699"/>
              </a:solidFill>
            </a:endParaRPr>
          </a:p>
        </p:txBody>
      </p:sp>
      <p:sp>
        <p:nvSpPr>
          <p:cNvPr id="21508" name="Rectangle 3"/>
          <p:cNvSpPr>
            <a:spLocks noGrp="1" noChangeArrowheads="1"/>
          </p:cNvSpPr>
          <p:nvPr>
            <p:ph type="body" idx="1"/>
          </p:nvPr>
        </p:nvSpPr>
        <p:spPr>
          <a:xfrm>
            <a:off x="251460" y="1402080"/>
            <a:ext cx="8641020" cy="4979248"/>
          </a:xfrm>
        </p:spPr>
        <p:txBody>
          <a:bodyPr/>
          <a:lstStyle/>
          <a:p>
            <a:pPr>
              <a:buFont typeface="Wingdings" panose="05000000000000000000" pitchFamily="2" charset="2"/>
              <a:buChar char="§"/>
            </a:pPr>
            <a:r>
              <a:rPr lang="de-AT" dirty="0" smtClean="0"/>
              <a:t>Eine Erstprüfung kann </a:t>
            </a:r>
            <a:r>
              <a:rPr lang="de-AT" b="1" dirty="0" smtClean="0"/>
              <a:t>jederzeit ohne einen konkreten Anlass </a:t>
            </a:r>
            <a:r>
              <a:rPr lang="de-AT" dirty="0" smtClean="0"/>
              <a:t>und ohne dass dem/der Geprüften eine Begründung genannt werden muss, durchgeführt werden (Ausnahme davon sind Wiederholungsprüfungen)</a:t>
            </a:r>
          </a:p>
          <a:p>
            <a:pPr>
              <a:buFont typeface="Wingdings" panose="05000000000000000000" pitchFamily="2" charset="2"/>
              <a:buChar char="§"/>
            </a:pPr>
            <a:r>
              <a:rPr lang="de-AT" dirty="0" smtClean="0"/>
              <a:t>Nach </a:t>
            </a:r>
            <a:r>
              <a:rPr lang="de-AT" dirty="0"/>
              <a:t>Maßgabe der sachlichen und örtlichen Zuständigkeit der Behörden obliegt den </a:t>
            </a:r>
            <a:r>
              <a:rPr lang="de-AT" dirty="0" smtClean="0"/>
              <a:t>Organen der </a:t>
            </a:r>
            <a:r>
              <a:rPr lang="de-AT" dirty="0"/>
              <a:t>Außenprüfung die </a:t>
            </a:r>
            <a:r>
              <a:rPr lang="de-AT" b="1" dirty="0"/>
              <a:t>Prüfung sämtlicher Abgaben und Beiträge </a:t>
            </a:r>
            <a:r>
              <a:rPr lang="de-AT" b="1" dirty="0" err="1"/>
              <a:t>iSd</a:t>
            </a:r>
            <a:r>
              <a:rPr lang="de-AT" b="1" dirty="0"/>
              <a:t> §§ 1 bis 3 </a:t>
            </a:r>
            <a:r>
              <a:rPr lang="de-AT" b="1" dirty="0" smtClean="0"/>
              <a:t>BAO </a:t>
            </a:r>
            <a:r>
              <a:rPr lang="de-AT" b="1" dirty="0"/>
              <a:t>und </a:t>
            </a:r>
            <a:r>
              <a:rPr lang="de-AT" b="1" dirty="0" smtClean="0"/>
              <a:t>die Feststellung </a:t>
            </a:r>
            <a:r>
              <a:rPr lang="de-AT" b="1" dirty="0"/>
              <a:t>von Einkünften</a:t>
            </a:r>
            <a:r>
              <a:rPr lang="de-AT" dirty="0" smtClean="0"/>
              <a:t>.</a:t>
            </a:r>
          </a:p>
          <a:p>
            <a:pPr>
              <a:buFont typeface="Wingdings" panose="05000000000000000000" pitchFamily="2" charset="2"/>
              <a:buChar char="§"/>
            </a:pPr>
            <a:r>
              <a:rPr lang="de-AT" dirty="0"/>
              <a:t> </a:t>
            </a:r>
            <a:r>
              <a:rPr lang="de-AT" dirty="0" smtClean="0"/>
              <a:t>Im </a:t>
            </a:r>
            <a:r>
              <a:rPr lang="de-AT" dirty="0"/>
              <a:t>Rahmen der Außenprüfung sind auch Sachverhalte, die für andere </a:t>
            </a:r>
            <a:r>
              <a:rPr lang="de-AT" dirty="0" smtClean="0"/>
              <a:t>bundesgesetzlich  geregelte </a:t>
            </a:r>
            <a:r>
              <a:rPr lang="de-AT" dirty="0"/>
              <a:t>Abgaben und Beiträge, sowie im Rahmen der GPLA für die Einhaltung </a:t>
            </a:r>
            <a:r>
              <a:rPr lang="de-AT" dirty="0" smtClean="0"/>
              <a:t>der sozialversicherungsrechtlichen </a:t>
            </a:r>
            <a:r>
              <a:rPr lang="de-AT" dirty="0"/>
              <a:t>Bestimmungen von Bedeutung sind, </a:t>
            </a:r>
            <a:r>
              <a:rPr lang="de-AT" b="1" dirty="0"/>
              <a:t>zu erheben und an </a:t>
            </a:r>
            <a:r>
              <a:rPr lang="de-AT" b="1" dirty="0" smtClean="0"/>
              <a:t>die zuständige </a:t>
            </a:r>
            <a:r>
              <a:rPr lang="de-AT" b="1" dirty="0"/>
              <a:t>Behörde weiterzuleiten.</a:t>
            </a:r>
          </a:p>
          <a:p>
            <a:pPr>
              <a:buFont typeface="Wingdings" panose="05000000000000000000" pitchFamily="2" charset="2"/>
              <a:buChar char="§"/>
            </a:pPr>
            <a:r>
              <a:rPr lang="de-AT" dirty="0"/>
              <a:t>Die Durchführung von Haus- und Personendurchsuchungen (§§ 93 bis 96 </a:t>
            </a:r>
            <a:r>
              <a:rPr lang="de-AT" dirty="0" err="1"/>
              <a:t>FinStrG</a:t>
            </a:r>
            <a:r>
              <a:rPr lang="de-AT" dirty="0"/>
              <a:t>) fällt in </a:t>
            </a:r>
            <a:r>
              <a:rPr lang="de-AT" dirty="0" smtClean="0"/>
              <a:t>die </a:t>
            </a:r>
            <a:r>
              <a:rPr lang="de-AT" b="1" dirty="0" smtClean="0"/>
              <a:t>Zuständigkeit </a:t>
            </a:r>
            <a:r>
              <a:rPr lang="de-AT" b="1" dirty="0"/>
              <a:t>der Finanzstrafbehörde, die sich dazu im Regelfall der Steuer- </a:t>
            </a:r>
            <a:r>
              <a:rPr lang="de-AT" b="1" dirty="0" smtClean="0"/>
              <a:t>und Zollfahndung</a:t>
            </a:r>
            <a:r>
              <a:rPr lang="de-AT" dirty="0" smtClean="0"/>
              <a:t> </a:t>
            </a:r>
            <a:r>
              <a:rPr lang="de-AT" dirty="0"/>
              <a:t>bedient.</a:t>
            </a:r>
          </a:p>
          <a:p>
            <a:pPr eaLnBrk="1" hangingPunct="1">
              <a:lnSpc>
                <a:spcPct val="90000"/>
              </a:lnSpc>
              <a:buFont typeface="Wingdings" panose="05000000000000000000" pitchFamily="2" charset="2"/>
              <a:buChar char="§"/>
            </a:pPr>
            <a:endParaRPr lang="de-DE"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6125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464AA642-81AC-400F-AF57-8815E0573AE3}" type="slidenum">
              <a:rPr lang="de-AT" sz="1000">
                <a:latin typeface="Tahoma" pitchFamily="34" charset="0"/>
              </a:rPr>
              <a:pPr eaLnBrk="1" hangingPunct="1"/>
              <a:t>41</a:t>
            </a:fld>
            <a:endParaRPr lang="de-AT" sz="1000">
              <a:latin typeface="Tahoma" pitchFamily="34" charset="0"/>
            </a:endParaRPr>
          </a:p>
        </p:txBody>
      </p:sp>
      <p:sp>
        <p:nvSpPr>
          <p:cNvPr id="37891" name="Rectangle 2"/>
          <p:cNvSpPr>
            <a:spLocks noGrp="1" noChangeArrowheads="1"/>
          </p:cNvSpPr>
          <p:nvPr>
            <p:ph type="title"/>
          </p:nvPr>
        </p:nvSpPr>
        <p:spPr>
          <a:xfrm>
            <a:off x="305991" y="762001"/>
            <a:ext cx="8531622" cy="586739"/>
          </a:xfrm>
        </p:spPr>
        <p:txBody>
          <a:bodyPr/>
          <a:lstStyle/>
          <a:p>
            <a:pPr algn="ctr" eaLnBrk="1" hangingPunct="1"/>
            <a:r>
              <a:rPr lang="de-AT" dirty="0" smtClean="0">
                <a:ea typeface="ＭＳ Ｐゴシック" pitchFamily="34" charset="-128"/>
              </a:rPr>
              <a:t>Befugnisse der Abgabenbehörden</a:t>
            </a:r>
            <a:endParaRPr lang="de-DE" dirty="0" smtClean="0">
              <a:ea typeface="ＭＳ Ｐゴシック" pitchFamily="34" charset="-128"/>
            </a:endParaRPr>
          </a:p>
        </p:txBody>
      </p:sp>
      <p:sp>
        <p:nvSpPr>
          <p:cNvPr id="7" name="Rectangle 3"/>
          <p:cNvSpPr txBox="1">
            <a:spLocks noChangeArrowheads="1"/>
          </p:cNvSpPr>
          <p:nvPr/>
        </p:nvSpPr>
        <p:spPr bwMode="auto">
          <a:xfrm>
            <a:off x="495300" y="1348740"/>
            <a:ext cx="8037140" cy="50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ts val="2177"/>
              </a:spcBef>
              <a:buClr>
                <a:srgbClr val="FF0000"/>
              </a:buClr>
              <a:buFont typeface="Wingdings" pitchFamily="2" charset="2"/>
              <a:buChar char="§"/>
            </a:pPr>
            <a:r>
              <a:rPr lang="de-AT" sz="2300" b="1" dirty="0">
                <a:solidFill>
                  <a:srgbClr val="000000"/>
                </a:solidFill>
                <a:latin typeface="+mn-lt"/>
              </a:rPr>
              <a:t>Außenprüfung </a:t>
            </a:r>
            <a:r>
              <a:rPr lang="de-AT" sz="2300" dirty="0">
                <a:solidFill>
                  <a:srgbClr val="000000"/>
                </a:solidFill>
                <a:latin typeface="+mn-lt"/>
              </a:rPr>
              <a:t>(§ 147 bis 151 BAO)</a:t>
            </a:r>
          </a:p>
          <a:p>
            <a:pPr lvl="1" algn="just" eaLnBrk="1" hangingPunct="1">
              <a:spcBef>
                <a:spcPts val="1633"/>
              </a:spcBef>
              <a:buClr>
                <a:srgbClr val="E11B1E"/>
              </a:buClr>
              <a:buFontTx/>
              <a:buChar char="-"/>
            </a:pPr>
            <a:r>
              <a:rPr lang="de-AT" sz="2200" dirty="0">
                <a:latin typeface="+mn-lt"/>
              </a:rPr>
              <a:t>Zur Führung von Büchern oder Aufzeichnungen Verpflichtete</a:t>
            </a:r>
          </a:p>
          <a:p>
            <a:pPr lvl="1" algn="just" eaLnBrk="1" hangingPunct="1">
              <a:spcBef>
                <a:spcPts val="1088"/>
              </a:spcBef>
              <a:buClr>
                <a:srgbClr val="E11B1E"/>
              </a:buClr>
              <a:buFontTx/>
              <a:buChar char="-"/>
            </a:pPr>
            <a:r>
              <a:rPr lang="de-AT" sz="2200" dirty="0">
                <a:latin typeface="+mn-lt"/>
              </a:rPr>
              <a:t>Tunliche </a:t>
            </a:r>
            <a:r>
              <a:rPr lang="de-AT" sz="2200" u="sng" dirty="0">
                <a:latin typeface="+mn-lt"/>
              </a:rPr>
              <a:t>Ankündigung 1 Woche  </a:t>
            </a:r>
            <a:r>
              <a:rPr lang="de-AT" sz="2200" dirty="0">
                <a:latin typeface="+mn-lt"/>
              </a:rPr>
              <a:t>vorher (§ 148 </a:t>
            </a:r>
            <a:r>
              <a:rPr lang="de-AT" sz="2200" dirty="0" err="1">
                <a:latin typeface="+mn-lt"/>
              </a:rPr>
              <a:t>Abs</a:t>
            </a:r>
            <a:r>
              <a:rPr lang="de-AT" sz="2200" dirty="0">
                <a:latin typeface="+mn-lt"/>
              </a:rPr>
              <a:t> 5)</a:t>
            </a:r>
          </a:p>
          <a:p>
            <a:pPr lvl="1" algn="just" eaLnBrk="1" hangingPunct="1">
              <a:spcBef>
                <a:spcPts val="1088"/>
              </a:spcBef>
              <a:buClr>
                <a:srgbClr val="E11B1E"/>
              </a:buClr>
              <a:buFontTx/>
              <a:buChar char="-"/>
            </a:pPr>
            <a:r>
              <a:rPr lang="de-AT" sz="2200" dirty="0">
                <a:latin typeface="+mn-lt"/>
              </a:rPr>
              <a:t>Unaufgeforderte Ausweispflicht und Vorlage des Prüfungsauftrages (§ 148 </a:t>
            </a:r>
            <a:r>
              <a:rPr lang="de-AT" sz="2200" dirty="0" err="1">
                <a:latin typeface="+mn-lt"/>
              </a:rPr>
              <a:t>Abs</a:t>
            </a:r>
            <a:r>
              <a:rPr lang="de-AT" sz="2200" dirty="0">
                <a:latin typeface="+mn-lt"/>
              </a:rPr>
              <a:t> 1)</a:t>
            </a:r>
          </a:p>
          <a:p>
            <a:pPr lvl="1" algn="just" eaLnBrk="1" hangingPunct="1">
              <a:spcBef>
                <a:spcPts val="1088"/>
              </a:spcBef>
              <a:buClr>
                <a:srgbClr val="E11B1E"/>
              </a:buClr>
              <a:buFontTx/>
              <a:buChar char="-"/>
            </a:pPr>
            <a:r>
              <a:rPr lang="de-AT" sz="2200" b="1" dirty="0">
                <a:latin typeface="+mn-lt"/>
              </a:rPr>
              <a:t>Prüfungsauftrag</a:t>
            </a:r>
            <a:r>
              <a:rPr lang="de-AT" sz="2200" dirty="0">
                <a:latin typeface="+mn-lt"/>
              </a:rPr>
              <a:t>: Gegenstand der Prüfung, zu prüfenden Abgabenarten und Zeiträume  sowie alle in den §§ 93 und 96 geforderten Inhalte; </a:t>
            </a:r>
            <a:r>
              <a:rPr lang="de-AT" sz="2200" dirty="0" smtClean="0">
                <a:latin typeface="+mn-lt"/>
              </a:rPr>
              <a:t>verfahrensleitende Verfügung</a:t>
            </a:r>
            <a:endParaRPr lang="de-AT" sz="2200" dirty="0">
              <a:latin typeface="+mn-lt"/>
            </a:endParaRPr>
          </a:p>
          <a:p>
            <a:pPr lvl="1" algn="just" eaLnBrk="1" hangingPunct="1">
              <a:spcBef>
                <a:spcPts val="1088"/>
              </a:spcBef>
              <a:buClr>
                <a:srgbClr val="E11B1E"/>
              </a:buClr>
              <a:buFontTx/>
              <a:buChar char="-"/>
            </a:pPr>
            <a:r>
              <a:rPr lang="de-AT" sz="2200" dirty="0" smtClean="0">
                <a:latin typeface="+mn-lt"/>
              </a:rPr>
              <a:t>Zwangsstrafen </a:t>
            </a:r>
            <a:r>
              <a:rPr lang="de-AT" sz="2200" dirty="0">
                <a:latin typeface="+mn-lt"/>
              </a:rPr>
              <a:t>bei </a:t>
            </a:r>
            <a:r>
              <a:rPr lang="de-AT" sz="2200" dirty="0" smtClean="0">
                <a:latin typeface="+mn-lt"/>
              </a:rPr>
              <a:t>Widerstand</a:t>
            </a:r>
          </a:p>
          <a:p>
            <a:pPr lvl="1" algn="just" eaLnBrk="1" hangingPunct="1">
              <a:spcBef>
                <a:spcPts val="1088"/>
              </a:spcBef>
              <a:buClr>
                <a:srgbClr val="E11B1E"/>
              </a:buClr>
              <a:buFontTx/>
              <a:buChar char="-"/>
            </a:pPr>
            <a:r>
              <a:rPr lang="de-AT" sz="2200" dirty="0" smtClean="0">
                <a:latin typeface="+mn-lt"/>
              </a:rPr>
              <a:t>Muster eines Prüfungsauftrages BP, USO</a:t>
            </a:r>
            <a:endParaRPr lang="de-AT" sz="2200" dirty="0">
              <a:latin typeface="+mn-lt"/>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graphicFrame>
        <p:nvGraphicFramePr>
          <p:cNvPr id="3" name="Objekt 2"/>
          <p:cNvGraphicFramePr>
            <a:graphicFrameLocks noChangeAspect="1"/>
          </p:cNvGraphicFramePr>
          <p:nvPr>
            <p:extLst>
              <p:ext uri="{D42A27DB-BD31-4B8C-83A1-F6EECF244321}">
                <p14:modId xmlns:p14="http://schemas.microsoft.com/office/powerpoint/2010/main" val="3481255194"/>
              </p:ext>
            </p:extLst>
          </p:nvPr>
        </p:nvGraphicFramePr>
        <p:xfrm>
          <a:off x="6059317" y="5186973"/>
          <a:ext cx="906463" cy="773113"/>
        </p:xfrm>
        <a:graphic>
          <a:graphicData uri="http://schemas.openxmlformats.org/presentationml/2006/ole">
            <mc:AlternateContent xmlns:mc="http://schemas.openxmlformats.org/markup-compatibility/2006">
              <mc:Choice xmlns:v="urn:schemas-microsoft-com:vml" Requires="v">
                <p:oleObj spid="_x0000_s2112" name="Acrobat Document" showAsIcon="1" r:id="rId3" imgW="907200" imgH="773640" progId="AcroExch.Document.11">
                  <p:embed/>
                </p:oleObj>
              </mc:Choice>
              <mc:Fallback>
                <p:oleObj name="Acrobat Document" showAsIcon="1" r:id="rId3" imgW="907200" imgH="773640" progId="AcroExch.Document.11">
                  <p:embed/>
                  <p:pic>
                    <p:nvPicPr>
                      <p:cNvPr id="0" name=""/>
                      <p:cNvPicPr/>
                      <p:nvPr/>
                    </p:nvPicPr>
                    <p:blipFill>
                      <a:blip r:embed="rId4"/>
                      <a:stretch>
                        <a:fillRect/>
                      </a:stretch>
                    </p:blipFill>
                    <p:spPr>
                      <a:xfrm>
                        <a:off x="6059317" y="5186973"/>
                        <a:ext cx="906463" cy="773113"/>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718585707"/>
              </p:ext>
            </p:extLst>
          </p:nvPr>
        </p:nvGraphicFramePr>
        <p:xfrm>
          <a:off x="7466086" y="5137737"/>
          <a:ext cx="906463" cy="773113"/>
        </p:xfrm>
        <a:graphic>
          <a:graphicData uri="http://schemas.openxmlformats.org/presentationml/2006/ole">
            <mc:AlternateContent xmlns:mc="http://schemas.openxmlformats.org/markup-compatibility/2006">
              <mc:Choice xmlns:v="urn:schemas-microsoft-com:vml" Requires="v">
                <p:oleObj spid="_x0000_s2113" name="Acrobat Document" showAsIcon="1" r:id="rId5" imgW="907200" imgH="773640" progId="AcroExch.Document.11">
                  <p:embed/>
                </p:oleObj>
              </mc:Choice>
              <mc:Fallback>
                <p:oleObj name="Acrobat Document" showAsIcon="1" r:id="rId5" imgW="907200" imgH="773640" progId="AcroExch.Document.11">
                  <p:embed/>
                  <p:pic>
                    <p:nvPicPr>
                      <p:cNvPr id="0" name=""/>
                      <p:cNvPicPr/>
                      <p:nvPr/>
                    </p:nvPicPr>
                    <p:blipFill>
                      <a:blip r:embed="rId6"/>
                      <a:stretch>
                        <a:fillRect/>
                      </a:stretch>
                    </p:blipFill>
                    <p:spPr>
                      <a:xfrm>
                        <a:off x="7466086" y="5137737"/>
                        <a:ext cx="906463" cy="773113"/>
                      </a:xfrm>
                      <a:prstGeom prst="rect">
                        <a:avLst/>
                      </a:prstGeom>
                    </p:spPr>
                  </p:pic>
                </p:oleObj>
              </mc:Fallback>
            </mc:AlternateContent>
          </a:graphicData>
        </a:graphic>
      </p:graphicFrame>
    </p:spTree>
    <p:extLst>
      <p:ext uri="{BB962C8B-B14F-4D97-AF65-F5344CB8AC3E}">
        <p14:creationId xmlns:p14="http://schemas.microsoft.com/office/powerpoint/2010/main" val="3811801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00FCDEEF-70CB-475A-B165-D4E800E22E46}" type="slidenum">
              <a:rPr lang="de-AT" sz="1000">
                <a:latin typeface="Tahoma" pitchFamily="34" charset="0"/>
              </a:rPr>
              <a:pPr eaLnBrk="1" hangingPunct="1"/>
              <a:t>42</a:t>
            </a:fld>
            <a:endParaRPr lang="de-AT" sz="1000">
              <a:latin typeface="Tahoma" pitchFamily="34" charset="0"/>
            </a:endParaRPr>
          </a:p>
        </p:txBody>
      </p:sp>
      <p:sp>
        <p:nvSpPr>
          <p:cNvPr id="37891" name="Rectangle 2"/>
          <p:cNvSpPr>
            <a:spLocks noGrp="1" noChangeArrowheads="1"/>
          </p:cNvSpPr>
          <p:nvPr>
            <p:ph type="title"/>
          </p:nvPr>
        </p:nvSpPr>
        <p:spPr>
          <a:xfrm>
            <a:off x="305991" y="716281"/>
            <a:ext cx="8531622" cy="647699"/>
          </a:xfrm>
        </p:spPr>
        <p:txBody>
          <a:bodyPr/>
          <a:lstStyle/>
          <a:p>
            <a:pPr algn="ctr" eaLnBrk="1" hangingPunct="1"/>
            <a:r>
              <a:rPr lang="de-AT" dirty="0" smtClean="0">
                <a:ea typeface="ＭＳ Ｐゴシック" pitchFamily="34" charset="-128"/>
              </a:rPr>
              <a:t>Wiederholungsverbot bei Außenprüfungen</a:t>
            </a:r>
            <a:endParaRPr lang="de-DE" dirty="0" smtClean="0">
              <a:ea typeface="ＭＳ Ｐゴシック" pitchFamily="34" charset="-128"/>
            </a:endParaRPr>
          </a:p>
        </p:txBody>
      </p:sp>
      <p:sp>
        <p:nvSpPr>
          <p:cNvPr id="7" name="Rectangle 3"/>
          <p:cNvSpPr txBox="1">
            <a:spLocks noChangeArrowheads="1"/>
          </p:cNvSpPr>
          <p:nvPr/>
        </p:nvSpPr>
        <p:spPr bwMode="auto">
          <a:xfrm>
            <a:off x="480060" y="1584961"/>
            <a:ext cx="7945380" cy="439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28650" indent="-263525"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ts val="2177"/>
              </a:spcBef>
              <a:buClr>
                <a:srgbClr val="FF0000"/>
              </a:buClr>
              <a:buFont typeface="Wingdings" pitchFamily="2" charset="2"/>
              <a:buChar char="§"/>
            </a:pPr>
            <a:r>
              <a:rPr lang="de-AT" sz="2300" b="1" dirty="0">
                <a:solidFill>
                  <a:srgbClr val="000000"/>
                </a:solidFill>
                <a:latin typeface="+mn-lt"/>
              </a:rPr>
              <a:t>Außenprüfung </a:t>
            </a:r>
            <a:r>
              <a:rPr lang="de-AT" sz="2300" dirty="0">
                <a:solidFill>
                  <a:srgbClr val="000000"/>
                </a:solidFill>
                <a:latin typeface="+mn-lt"/>
              </a:rPr>
              <a:t>(§ 147 bis 151 BAO)</a:t>
            </a:r>
          </a:p>
          <a:p>
            <a:pPr lvl="1" algn="just" eaLnBrk="1" hangingPunct="1">
              <a:spcBef>
                <a:spcPts val="1633"/>
              </a:spcBef>
              <a:buClr>
                <a:srgbClr val="E11B1E"/>
              </a:buClr>
              <a:buFontTx/>
              <a:buChar char="-"/>
            </a:pPr>
            <a:r>
              <a:rPr lang="de-AT" sz="2200" b="1" dirty="0">
                <a:latin typeface="+mn-lt"/>
              </a:rPr>
              <a:t>Neuerlicher Prüfungsauftrag </a:t>
            </a:r>
            <a:r>
              <a:rPr lang="de-AT" sz="2200" dirty="0">
                <a:latin typeface="+mn-lt"/>
              </a:rPr>
              <a:t>für denselben </a:t>
            </a:r>
            <a:r>
              <a:rPr lang="de-AT" sz="2200" dirty="0" smtClean="0">
                <a:latin typeface="+mn-lt"/>
              </a:rPr>
              <a:t>Prüfungszeitraum </a:t>
            </a:r>
            <a:r>
              <a:rPr lang="de-AT" sz="2200" dirty="0">
                <a:latin typeface="+mn-lt"/>
              </a:rPr>
              <a:t>ist (ohne Zustimmung des </a:t>
            </a:r>
            <a:r>
              <a:rPr lang="de-AT" sz="2200" dirty="0" err="1">
                <a:latin typeface="+mn-lt"/>
              </a:rPr>
              <a:t>AbgPfl</a:t>
            </a:r>
            <a:r>
              <a:rPr lang="de-AT" sz="2200" dirty="0">
                <a:latin typeface="+mn-lt"/>
              </a:rPr>
              <a:t>) nur zulässig:</a:t>
            </a:r>
          </a:p>
          <a:p>
            <a:pPr marL="812082" lvl="1" indent="-241897" algn="just" eaLnBrk="1" hangingPunct="1">
              <a:spcBef>
                <a:spcPts val="1088"/>
              </a:spcBef>
              <a:buClr>
                <a:srgbClr val="E11B1E"/>
              </a:buClr>
              <a:buFont typeface="Arial" pitchFamily="34" charset="0"/>
              <a:buChar char="•"/>
            </a:pPr>
            <a:r>
              <a:rPr lang="de-AT" sz="2000" dirty="0">
                <a:latin typeface="+mn-lt"/>
              </a:rPr>
              <a:t>zur Prüfung </a:t>
            </a:r>
            <a:r>
              <a:rPr lang="de-AT" sz="2000" u="sng" dirty="0">
                <a:latin typeface="+mn-lt"/>
              </a:rPr>
              <a:t>anderer Abgabenarten</a:t>
            </a:r>
          </a:p>
          <a:p>
            <a:pPr marL="812082" lvl="1" indent="-241897" algn="just" eaLnBrk="1" hangingPunct="1">
              <a:spcBef>
                <a:spcPts val="1088"/>
              </a:spcBef>
              <a:buClr>
                <a:srgbClr val="E11B1E"/>
              </a:buClr>
              <a:buFont typeface="Arial" pitchFamily="34" charset="0"/>
              <a:buChar char="•"/>
            </a:pPr>
            <a:r>
              <a:rPr lang="de-AT" sz="2000" dirty="0">
                <a:latin typeface="+mn-lt"/>
              </a:rPr>
              <a:t>zur Prüfung der Voraussetzungen einer </a:t>
            </a:r>
            <a:r>
              <a:rPr lang="de-AT" sz="2000" u="sng" dirty="0">
                <a:latin typeface="+mn-lt"/>
              </a:rPr>
              <a:t>Wiederaufnahme</a:t>
            </a:r>
          </a:p>
          <a:p>
            <a:pPr marL="812082" lvl="1" indent="-241897" algn="just" eaLnBrk="1" hangingPunct="1">
              <a:spcBef>
                <a:spcPts val="1088"/>
              </a:spcBef>
              <a:buClr>
                <a:srgbClr val="E11B1E"/>
              </a:buClr>
              <a:buFont typeface="Arial" pitchFamily="34" charset="0"/>
              <a:buChar char="•"/>
            </a:pPr>
            <a:r>
              <a:rPr lang="de-AT" sz="2000" dirty="0">
                <a:latin typeface="+mn-lt"/>
              </a:rPr>
              <a:t>im </a:t>
            </a:r>
            <a:r>
              <a:rPr lang="de-AT" sz="2000" u="sng" dirty="0">
                <a:latin typeface="+mn-lt"/>
              </a:rPr>
              <a:t>Auftrag des BFG </a:t>
            </a:r>
            <a:r>
              <a:rPr lang="de-AT" sz="2000" dirty="0">
                <a:latin typeface="+mn-lt"/>
              </a:rPr>
              <a:t>(§ 269 Abs 2) zur Prüfung der Berufungsbegründung oder neuer Tatsachen/Beweise</a:t>
            </a:r>
          </a:p>
          <a:p>
            <a:pPr marL="812082" lvl="1" indent="-241897" algn="just" eaLnBrk="1" hangingPunct="1">
              <a:spcBef>
                <a:spcPts val="1088"/>
              </a:spcBef>
              <a:buClr>
                <a:srgbClr val="E11B1E"/>
              </a:buClr>
              <a:buFont typeface="Arial" pitchFamily="34" charset="0"/>
              <a:buChar char="•"/>
            </a:pPr>
            <a:r>
              <a:rPr lang="de-AT" sz="2000" dirty="0">
                <a:latin typeface="+mn-lt"/>
              </a:rPr>
              <a:t>für </a:t>
            </a:r>
            <a:r>
              <a:rPr lang="de-AT" sz="2000" u="sng" dirty="0">
                <a:latin typeface="+mn-lt"/>
              </a:rPr>
              <a:t>Prüfungen nach § 99 Abs 2 </a:t>
            </a:r>
            <a:r>
              <a:rPr lang="de-AT" sz="2000" u="sng" dirty="0" err="1">
                <a:latin typeface="+mn-lt"/>
              </a:rPr>
              <a:t>FinStrG</a:t>
            </a:r>
            <a:endParaRPr lang="de-AT" sz="2000" u="sng" dirty="0">
              <a:latin typeface="+mn-lt"/>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884287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43</a:t>
            </a:fld>
            <a:endParaRPr lang="de-AT"/>
          </a:p>
        </p:txBody>
      </p:sp>
      <p:sp>
        <p:nvSpPr>
          <p:cNvPr id="69635" name="Rectangle 3"/>
          <p:cNvSpPr>
            <a:spLocks noGrp="1" noChangeArrowheads="1"/>
          </p:cNvSpPr>
          <p:nvPr>
            <p:ph type="body" idx="1"/>
          </p:nvPr>
        </p:nvSpPr>
        <p:spPr>
          <a:xfrm>
            <a:off x="652321" y="1339060"/>
            <a:ext cx="7835040" cy="4698227"/>
          </a:xfrm>
        </p:spPr>
        <p:txBody>
          <a:bodyPr/>
          <a:lstStyle/>
          <a:p>
            <a:pPr marL="408921" lvl="1" indent="0">
              <a:buNone/>
            </a:pPr>
            <a:endParaRPr lang="de-AT" b="0" dirty="0" smtClean="0"/>
          </a:p>
          <a:p>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0" name="Textplatzhalter 6"/>
          <p:cNvSpPr txBox="1">
            <a:spLocks/>
          </p:cNvSpPr>
          <p:nvPr/>
        </p:nvSpPr>
        <p:spPr>
          <a:xfrm>
            <a:off x="465770" y="893297"/>
            <a:ext cx="8189986" cy="490748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de-AT" sz="2100" kern="0" dirty="0" smtClean="0"/>
              <a:t>Wer</a:t>
            </a:r>
            <a:r>
              <a:rPr lang="de-AT" sz="2100" kern="0" dirty="0"/>
              <a:t>?</a:t>
            </a:r>
          </a:p>
          <a:p>
            <a:pPr marL="0" indent="0">
              <a:buNone/>
            </a:pPr>
            <a:r>
              <a:rPr lang="de-AT" sz="2100" b="0" kern="0" dirty="0" smtClean="0"/>
              <a:t>zuständige </a:t>
            </a:r>
            <a:r>
              <a:rPr lang="de-AT" sz="2100" b="0" kern="0" dirty="0"/>
              <a:t>Prüfungsabteilung (FA, GBP) durch ausgebildete Betriebsprüfer/innen</a:t>
            </a:r>
          </a:p>
          <a:p>
            <a:pPr>
              <a:buFont typeface="Wingdings" panose="05000000000000000000" pitchFamily="2" charset="2"/>
              <a:buChar char="§"/>
            </a:pPr>
            <a:r>
              <a:rPr lang="de-AT" sz="2100" kern="0" dirty="0" smtClean="0"/>
              <a:t>Wann</a:t>
            </a:r>
            <a:r>
              <a:rPr lang="de-AT" sz="2100" kern="0" dirty="0"/>
              <a:t>?</a:t>
            </a:r>
          </a:p>
          <a:p>
            <a:pPr marL="0" indent="0">
              <a:buNone/>
            </a:pPr>
            <a:r>
              <a:rPr lang="de-AT" sz="2100" b="0" kern="0" dirty="0" smtClean="0"/>
              <a:t>jederzeit</a:t>
            </a:r>
            <a:r>
              <a:rPr lang="de-AT" sz="2100" b="0" kern="0" dirty="0"/>
              <a:t>, </a:t>
            </a:r>
            <a:r>
              <a:rPr lang="de-AT" sz="2100" b="0" kern="0" dirty="0" smtClean="0"/>
              <a:t>grundsätzlich ohne </a:t>
            </a:r>
            <a:r>
              <a:rPr lang="de-AT" sz="2100" b="0" kern="0" dirty="0"/>
              <a:t>Angabe von Gründen</a:t>
            </a:r>
          </a:p>
          <a:p>
            <a:pPr>
              <a:buFont typeface="Wingdings" panose="05000000000000000000" pitchFamily="2" charset="2"/>
              <a:buChar char="§"/>
            </a:pPr>
            <a:r>
              <a:rPr lang="de-AT" sz="2100" kern="0" dirty="0" smtClean="0"/>
              <a:t>Bei Wem?</a:t>
            </a:r>
          </a:p>
          <a:p>
            <a:pPr marL="0" indent="0">
              <a:buNone/>
            </a:pPr>
            <a:r>
              <a:rPr lang="de-AT" sz="2100" b="0" kern="0" dirty="0" smtClean="0"/>
              <a:t>bei </a:t>
            </a:r>
            <a:r>
              <a:rPr lang="de-AT" sz="2100" b="0" kern="0" dirty="0"/>
              <a:t>jedem, der zur Führung von Büchern oder Aufzeichnungen verpflichtet </a:t>
            </a:r>
            <a:r>
              <a:rPr lang="de-AT" sz="2100" b="0" kern="0" dirty="0" smtClean="0"/>
              <a:t>ist(z.B</a:t>
            </a:r>
            <a:r>
              <a:rPr lang="de-AT" sz="2100" b="0" kern="0" dirty="0"/>
              <a:t>.: § 5 EStG, § 4/1 EStG, § 4/3 EStG, § 18 UStG, etc.)</a:t>
            </a:r>
          </a:p>
          <a:p>
            <a:pPr>
              <a:buFont typeface="Wingdings" panose="05000000000000000000" pitchFamily="2" charset="2"/>
              <a:buChar char="§"/>
            </a:pPr>
            <a:r>
              <a:rPr lang="de-AT" sz="2100" kern="0" dirty="0" smtClean="0"/>
              <a:t>Was</a:t>
            </a:r>
            <a:r>
              <a:rPr lang="de-AT" sz="2100" kern="0" dirty="0"/>
              <a:t>?</a:t>
            </a:r>
          </a:p>
          <a:p>
            <a:pPr marL="0" indent="0">
              <a:buNone/>
            </a:pPr>
            <a:r>
              <a:rPr lang="de-AT" sz="2100" b="0" kern="0" dirty="0" smtClean="0"/>
              <a:t>tatsächliche </a:t>
            </a:r>
            <a:r>
              <a:rPr lang="de-AT" sz="2100" b="0" kern="0" dirty="0"/>
              <a:t>und rechtliche Verhältnisse mit abgabenrechtlicher Relevanz;   </a:t>
            </a:r>
            <a:endParaRPr lang="de-AT" sz="2100" b="0" kern="0" dirty="0" smtClean="0"/>
          </a:p>
          <a:p>
            <a:pPr marL="0" indent="0">
              <a:buNone/>
            </a:pPr>
            <a:r>
              <a:rPr lang="de-AT" sz="2100" b="0" kern="0" dirty="0" smtClean="0"/>
              <a:t>Abgabensignale </a:t>
            </a:r>
            <a:r>
              <a:rPr lang="de-AT" sz="2100" b="0" kern="0" dirty="0"/>
              <a:t>(U, E, K, sonstige Abgaben)</a:t>
            </a:r>
          </a:p>
          <a:p>
            <a:pPr>
              <a:buFont typeface="Wingdings" panose="05000000000000000000" pitchFamily="2" charset="2"/>
              <a:buChar char="§"/>
            </a:pPr>
            <a:r>
              <a:rPr lang="de-AT" sz="2100" kern="0" dirty="0" smtClean="0"/>
              <a:t>Zeitraum</a:t>
            </a:r>
            <a:r>
              <a:rPr lang="de-AT" sz="2100" kern="0" dirty="0"/>
              <a:t>?</a:t>
            </a:r>
          </a:p>
          <a:p>
            <a:pPr marL="0" indent="0">
              <a:buNone/>
            </a:pPr>
            <a:r>
              <a:rPr lang="de-AT" sz="2100" b="0" kern="0" dirty="0" smtClean="0"/>
              <a:t>im </a:t>
            </a:r>
            <a:r>
              <a:rPr lang="de-AT" sz="2100" b="0" kern="0" dirty="0"/>
              <a:t>Regelfall: letzte 3 Jahre, für die im Zeitpunkt der </a:t>
            </a:r>
            <a:r>
              <a:rPr lang="de-AT" sz="2100" b="0" kern="0" dirty="0" smtClean="0"/>
              <a:t>Prüfungsanmeldung</a:t>
            </a:r>
          </a:p>
          <a:p>
            <a:pPr marL="0" indent="0">
              <a:buNone/>
            </a:pPr>
            <a:r>
              <a:rPr lang="de-AT" sz="2100" b="0" kern="0" dirty="0" smtClean="0"/>
              <a:t>eine </a:t>
            </a:r>
            <a:r>
              <a:rPr lang="de-AT" sz="2100" b="0" kern="0" dirty="0"/>
              <a:t>Abgabenerklärung abgegeben wurde</a:t>
            </a:r>
          </a:p>
          <a:p>
            <a:pPr marL="0" indent="0">
              <a:buNone/>
            </a:pPr>
            <a:r>
              <a:rPr lang="de-AT" sz="2100" kern="0" dirty="0"/>
              <a:t>     </a:t>
            </a:r>
          </a:p>
        </p:txBody>
      </p:sp>
      <p:sp>
        <p:nvSpPr>
          <p:cNvPr id="11" name="Textplatzhalter 5"/>
          <p:cNvSpPr txBox="1">
            <a:spLocks/>
          </p:cNvSpPr>
          <p:nvPr/>
        </p:nvSpPr>
        <p:spPr bwMode="auto">
          <a:xfrm>
            <a:off x="2011681" y="427892"/>
            <a:ext cx="5931972" cy="46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r>
              <a:rPr lang="de-AT" sz="2800" dirty="0">
                <a:solidFill>
                  <a:srgbClr val="006699"/>
                </a:solidFill>
                <a:latin typeface="+mj-lt"/>
                <a:ea typeface="+mj-ea"/>
                <a:cs typeface="+mj-cs"/>
              </a:rPr>
              <a:t>„Grundnorm“ Prüfung nach § 147 BAO</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5756" y="6433289"/>
            <a:ext cx="446796" cy="374153"/>
          </a:xfrm>
          <a:prstGeom prst="rect">
            <a:avLst/>
          </a:prstGeom>
        </p:spPr>
      </p:pic>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614461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44</a:t>
            </a:fld>
            <a:endParaRPr lang="de-AT"/>
          </a:p>
        </p:txBody>
      </p:sp>
      <p:sp>
        <p:nvSpPr>
          <p:cNvPr id="21507" name="Rectangle 2"/>
          <p:cNvSpPr>
            <a:spLocks noGrp="1" noChangeArrowheads="1"/>
          </p:cNvSpPr>
          <p:nvPr>
            <p:ph type="title"/>
          </p:nvPr>
        </p:nvSpPr>
        <p:spPr>
          <a:xfrm>
            <a:off x="1828800" y="552743"/>
            <a:ext cx="6950795" cy="411479"/>
          </a:xfrm>
        </p:spPr>
        <p:txBody>
          <a:bodyPr/>
          <a:lstStyle/>
          <a:p>
            <a:pPr algn="ctr" eaLnBrk="1" hangingPunct="1"/>
            <a:r>
              <a:rPr lang="de-AT" dirty="0" smtClean="0">
                <a:solidFill>
                  <a:srgbClr val="006699"/>
                </a:solidFill>
              </a:rPr>
              <a:t>Außenprüfungen mit kurzem Prüfungszeitraum</a:t>
            </a:r>
            <a:endParaRPr lang="de-DE" dirty="0" smtClean="0">
              <a:solidFill>
                <a:srgbClr val="006699"/>
              </a:solidFill>
            </a:endParaRPr>
          </a:p>
        </p:txBody>
      </p:sp>
      <p:sp>
        <p:nvSpPr>
          <p:cNvPr id="21508" name="Rectangle 3"/>
          <p:cNvSpPr>
            <a:spLocks noGrp="1" noChangeArrowheads="1"/>
          </p:cNvSpPr>
          <p:nvPr>
            <p:ph type="body" idx="1"/>
          </p:nvPr>
        </p:nvSpPr>
        <p:spPr>
          <a:xfrm>
            <a:off x="237393" y="1127760"/>
            <a:ext cx="8641020" cy="4979248"/>
          </a:xfrm>
        </p:spPr>
        <p:txBody>
          <a:bodyPr/>
          <a:lstStyle/>
          <a:p>
            <a:pPr>
              <a:buFont typeface="Wingdings" panose="05000000000000000000" pitchFamily="2" charset="2"/>
              <a:buChar char="§"/>
            </a:pPr>
            <a:r>
              <a:rPr lang="de-AT" dirty="0" smtClean="0"/>
              <a:t>Bei </a:t>
            </a:r>
            <a:r>
              <a:rPr lang="de-AT" dirty="0"/>
              <a:t>Prüfungen nach § 147 BAO (Prüfungen von Büchern und Aufzeichnungen) besteht </a:t>
            </a:r>
            <a:r>
              <a:rPr lang="de-AT" dirty="0" smtClean="0"/>
              <a:t>die Möglichkeit</a:t>
            </a:r>
            <a:r>
              <a:rPr lang="de-AT" dirty="0"/>
              <a:t>,</a:t>
            </a:r>
          </a:p>
          <a:p>
            <a:pPr lvl="1">
              <a:buFont typeface="Wingdings" panose="05000000000000000000" pitchFamily="2" charset="2"/>
              <a:buChar char="§"/>
            </a:pPr>
            <a:r>
              <a:rPr lang="de-AT" b="1" dirty="0" smtClean="0"/>
              <a:t>standardisierte </a:t>
            </a:r>
            <a:r>
              <a:rPr lang="de-AT" b="1" dirty="0"/>
              <a:t>Kurzprüfungen (SKP)</a:t>
            </a:r>
            <a:r>
              <a:rPr lang="de-AT" dirty="0"/>
              <a:t> oder</a:t>
            </a:r>
          </a:p>
          <a:p>
            <a:pPr lvl="1">
              <a:buFont typeface="Wingdings" panose="05000000000000000000" pitchFamily="2" charset="2"/>
              <a:buChar char="§"/>
            </a:pPr>
            <a:r>
              <a:rPr lang="de-AT" b="1" dirty="0" smtClean="0"/>
              <a:t>standardisierte </a:t>
            </a:r>
            <a:r>
              <a:rPr lang="de-AT" b="1" dirty="0"/>
              <a:t>Risikoprüfungen (SRP)</a:t>
            </a:r>
          </a:p>
          <a:p>
            <a:pPr>
              <a:buFont typeface="Wingdings" panose="05000000000000000000" pitchFamily="2" charset="2"/>
              <a:buChar char="§"/>
            </a:pPr>
            <a:r>
              <a:rPr lang="de-AT" dirty="0"/>
              <a:t>mit einem einjährigen Prüfungszeitraum (letzter Veranlagungszeitraum) durchzuführen.</a:t>
            </a:r>
          </a:p>
          <a:p>
            <a:pPr>
              <a:buFont typeface="Wingdings" panose="05000000000000000000" pitchFamily="2" charset="2"/>
              <a:buChar char="§"/>
            </a:pPr>
            <a:r>
              <a:rPr lang="de-AT" dirty="0" smtClean="0"/>
              <a:t>Die </a:t>
            </a:r>
            <a:r>
              <a:rPr lang="de-AT" dirty="0"/>
              <a:t>Fallauswahl umfasst den K- und M- Bereich. </a:t>
            </a:r>
            <a:r>
              <a:rPr lang="de-AT" b="1" dirty="0" smtClean="0"/>
              <a:t>SKP</a:t>
            </a:r>
            <a:r>
              <a:rPr lang="de-AT" dirty="0" smtClean="0"/>
              <a:t> sind auf </a:t>
            </a:r>
            <a:r>
              <a:rPr lang="de-AT" b="1" dirty="0"/>
              <a:t>nicht </a:t>
            </a:r>
            <a:r>
              <a:rPr lang="de-AT" b="1" dirty="0" smtClean="0"/>
              <a:t>risikorelevante Branchen </a:t>
            </a:r>
            <a:r>
              <a:rPr lang="de-AT" dirty="0"/>
              <a:t>begrenzt, </a:t>
            </a:r>
            <a:r>
              <a:rPr lang="de-AT" b="1" dirty="0" smtClean="0"/>
              <a:t>SRP</a:t>
            </a:r>
            <a:r>
              <a:rPr lang="de-AT" dirty="0" smtClean="0"/>
              <a:t> </a:t>
            </a:r>
            <a:r>
              <a:rPr lang="de-AT" dirty="0"/>
              <a:t>hingegen </a:t>
            </a:r>
            <a:r>
              <a:rPr lang="de-AT" dirty="0" smtClean="0"/>
              <a:t>sind für </a:t>
            </a:r>
            <a:r>
              <a:rPr lang="de-AT" b="1" dirty="0" smtClean="0"/>
              <a:t>Risikobranchen und/oder Risikofälle</a:t>
            </a:r>
            <a:r>
              <a:rPr lang="de-AT" dirty="0" smtClean="0"/>
              <a:t> vorgesehen.</a:t>
            </a:r>
            <a:endParaRPr lang="de-AT" dirty="0"/>
          </a:p>
          <a:p>
            <a:pPr>
              <a:buFont typeface="Wingdings" panose="05000000000000000000" pitchFamily="2" charset="2"/>
              <a:buChar char="§"/>
            </a:pPr>
            <a:r>
              <a:rPr lang="de-AT" dirty="0" smtClean="0"/>
              <a:t>Der </a:t>
            </a:r>
            <a:r>
              <a:rPr lang="de-AT" b="1" dirty="0" smtClean="0"/>
              <a:t>1-Jahreszeitraum</a:t>
            </a:r>
            <a:r>
              <a:rPr lang="de-AT" dirty="0" smtClean="0"/>
              <a:t> soll </a:t>
            </a:r>
            <a:r>
              <a:rPr lang="de-AT" dirty="0"/>
              <a:t>die Effektivität und Effizienz der Prüfungen </a:t>
            </a:r>
            <a:r>
              <a:rPr lang="de-AT" dirty="0" smtClean="0"/>
              <a:t>erhöhen, Prüfungszeiträume </a:t>
            </a:r>
            <a:r>
              <a:rPr lang="de-AT" dirty="0"/>
              <a:t>und -dauer </a:t>
            </a:r>
            <a:r>
              <a:rPr lang="de-AT" dirty="0" smtClean="0"/>
              <a:t>verkürzen</a:t>
            </a:r>
          </a:p>
          <a:p>
            <a:pPr>
              <a:buFont typeface="Wingdings" panose="05000000000000000000" pitchFamily="2" charset="2"/>
              <a:buChar char="§"/>
            </a:pPr>
            <a:r>
              <a:rPr lang="de-AT" dirty="0" smtClean="0"/>
              <a:t>Diese </a:t>
            </a:r>
            <a:r>
              <a:rPr lang="de-AT" dirty="0"/>
              <a:t>Prüfungen können einzelfallbezogen bei gravierenden Feststellungen auch </a:t>
            </a:r>
            <a:r>
              <a:rPr lang="de-AT" b="1" dirty="0"/>
              <a:t>auf </a:t>
            </a:r>
            <a:r>
              <a:rPr lang="de-AT" b="1" dirty="0" smtClean="0"/>
              <a:t>einen mehrjährigen </a:t>
            </a:r>
            <a:r>
              <a:rPr lang="de-AT" b="1" dirty="0"/>
              <a:t>Prüfungszeitraum </a:t>
            </a:r>
            <a:r>
              <a:rPr lang="de-AT" dirty="0"/>
              <a:t>ausgedehnt werden</a:t>
            </a:r>
            <a:endParaRPr lang="de-DE"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66385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45</a:t>
            </a:fld>
            <a:endParaRPr lang="de-AT"/>
          </a:p>
        </p:txBody>
      </p:sp>
      <p:sp>
        <p:nvSpPr>
          <p:cNvPr id="21507" name="Rectangle 2"/>
          <p:cNvSpPr>
            <a:spLocks noGrp="1" noChangeArrowheads="1"/>
          </p:cNvSpPr>
          <p:nvPr>
            <p:ph type="title"/>
          </p:nvPr>
        </p:nvSpPr>
        <p:spPr>
          <a:xfrm>
            <a:off x="2834640" y="260252"/>
            <a:ext cx="5127672" cy="672905"/>
          </a:xfrm>
        </p:spPr>
        <p:txBody>
          <a:bodyPr/>
          <a:lstStyle/>
          <a:p>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DE" sz="2200" dirty="0" smtClean="0">
                <a:solidFill>
                  <a:srgbClr val="006699"/>
                </a:solidFill>
              </a:rPr>
              <a:t>Prüfung </a:t>
            </a:r>
            <a:r>
              <a:rPr lang="de-DE" sz="2200" dirty="0">
                <a:solidFill>
                  <a:srgbClr val="006699"/>
                </a:solidFill>
              </a:rPr>
              <a:t>auf Veranlassung der </a:t>
            </a:r>
            <a:r>
              <a:rPr lang="de-DE" sz="2200" dirty="0" smtClean="0">
                <a:solidFill>
                  <a:srgbClr val="006699"/>
                </a:solidFill>
              </a:rPr>
              <a:t/>
            </a:r>
            <a:br>
              <a:rPr lang="de-DE" sz="2200" dirty="0" smtClean="0">
                <a:solidFill>
                  <a:srgbClr val="006699"/>
                </a:solidFill>
              </a:rPr>
            </a:br>
            <a:r>
              <a:rPr lang="de-DE" sz="2200" dirty="0" smtClean="0">
                <a:solidFill>
                  <a:srgbClr val="006699"/>
                </a:solidFill>
              </a:rPr>
              <a:t>Finanzstrafbehörde </a:t>
            </a:r>
            <a:r>
              <a:rPr lang="de-DE" sz="2200" dirty="0">
                <a:solidFill>
                  <a:srgbClr val="006699"/>
                </a:solidFill>
              </a:rPr>
              <a:t>(§ 99 </a:t>
            </a:r>
            <a:r>
              <a:rPr lang="de-DE" sz="2200" dirty="0" err="1" smtClean="0">
                <a:solidFill>
                  <a:srgbClr val="006699"/>
                </a:solidFill>
              </a:rPr>
              <a:t>Abs</a:t>
            </a:r>
            <a:r>
              <a:rPr lang="de-DE" sz="2200" dirty="0" smtClean="0">
                <a:solidFill>
                  <a:srgbClr val="006699"/>
                </a:solidFill>
              </a:rPr>
              <a:t> </a:t>
            </a:r>
            <a:r>
              <a:rPr lang="de-DE" sz="2200" dirty="0">
                <a:solidFill>
                  <a:srgbClr val="006699"/>
                </a:solidFill>
              </a:rPr>
              <a:t>2 </a:t>
            </a:r>
            <a:r>
              <a:rPr lang="de-DE" sz="2200" dirty="0" err="1">
                <a:solidFill>
                  <a:srgbClr val="006699"/>
                </a:solidFill>
              </a:rPr>
              <a:t>FinStrG</a:t>
            </a:r>
            <a:r>
              <a:rPr lang="de-DE" sz="2200" dirty="0" smtClean="0">
                <a:solidFill>
                  <a:srgbClr val="006699"/>
                </a:solidFill>
              </a:rPr>
              <a:t>)</a:t>
            </a:r>
          </a:p>
        </p:txBody>
      </p:sp>
      <p:sp>
        <p:nvSpPr>
          <p:cNvPr id="21508" name="Rectangle 3"/>
          <p:cNvSpPr>
            <a:spLocks noGrp="1" noChangeArrowheads="1"/>
          </p:cNvSpPr>
          <p:nvPr>
            <p:ph type="body" idx="1"/>
          </p:nvPr>
        </p:nvSpPr>
        <p:spPr>
          <a:xfrm>
            <a:off x="139505" y="1027528"/>
            <a:ext cx="8877300" cy="5471160"/>
          </a:xfrm>
        </p:spPr>
        <p:txBody>
          <a:bodyPr/>
          <a:lstStyle/>
          <a:p>
            <a:pPr>
              <a:buFont typeface="Wingdings" panose="05000000000000000000" pitchFamily="2" charset="2"/>
              <a:buChar char="§"/>
            </a:pPr>
            <a:r>
              <a:rPr lang="de-AT" dirty="0" smtClean="0"/>
              <a:t>Nach </a:t>
            </a:r>
            <a:r>
              <a:rPr lang="de-AT" dirty="0"/>
              <a:t>§ 99 </a:t>
            </a:r>
            <a:r>
              <a:rPr lang="de-AT" dirty="0" err="1"/>
              <a:t>FinStrG</a:t>
            </a:r>
            <a:r>
              <a:rPr lang="de-AT" dirty="0"/>
              <a:t> sind Prüfungshandlungen </a:t>
            </a:r>
            <a:r>
              <a:rPr lang="de-AT" b="1" dirty="0"/>
              <a:t>im Auftrag der </a:t>
            </a:r>
            <a:r>
              <a:rPr lang="de-AT" b="1" dirty="0" smtClean="0"/>
              <a:t>Finanzstrafbehörde</a:t>
            </a:r>
            <a:r>
              <a:rPr lang="de-AT" dirty="0" smtClean="0"/>
              <a:t> vorzunehmen</a:t>
            </a:r>
            <a:r>
              <a:rPr lang="de-AT" dirty="0"/>
              <a:t>. Für die Durchführung der Prüfungen selbst sind die </a:t>
            </a:r>
            <a:r>
              <a:rPr lang="de-AT" b="1" dirty="0"/>
              <a:t>§§ </a:t>
            </a:r>
            <a:r>
              <a:rPr lang="de-AT" b="1" dirty="0" smtClean="0"/>
              <a:t>147 ff BAO </a:t>
            </a:r>
            <a:r>
              <a:rPr lang="de-AT" dirty="0" smtClean="0"/>
              <a:t>maßgeblich</a:t>
            </a:r>
            <a:r>
              <a:rPr lang="de-AT" dirty="0"/>
              <a:t>.</a:t>
            </a:r>
          </a:p>
          <a:p>
            <a:pPr>
              <a:buFont typeface="Wingdings" panose="05000000000000000000" pitchFamily="2" charset="2"/>
              <a:buChar char="§"/>
            </a:pPr>
            <a:r>
              <a:rPr lang="de-AT" dirty="0"/>
              <a:t>Prüfungen aus Anlass des § 99 </a:t>
            </a:r>
            <a:r>
              <a:rPr lang="de-AT" dirty="0" err="1"/>
              <a:t>FinStrG</a:t>
            </a:r>
            <a:r>
              <a:rPr lang="de-AT" dirty="0"/>
              <a:t> sind Maßnahmen der Strafverfolgung (</a:t>
            </a:r>
            <a:r>
              <a:rPr lang="de-AT" b="1" dirty="0" smtClean="0"/>
              <a:t>mit Auswirkungen </a:t>
            </a:r>
            <a:r>
              <a:rPr lang="de-AT" b="1" dirty="0"/>
              <a:t>auf die Rechtsstellung des Abgabepflichtigen </a:t>
            </a:r>
            <a:r>
              <a:rPr lang="de-AT" b="1" dirty="0" smtClean="0"/>
              <a:t>und </a:t>
            </a:r>
            <a:r>
              <a:rPr lang="de-AT" b="1" dirty="0"/>
              <a:t>auf </a:t>
            </a:r>
            <a:r>
              <a:rPr lang="de-AT" b="1" dirty="0" smtClean="0"/>
              <a:t>die Festsetzungsverjährung</a:t>
            </a:r>
            <a:r>
              <a:rPr lang="de-AT" dirty="0"/>
              <a:t>).</a:t>
            </a:r>
          </a:p>
          <a:p>
            <a:pPr>
              <a:buFont typeface="Wingdings" panose="05000000000000000000" pitchFamily="2" charset="2"/>
              <a:buChar char="§"/>
            </a:pPr>
            <a:r>
              <a:rPr lang="de-AT" dirty="0"/>
              <a:t>Außenprüfungen sind a</a:t>
            </a:r>
            <a:r>
              <a:rPr lang="de-AT" b="1" dirty="0"/>
              <a:t>llerdings nur in jenem Umfang Strafverfolgungshandlungen</a:t>
            </a:r>
            <a:r>
              <a:rPr lang="de-AT" dirty="0"/>
              <a:t>, in </a:t>
            </a:r>
            <a:r>
              <a:rPr lang="de-AT" dirty="0" smtClean="0"/>
              <a:t>dem sich </a:t>
            </a:r>
            <a:r>
              <a:rPr lang="de-AT" dirty="0"/>
              <a:t>die konkrete aufzuklärende Verdachtslage bewegt. </a:t>
            </a:r>
            <a:r>
              <a:rPr lang="de-AT" b="1" dirty="0"/>
              <a:t>Soweit auch weitere </a:t>
            </a:r>
            <a:r>
              <a:rPr lang="de-AT" b="1" dirty="0" smtClean="0"/>
              <a:t>Prüfungsfelder außenwirksam </a:t>
            </a:r>
            <a:r>
              <a:rPr lang="de-AT" b="1" dirty="0"/>
              <a:t>durch die zuständige Abgabenbehörde bearbeitet werden, handelt es sich </a:t>
            </a:r>
            <a:r>
              <a:rPr lang="de-AT" b="1" dirty="0" smtClean="0"/>
              <a:t>um eine </a:t>
            </a:r>
            <a:r>
              <a:rPr lang="de-AT" b="1" dirty="0"/>
              <a:t>abgabenrechtliche Maßnahme (Verjährung!</a:t>
            </a:r>
            <a:r>
              <a:rPr lang="de-AT" dirty="0"/>
              <a:t>).</a:t>
            </a:r>
          </a:p>
          <a:p>
            <a:pPr>
              <a:buFont typeface="Wingdings" panose="05000000000000000000" pitchFamily="2" charset="2"/>
              <a:buChar char="§"/>
            </a:pPr>
            <a:r>
              <a:rPr lang="de-AT" dirty="0" smtClean="0"/>
              <a:t>Die </a:t>
            </a:r>
            <a:r>
              <a:rPr lang="de-AT" dirty="0"/>
              <a:t>Abgrenzung der strafrechtlichen von der abgabenrechtlichen </a:t>
            </a:r>
            <a:r>
              <a:rPr lang="de-AT" dirty="0" smtClean="0"/>
              <a:t>Sachverhaltsermittlung </a:t>
            </a:r>
            <a:r>
              <a:rPr lang="de-AT" b="1" dirty="0" smtClean="0"/>
              <a:t>muss </a:t>
            </a:r>
            <a:r>
              <a:rPr lang="de-AT" b="1" dirty="0"/>
              <a:t>gegenüber dem/der Abgabepflichtigen unmissverständlich zum Ausdruck </a:t>
            </a:r>
            <a:r>
              <a:rPr lang="de-AT" dirty="0"/>
              <a:t>kommen </a:t>
            </a:r>
            <a:r>
              <a:rPr lang="de-AT" dirty="0" smtClean="0"/>
              <a:t>und nachvollziehbar </a:t>
            </a:r>
            <a:r>
              <a:rPr lang="de-AT" dirty="0"/>
              <a:t>dokumentiert werden.</a:t>
            </a:r>
          </a:p>
          <a:p>
            <a:pPr>
              <a:buFont typeface="Wingdings" panose="05000000000000000000" pitchFamily="2" charset="2"/>
              <a:buChar char="§"/>
            </a:pPr>
            <a:endParaRPr lang="de-DE"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dirty="0"/>
          </a:p>
        </p:txBody>
      </p:sp>
    </p:spTree>
    <p:extLst>
      <p:ext uri="{BB962C8B-B14F-4D97-AF65-F5344CB8AC3E}">
        <p14:creationId xmlns:p14="http://schemas.microsoft.com/office/powerpoint/2010/main" val="325633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46</a:t>
            </a:fld>
            <a:endParaRPr lang="de-AT"/>
          </a:p>
        </p:txBody>
      </p:sp>
      <p:sp>
        <p:nvSpPr>
          <p:cNvPr id="21507" name="Rectangle 2"/>
          <p:cNvSpPr>
            <a:spLocks noGrp="1" noChangeArrowheads="1"/>
          </p:cNvSpPr>
          <p:nvPr>
            <p:ph type="title"/>
          </p:nvPr>
        </p:nvSpPr>
        <p:spPr>
          <a:xfrm>
            <a:off x="1955409" y="222153"/>
            <a:ext cx="6369148" cy="769619"/>
          </a:xfrm>
        </p:spPr>
        <p:txBody>
          <a:bodyPr/>
          <a:lstStyle/>
          <a:p>
            <a:pPr algn="ctr" eaLnBrk="1" hangingPunct="1"/>
            <a:r>
              <a:rPr lang="de-AT" dirty="0" smtClean="0">
                <a:solidFill>
                  <a:srgbClr val="006699"/>
                </a:solidFill>
              </a:rPr>
              <a:t/>
            </a:r>
            <a:br>
              <a:rPr lang="de-AT" dirty="0" smtClean="0">
                <a:solidFill>
                  <a:srgbClr val="006699"/>
                </a:solidFill>
              </a:rPr>
            </a:br>
            <a:r>
              <a:rPr lang="de-AT" dirty="0">
                <a:solidFill>
                  <a:srgbClr val="006699"/>
                </a:solidFill>
              </a:rPr>
              <a:t/>
            </a:r>
            <a:br>
              <a:rPr lang="de-AT" dirty="0">
                <a:solidFill>
                  <a:srgbClr val="006699"/>
                </a:solidFill>
              </a:rPr>
            </a:br>
            <a:r>
              <a:rPr lang="de-AT" sz="2400" dirty="0" smtClean="0">
                <a:solidFill>
                  <a:srgbClr val="006699"/>
                </a:solidFill>
              </a:rPr>
              <a:t>Umsatzsteuersonderprüfung (USO), Betriebsprüfung- Zoll, Liquiditätsprüfungen</a:t>
            </a:r>
            <a:endParaRPr lang="de-DE" sz="2400" dirty="0" smtClean="0">
              <a:solidFill>
                <a:srgbClr val="006699"/>
              </a:solidFill>
            </a:endParaRPr>
          </a:p>
        </p:txBody>
      </p:sp>
      <p:sp>
        <p:nvSpPr>
          <p:cNvPr id="21508" name="Rectangle 3"/>
          <p:cNvSpPr>
            <a:spLocks noGrp="1" noChangeArrowheads="1"/>
          </p:cNvSpPr>
          <p:nvPr>
            <p:ph type="body" idx="1"/>
          </p:nvPr>
        </p:nvSpPr>
        <p:spPr>
          <a:xfrm>
            <a:off x="145952" y="1142413"/>
            <a:ext cx="8862060" cy="5105400"/>
          </a:xfrm>
        </p:spPr>
        <p:txBody>
          <a:bodyPr/>
          <a:lstStyle/>
          <a:p>
            <a:pPr>
              <a:buFont typeface="Wingdings" panose="05000000000000000000" pitchFamily="2" charset="2"/>
              <a:buChar char="§"/>
            </a:pPr>
            <a:r>
              <a:rPr lang="de-AT" b="1" dirty="0">
                <a:solidFill>
                  <a:srgbClr val="006699"/>
                </a:solidFill>
                <a:latin typeface="+mj-lt"/>
                <a:ea typeface="+mj-ea"/>
                <a:cs typeface="+mj-cs"/>
              </a:rPr>
              <a:t>Umsatzsteuer-Sonderprüfung (USO</a:t>
            </a:r>
            <a:r>
              <a:rPr lang="de-AT" b="1" dirty="0" smtClean="0">
                <a:solidFill>
                  <a:srgbClr val="006699"/>
                </a:solidFill>
                <a:latin typeface="+mj-lt"/>
                <a:ea typeface="+mj-ea"/>
                <a:cs typeface="+mj-cs"/>
              </a:rPr>
              <a:t>); </a:t>
            </a:r>
            <a:r>
              <a:rPr lang="de-AT" dirty="0"/>
              <a:t>e</a:t>
            </a:r>
            <a:r>
              <a:rPr lang="de-AT" dirty="0" smtClean="0"/>
              <a:t>ine </a:t>
            </a:r>
            <a:r>
              <a:rPr lang="de-AT" dirty="0"/>
              <a:t>Umsatzsteuer-Sonderprüfung dient </a:t>
            </a:r>
            <a:r>
              <a:rPr lang="de-AT" b="1" dirty="0"/>
              <a:t>einer zeitnahen Kontrolle der </a:t>
            </a:r>
            <a:r>
              <a:rPr lang="de-AT" b="1" dirty="0" smtClean="0"/>
              <a:t>Aufzeichnungen </a:t>
            </a:r>
            <a:r>
              <a:rPr lang="de-AT" dirty="0" smtClean="0"/>
              <a:t>gemäß </a:t>
            </a:r>
            <a:r>
              <a:rPr lang="de-AT" dirty="0"/>
              <a:t>§ 18 UStG 1994 sowie der </a:t>
            </a:r>
            <a:r>
              <a:rPr lang="de-AT" b="1" dirty="0"/>
              <a:t>Richtigkeit der Besteuerungsgrundlagen in formeller </a:t>
            </a:r>
            <a:r>
              <a:rPr lang="de-AT" b="1" dirty="0" smtClean="0"/>
              <a:t>und materieller </a:t>
            </a:r>
            <a:r>
              <a:rPr lang="de-AT" b="1" dirty="0"/>
              <a:t>Hinsicht</a:t>
            </a:r>
            <a:r>
              <a:rPr lang="de-AT" dirty="0"/>
              <a:t>.</a:t>
            </a:r>
          </a:p>
          <a:p>
            <a:pPr>
              <a:buFont typeface="Wingdings" panose="05000000000000000000" pitchFamily="2" charset="2"/>
              <a:buChar char="§"/>
            </a:pPr>
            <a:r>
              <a:rPr lang="de-AT" b="1" dirty="0">
                <a:solidFill>
                  <a:srgbClr val="006699"/>
                </a:solidFill>
                <a:latin typeface="+mj-lt"/>
                <a:ea typeface="+mj-ea"/>
                <a:cs typeface="+mj-cs"/>
              </a:rPr>
              <a:t>Betriebsprüfung-Zoll – </a:t>
            </a:r>
            <a:r>
              <a:rPr lang="de-AT" b="1" dirty="0" smtClean="0">
                <a:solidFill>
                  <a:srgbClr val="006699"/>
                </a:solidFill>
                <a:latin typeface="+mj-lt"/>
                <a:ea typeface="+mj-ea"/>
                <a:cs typeface="+mj-cs"/>
              </a:rPr>
              <a:t>Außenprüfung; </a:t>
            </a:r>
            <a:r>
              <a:rPr lang="de-AT" dirty="0" smtClean="0"/>
              <a:t>Außenprüfungen durch die Betriebsprüfung-Zoll erfolgen auch außerhalb des Abgaben- bzw. Beitragsbereiches </a:t>
            </a:r>
            <a:r>
              <a:rPr lang="de-AT" dirty="0" err="1" smtClean="0"/>
              <a:t>iSd</a:t>
            </a:r>
            <a:r>
              <a:rPr lang="de-AT" dirty="0" smtClean="0"/>
              <a:t> §§ 1 bis 3 BAO, </a:t>
            </a:r>
            <a:r>
              <a:rPr lang="de-AT" dirty="0" err="1" smtClean="0"/>
              <a:t>zB</a:t>
            </a:r>
            <a:r>
              <a:rPr lang="de-AT" dirty="0" smtClean="0"/>
              <a:t> im Bereich des Außenhandelsrechtes.</a:t>
            </a:r>
          </a:p>
          <a:p>
            <a:pPr>
              <a:buFont typeface="Wingdings" panose="05000000000000000000" pitchFamily="2" charset="2"/>
              <a:buChar char="§"/>
            </a:pPr>
            <a:r>
              <a:rPr lang="de-AT" b="1" dirty="0" smtClean="0">
                <a:solidFill>
                  <a:srgbClr val="006699"/>
                </a:solidFill>
                <a:latin typeface="+mj-lt"/>
                <a:ea typeface="+mj-ea"/>
                <a:cs typeface="+mj-cs"/>
              </a:rPr>
              <a:t>Liquiditätsprüfung; </a:t>
            </a:r>
            <a:r>
              <a:rPr lang="de-AT" dirty="0"/>
              <a:t>u</a:t>
            </a:r>
            <a:r>
              <a:rPr lang="de-AT" dirty="0" smtClean="0"/>
              <a:t>nter </a:t>
            </a:r>
            <a:r>
              <a:rPr lang="de-AT" dirty="0"/>
              <a:t>Liquiditätsprüfungen gemäß § 147 </a:t>
            </a:r>
            <a:r>
              <a:rPr lang="de-AT" dirty="0" err="1" smtClean="0"/>
              <a:t>Abs</a:t>
            </a:r>
            <a:r>
              <a:rPr lang="de-AT" dirty="0" smtClean="0"/>
              <a:t> </a:t>
            </a:r>
            <a:r>
              <a:rPr lang="de-AT" dirty="0"/>
              <a:t>2 BAO sind Prüfungen zu verstehen, die </a:t>
            </a:r>
            <a:r>
              <a:rPr lang="de-AT" dirty="0" smtClean="0"/>
              <a:t>den </a:t>
            </a:r>
            <a:r>
              <a:rPr lang="de-AT" b="1" dirty="0" smtClean="0"/>
              <a:t>Zweck </a:t>
            </a:r>
            <a:r>
              <a:rPr lang="de-AT" b="1" dirty="0"/>
              <a:t>verfolgen, die Zahlungsfähigkeit eines/r Abgabepflichtigen/ Dienstgebers/in und </a:t>
            </a:r>
            <a:r>
              <a:rPr lang="de-AT" b="1" dirty="0" smtClean="0"/>
              <a:t>deren voraussichtliche </a:t>
            </a:r>
            <a:r>
              <a:rPr lang="de-AT" b="1" dirty="0"/>
              <a:t>künftige Entwicklung </a:t>
            </a:r>
            <a:r>
              <a:rPr lang="de-AT" dirty="0"/>
              <a:t>festzustellen.</a:t>
            </a:r>
          </a:p>
          <a:p>
            <a:pPr marL="0" indent="0">
              <a:buNone/>
            </a:pPr>
            <a:r>
              <a:rPr lang="de-AT" b="1" dirty="0">
                <a:latin typeface="+mj-lt"/>
                <a:ea typeface="+mj-ea"/>
                <a:cs typeface="+mj-cs"/>
              </a:rPr>
              <a:t>Die Bestimmungen betreffend Wiederholungsverbot (§ 148 </a:t>
            </a:r>
            <a:r>
              <a:rPr lang="de-AT" b="1" dirty="0" err="1" smtClean="0">
                <a:latin typeface="+mj-lt"/>
                <a:ea typeface="+mj-ea"/>
                <a:cs typeface="+mj-cs"/>
              </a:rPr>
              <a:t>Abs</a:t>
            </a:r>
            <a:r>
              <a:rPr lang="de-AT" b="1" dirty="0" smtClean="0">
                <a:latin typeface="+mj-lt"/>
                <a:ea typeface="+mj-ea"/>
                <a:cs typeface="+mj-cs"/>
              </a:rPr>
              <a:t> </a:t>
            </a:r>
            <a:r>
              <a:rPr lang="de-AT" b="1" dirty="0">
                <a:latin typeface="+mj-lt"/>
                <a:ea typeface="+mj-ea"/>
                <a:cs typeface="+mj-cs"/>
              </a:rPr>
              <a:t>3 BAO), Schlussbesprechung (§ 149 BAO) und Prüfungsbericht (§ 150 BAO) finden hier keine Anwendung</a:t>
            </a:r>
            <a:r>
              <a:rPr lang="de-AT" b="1" dirty="0">
                <a:solidFill>
                  <a:srgbClr val="006699"/>
                </a:solidFill>
                <a:latin typeface="+mj-lt"/>
                <a:ea typeface="+mj-ea"/>
                <a:cs typeface="+mj-cs"/>
              </a:rPr>
              <a:t>.</a:t>
            </a:r>
          </a:p>
          <a:p>
            <a:pPr>
              <a:buFont typeface="Wingdings" panose="05000000000000000000" pitchFamily="2" charset="2"/>
              <a:buChar char="§"/>
            </a:pPr>
            <a:endParaRPr lang="de-AT"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03081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47</a:t>
            </a:fld>
            <a:endParaRPr lang="de-AT"/>
          </a:p>
        </p:txBody>
      </p:sp>
      <p:sp>
        <p:nvSpPr>
          <p:cNvPr id="21507" name="Rectangle 2"/>
          <p:cNvSpPr>
            <a:spLocks noGrp="1" noChangeArrowheads="1"/>
          </p:cNvSpPr>
          <p:nvPr>
            <p:ph type="title"/>
          </p:nvPr>
        </p:nvSpPr>
        <p:spPr>
          <a:xfrm>
            <a:off x="1353809" y="743244"/>
            <a:ext cx="7594600" cy="419099"/>
          </a:xfrm>
        </p:spPr>
        <p:txBody>
          <a:bodyPr/>
          <a:lstStyle/>
          <a:p>
            <a:pPr algn="ctr" eaLnBrk="1" hangingPunct="1"/>
            <a:r>
              <a:rPr lang="de-AT" dirty="0" smtClean="0">
                <a:solidFill>
                  <a:srgbClr val="006699"/>
                </a:solidFill>
              </a:rPr>
              <a:t>Wie werden Fälle ausgesucht?</a:t>
            </a:r>
            <a:endParaRPr lang="de-DE" dirty="0" smtClean="0">
              <a:solidFill>
                <a:srgbClr val="006699"/>
              </a:solidFill>
            </a:endParaRPr>
          </a:p>
        </p:txBody>
      </p:sp>
      <p:sp>
        <p:nvSpPr>
          <p:cNvPr id="21508" name="Rectangle 3"/>
          <p:cNvSpPr>
            <a:spLocks noGrp="1" noChangeArrowheads="1"/>
          </p:cNvSpPr>
          <p:nvPr>
            <p:ph type="body" idx="1"/>
          </p:nvPr>
        </p:nvSpPr>
        <p:spPr>
          <a:xfrm>
            <a:off x="510540" y="1310640"/>
            <a:ext cx="8381940" cy="5070688"/>
          </a:xfrm>
        </p:spPr>
        <p:txBody>
          <a:bodyPr/>
          <a:lstStyle/>
          <a:p>
            <a:pPr lvl="0" defTabSz="912813" fontAlgn="base">
              <a:lnSpc>
                <a:spcPct val="100000"/>
              </a:lnSpc>
              <a:spcBef>
                <a:spcPct val="20000"/>
              </a:spcBef>
              <a:spcAft>
                <a:spcPct val="0"/>
              </a:spcAft>
              <a:buClrTx/>
              <a:buFont typeface="Wingdings" panose="05000000000000000000" pitchFamily="2" charset="2"/>
              <a:buChar char="§"/>
            </a:pPr>
            <a:r>
              <a:rPr lang="de-AT" sz="2400" b="1" kern="0" dirty="0">
                <a:solidFill>
                  <a:srgbClr val="000000"/>
                </a:solidFill>
              </a:rPr>
              <a:t>Zeitauswahl </a:t>
            </a:r>
          </a:p>
          <a:p>
            <a:pPr marL="0" lvl="0" indent="0" defTabSz="912813" fontAlgn="base">
              <a:lnSpc>
                <a:spcPct val="100000"/>
              </a:lnSpc>
              <a:spcBef>
                <a:spcPct val="20000"/>
              </a:spcBef>
              <a:spcAft>
                <a:spcPct val="0"/>
              </a:spcAft>
              <a:buClrTx/>
              <a:buNone/>
            </a:pPr>
            <a:r>
              <a:rPr lang="de-AT" sz="2400" b="1" kern="0" dirty="0">
                <a:solidFill>
                  <a:srgbClr val="000000"/>
                </a:solidFill>
              </a:rPr>
              <a:t>	</a:t>
            </a:r>
            <a:r>
              <a:rPr lang="de-AT" sz="2400" kern="0" dirty="0">
                <a:solidFill>
                  <a:srgbClr val="000000"/>
                </a:solidFill>
              </a:rPr>
              <a:t>- Letztgeprüftes Jahr </a:t>
            </a:r>
          </a:p>
          <a:p>
            <a:pPr lvl="0" defTabSz="912813" fontAlgn="base">
              <a:lnSpc>
                <a:spcPct val="100000"/>
              </a:lnSpc>
              <a:spcBef>
                <a:spcPct val="20000"/>
              </a:spcBef>
              <a:spcAft>
                <a:spcPct val="0"/>
              </a:spcAft>
              <a:buClrTx/>
              <a:buFont typeface="Wingdings" panose="05000000000000000000" pitchFamily="2" charset="2"/>
              <a:buChar char="§"/>
            </a:pPr>
            <a:r>
              <a:rPr lang="de-AT" sz="2400" b="1" kern="0" dirty="0">
                <a:solidFill>
                  <a:srgbClr val="000000"/>
                </a:solidFill>
              </a:rPr>
              <a:t>Gruppenauswahl</a:t>
            </a:r>
          </a:p>
          <a:p>
            <a:pPr marL="0" lvl="0" indent="0" defTabSz="912813" fontAlgn="base">
              <a:lnSpc>
                <a:spcPct val="100000"/>
              </a:lnSpc>
              <a:spcBef>
                <a:spcPct val="20000"/>
              </a:spcBef>
              <a:spcAft>
                <a:spcPct val="0"/>
              </a:spcAft>
              <a:buClrTx/>
              <a:buNone/>
            </a:pPr>
            <a:r>
              <a:rPr lang="de-AT" sz="2400" b="1" kern="0" dirty="0">
                <a:solidFill>
                  <a:srgbClr val="000000"/>
                </a:solidFill>
              </a:rPr>
              <a:t>	 </a:t>
            </a:r>
            <a:r>
              <a:rPr lang="de-AT" sz="2400" kern="0" dirty="0">
                <a:solidFill>
                  <a:srgbClr val="000000"/>
                </a:solidFill>
              </a:rPr>
              <a:t>- Zufallsauswahl </a:t>
            </a:r>
          </a:p>
          <a:p>
            <a:pPr lvl="0" defTabSz="912813" fontAlgn="base">
              <a:lnSpc>
                <a:spcPct val="100000"/>
              </a:lnSpc>
              <a:spcBef>
                <a:spcPct val="20000"/>
              </a:spcBef>
              <a:spcAft>
                <a:spcPct val="0"/>
              </a:spcAft>
              <a:buClrTx/>
              <a:buFont typeface="Wingdings" panose="05000000000000000000" pitchFamily="2" charset="2"/>
              <a:buChar char="§"/>
            </a:pPr>
            <a:r>
              <a:rPr lang="de-AT" sz="2400" b="1" kern="0" dirty="0">
                <a:solidFill>
                  <a:srgbClr val="000000"/>
                </a:solidFill>
              </a:rPr>
              <a:t>Einzelauswahl </a:t>
            </a:r>
          </a:p>
          <a:p>
            <a:pPr marL="0" lvl="0" indent="0" defTabSz="912813" fontAlgn="base">
              <a:lnSpc>
                <a:spcPct val="100000"/>
              </a:lnSpc>
              <a:spcBef>
                <a:spcPct val="20000"/>
              </a:spcBef>
              <a:spcAft>
                <a:spcPct val="0"/>
              </a:spcAft>
              <a:buClrTx/>
              <a:buNone/>
            </a:pPr>
            <a:r>
              <a:rPr lang="de-AT" sz="2400" b="1" kern="0" dirty="0">
                <a:solidFill>
                  <a:srgbClr val="000000"/>
                </a:solidFill>
              </a:rPr>
              <a:t>	</a:t>
            </a:r>
            <a:r>
              <a:rPr lang="de-AT" sz="2400" kern="0" dirty="0">
                <a:solidFill>
                  <a:srgbClr val="000000"/>
                </a:solidFill>
              </a:rPr>
              <a:t>- Verbundene Fälle</a:t>
            </a:r>
          </a:p>
          <a:p>
            <a:pPr marL="0" lvl="0" indent="0" defTabSz="912813" fontAlgn="base">
              <a:lnSpc>
                <a:spcPct val="100000"/>
              </a:lnSpc>
              <a:spcBef>
                <a:spcPct val="20000"/>
              </a:spcBef>
              <a:spcAft>
                <a:spcPct val="0"/>
              </a:spcAft>
              <a:buClrTx/>
              <a:buNone/>
            </a:pPr>
            <a:r>
              <a:rPr lang="de-AT" sz="2400" kern="0" dirty="0">
                <a:solidFill>
                  <a:srgbClr val="000000"/>
                </a:solidFill>
              </a:rPr>
              <a:t>	- Anzeigen</a:t>
            </a:r>
          </a:p>
          <a:p>
            <a:pPr marL="0" lvl="0" indent="0" defTabSz="912813" fontAlgn="base">
              <a:lnSpc>
                <a:spcPct val="100000"/>
              </a:lnSpc>
              <a:spcBef>
                <a:spcPct val="20000"/>
              </a:spcBef>
              <a:spcAft>
                <a:spcPct val="0"/>
              </a:spcAft>
              <a:buClrTx/>
              <a:buNone/>
            </a:pPr>
            <a:r>
              <a:rPr lang="de-AT" sz="2400" kern="0" dirty="0">
                <a:solidFill>
                  <a:srgbClr val="000000"/>
                </a:solidFill>
              </a:rPr>
              <a:t>	- Auffälligkeiten bei NK/VK</a:t>
            </a:r>
          </a:p>
          <a:p>
            <a:pPr marL="0" lvl="0" indent="0" defTabSz="912813" fontAlgn="base">
              <a:lnSpc>
                <a:spcPct val="100000"/>
              </a:lnSpc>
              <a:spcBef>
                <a:spcPct val="20000"/>
              </a:spcBef>
              <a:spcAft>
                <a:spcPct val="0"/>
              </a:spcAft>
              <a:buClrTx/>
              <a:buNone/>
            </a:pPr>
            <a:r>
              <a:rPr lang="de-AT" sz="2400" kern="0" dirty="0">
                <a:solidFill>
                  <a:srgbClr val="000000"/>
                </a:solidFill>
              </a:rPr>
              <a:t>	- Kontrollmitteilungen </a:t>
            </a:r>
          </a:p>
          <a:p>
            <a:pPr lvl="0" defTabSz="912813" fontAlgn="base">
              <a:lnSpc>
                <a:spcPct val="100000"/>
              </a:lnSpc>
              <a:spcBef>
                <a:spcPct val="20000"/>
              </a:spcBef>
              <a:spcAft>
                <a:spcPct val="0"/>
              </a:spcAft>
              <a:buClrTx/>
              <a:buFont typeface="Wingdings" panose="05000000000000000000" pitchFamily="2" charset="2"/>
              <a:buChar char="§"/>
            </a:pPr>
            <a:r>
              <a:rPr lang="de-AT" sz="2400" b="1" kern="0" dirty="0">
                <a:solidFill>
                  <a:srgbClr val="000000"/>
                </a:solidFill>
              </a:rPr>
              <a:t>Risikoauswahl - EDV-unterstützte Auswahl nach Risikokriterien  (RIA/PACC)</a:t>
            </a:r>
          </a:p>
          <a:p>
            <a:pPr>
              <a:buFont typeface="Wingdings" panose="05000000000000000000" pitchFamily="2" charset="2"/>
              <a:buChar char="§"/>
            </a:pPr>
            <a:endParaRPr lang="de-AT"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dirty="0"/>
          </a:p>
        </p:txBody>
      </p:sp>
    </p:spTree>
    <p:extLst>
      <p:ext uri="{BB962C8B-B14F-4D97-AF65-F5344CB8AC3E}">
        <p14:creationId xmlns:p14="http://schemas.microsoft.com/office/powerpoint/2010/main" val="368409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053342-1FFF-4380-B5D2-CAF9CF2ED9BE}" type="slidenum">
              <a:rPr lang="de-AT"/>
              <a:pPr>
                <a:defRPr/>
              </a:pPr>
              <a:t>48</a:t>
            </a:fld>
            <a:endParaRPr lang="de-AT"/>
          </a:p>
        </p:txBody>
      </p:sp>
      <p:sp>
        <p:nvSpPr>
          <p:cNvPr id="21507" name="Rectangle 2"/>
          <p:cNvSpPr>
            <a:spLocks noGrp="1" noChangeArrowheads="1"/>
          </p:cNvSpPr>
          <p:nvPr>
            <p:ph type="title"/>
          </p:nvPr>
        </p:nvSpPr>
        <p:spPr>
          <a:xfrm>
            <a:off x="1206098" y="721556"/>
            <a:ext cx="7594600" cy="411479"/>
          </a:xfrm>
        </p:spPr>
        <p:txBody>
          <a:bodyPr/>
          <a:lstStyle/>
          <a:p>
            <a:pPr algn="ctr" eaLnBrk="1" hangingPunct="1"/>
            <a:r>
              <a:rPr lang="de-AT" dirty="0" smtClean="0">
                <a:solidFill>
                  <a:srgbClr val="006699"/>
                </a:solidFill>
              </a:rPr>
              <a:t>Wer ist für Außenprüfungen zuständig?</a:t>
            </a:r>
            <a:endParaRPr lang="de-DE" dirty="0" smtClean="0">
              <a:solidFill>
                <a:srgbClr val="006699"/>
              </a:solidFill>
            </a:endParaRPr>
          </a:p>
        </p:txBody>
      </p:sp>
      <p:sp>
        <p:nvSpPr>
          <p:cNvPr id="21508" name="Rectangle 3"/>
          <p:cNvSpPr>
            <a:spLocks noGrp="1" noChangeArrowheads="1"/>
          </p:cNvSpPr>
          <p:nvPr>
            <p:ph type="body" idx="1"/>
          </p:nvPr>
        </p:nvSpPr>
        <p:spPr>
          <a:xfrm>
            <a:off x="251460" y="1402080"/>
            <a:ext cx="8641020" cy="4979248"/>
          </a:xfrm>
        </p:spPr>
        <p:txBody>
          <a:bodyPr/>
          <a:lstStyle/>
          <a:p>
            <a:pPr>
              <a:buFont typeface="Wingdings" panose="05000000000000000000" pitchFamily="2" charset="2"/>
              <a:buChar char="§"/>
            </a:pPr>
            <a:r>
              <a:rPr lang="de-AT" sz="2000" dirty="0" smtClean="0"/>
              <a:t>Grundsätzlich </a:t>
            </a:r>
            <a:r>
              <a:rPr lang="de-AT" sz="2000" dirty="0"/>
              <a:t>ist das </a:t>
            </a:r>
            <a:r>
              <a:rPr lang="de-AT" sz="2000" b="1" dirty="0"/>
              <a:t>Finanzamt</a:t>
            </a:r>
            <a:r>
              <a:rPr lang="de-AT" sz="2000" dirty="0"/>
              <a:t> für die abgabenbehördliche Prüfung </a:t>
            </a:r>
            <a:r>
              <a:rPr lang="de-AT" sz="2000" b="1" dirty="0"/>
              <a:t>von </a:t>
            </a:r>
            <a:r>
              <a:rPr lang="de-AT" sz="2000" b="1" dirty="0" smtClean="0"/>
              <a:t>K- und M-Betrieben</a:t>
            </a:r>
            <a:r>
              <a:rPr lang="de-AT" sz="2000" dirty="0" smtClean="0"/>
              <a:t> </a:t>
            </a:r>
            <a:r>
              <a:rPr lang="de-AT" sz="2000" dirty="0"/>
              <a:t>sowie für die Prüfung aller </a:t>
            </a:r>
            <a:r>
              <a:rPr lang="de-AT" sz="2000" b="1" dirty="0"/>
              <a:t>nichtbetrieblichen Besteuerungsgrundlagen</a:t>
            </a:r>
            <a:r>
              <a:rPr lang="de-AT" sz="2000" dirty="0"/>
              <a:t> </a:t>
            </a:r>
            <a:r>
              <a:rPr lang="de-AT" sz="2000" dirty="0" smtClean="0"/>
              <a:t>zuständig</a:t>
            </a:r>
            <a:endParaRPr lang="de-AT" sz="2000" dirty="0"/>
          </a:p>
          <a:p>
            <a:pPr>
              <a:buFont typeface="Wingdings" panose="05000000000000000000" pitchFamily="2" charset="2"/>
              <a:buChar char="§"/>
            </a:pPr>
            <a:r>
              <a:rPr lang="de-AT" sz="2000" dirty="0"/>
              <a:t>die </a:t>
            </a:r>
            <a:r>
              <a:rPr lang="de-AT" sz="2000" dirty="0" smtClean="0"/>
              <a:t>Großbetriebsprüfung ist für </a:t>
            </a:r>
            <a:r>
              <a:rPr lang="de-AT" sz="2000" dirty="0"/>
              <a:t>die </a:t>
            </a:r>
            <a:r>
              <a:rPr lang="de-AT" sz="2000" b="1" dirty="0"/>
              <a:t>abgabenbehördliche Prüfung von Großbetrieben </a:t>
            </a:r>
            <a:r>
              <a:rPr lang="de-AT" sz="2000" dirty="0" smtClean="0"/>
              <a:t>zuständig</a:t>
            </a:r>
            <a:endParaRPr lang="de-AT" sz="2000" dirty="0"/>
          </a:p>
          <a:p>
            <a:pPr>
              <a:buFont typeface="Wingdings" panose="05000000000000000000" pitchFamily="2" charset="2"/>
              <a:buChar char="§"/>
            </a:pPr>
            <a:r>
              <a:rPr lang="de-AT" sz="2000" b="1" dirty="0" smtClean="0"/>
              <a:t>USO von Großbetrieben </a:t>
            </a:r>
            <a:r>
              <a:rPr lang="de-AT" sz="2000" b="1" dirty="0"/>
              <a:t>können auch vom Finanzamt </a:t>
            </a:r>
            <a:r>
              <a:rPr lang="de-AT" sz="2000" b="1" dirty="0" smtClean="0"/>
              <a:t>durc</a:t>
            </a:r>
            <a:r>
              <a:rPr lang="de-AT" sz="2000" dirty="0" smtClean="0"/>
              <a:t>hgeführt werden (bei </a:t>
            </a:r>
            <a:r>
              <a:rPr lang="de-AT" sz="2000" dirty="0"/>
              <a:t>bestimmten Branchen und Rechtsformen, sowie bei bestimmten Fällen </a:t>
            </a:r>
            <a:r>
              <a:rPr lang="de-AT" sz="2000" dirty="0" smtClean="0"/>
              <a:t>der Gruppenbesteuerung </a:t>
            </a:r>
            <a:r>
              <a:rPr lang="de-AT" sz="2000" dirty="0"/>
              <a:t>liegt eine Sonderzuständigkeit der GBP </a:t>
            </a:r>
            <a:r>
              <a:rPr lang="de-AT" sz="2000" dirty="0" smtClean="0"/>
              <a:t>vor)</a:t>
            </a:r>
            <a:endParaRPr lang="de-AT" sz="2000" dirty="0"/>
          </a:p>
          <a:p>
            <a:pPr>
              <a:buFont typeface="Wingdings" panose="05000000000000000000" pitchFamily="2" charset="2"/>
              <a:buChar char="§"/>
            </a:pPr>
            <a:r>
              <a:rPr lang="de-AT" sz="2000" dirty="0"/>
              <a:t>Für die </a:t>
            </a:r>
            <a:r>
              <a:rPr lang="de-AT" sz="2000" b="1" dirty="0"/>
              <a:t>Prüfung der lohnabhängigen Abgaben </a:t>
            </a:r>
            <a:r>
              <a:rPr lang="de-AT" sz="2000" dirty="0"/>
              <a:t>sind das Finanzamt, die </a:t>
            </a:r>
            <a:r>
              <a:rPr lang="de-AT" sz="2000" dirty="0" smtClean="0"/>
              <a:t>Gebietskrankenkassen und </a:t>
            </a:r>
            <a:r>
              <a:rPr lang="de-AT" sz="2000" dirty="0"/>
              <a:t>die Versicherungsanstalt der österreichischen Eisenbahnen und Bergbau zuständig. </a:t>
            </a:r>
            <a:r>
              <a:rPr lang="de-AT" sz="2000" dirty="0" smtClean="0"/>
              <a:t>GPLA-Prüfungen</a:t>
            </a:r>
            <a:r>
              <a:rPr lang="de-AT" sz="2000" dirty="0"/>
              <a:t>, die die Finanzstrafbehörde nach § 99 </a:t>
            </a:r>
            <a:r>
              <a:rPr lang="de-AT" sz="2000" dirty="0" err="1" smtClean="0"/>
              <a:t>Abs</a:t>
            </a:r>
            <a:r>
              <a:rPr lang="de-AT" sz="2000" dirty="0" smtClean="0"/>
              <a:t> 2 </a:t>
            </a:r>
            <a:r>
              <a:rPr lang="de-AT" sz="2000" dirty="0" err="1"/>
              <a:t>FinStrG</a:t>
            </a:r>
            <a:r>
              <a:rPr lang="de-AT" sz="2000" dirty="0"/>
              <a:t> vornehmen lässt, </a:t>
            </a:r>
            <a:r>
              <a:rPr lang="de-AT" sz="2000" dirty="0" smtClean="0"/>
              <a:t>sind </a:t>
            </a:r>
            <a:r>
              <a:rPr lang="de-AT" sz="2000" b="1" dirty="0" smtClean="0"/>
              <a:t>ausschließlich</a:t>
            </a:r>
            <a:r>
              <a:rPr lang="de-AT" sz="2000" dirty="0" smtClean="0"/>
              <a:t> </a:t>
            </a:r>
            <a:r>
              <a:rPr lang="de-AT" sz="2000" dirty="0"/>
              <a:t>vom Finanzamt durchzuführen.</a:t>
            </a:r>
          </a:p>
          <a:p>
            <a:pPr>
              <a:buFont typeface="Wingdings" panose="05000000000000000000" pitchFamily="2" charset="2"/>
              <a:buChar char="§"/>
            </a:pPr>
            <a:r>
              <a:rPr lang="de-AT" sz="2000" dirty="0"/>
              <a:t>Das Finanzamt GVG (Finanzamt für Gebühren </a:t>
            </a:r>
            <a:r>
              <a:rPr lang="de-AT" sz="2000" dirty="0" err="1"/>
              <a:t>Verkehrsteuern</a:t>
            </a:r>
            <a:r>
              <a:rPr lang="de-AT" sz="2000" dirty="0"/>
              <a:t> und </a:t>
            </a:r>
            <a:r>
              <a:rPr lang="de-AT" sz="2000" dirty="0" smtClean="0"/>
              <a:t>Glücksspiel) ist </a:t>
            </a:r>
            <a:r>
              <a:rPr lang="de-AT" sz="2000" dirty="0" err="1" smtClean="0"/>
              <a:t>ua</a:t>
            </a:r>
            <a:r>
              <a:rPr lang="de-AT" sz="2000" dirty="0" smtClean="0"/>
              <a:t> </a:t>
            </a:r>
            <a:r>
              <a:rPr lang="de-AT" sz="2000" dirty="0"/>
              <a:t>für </a:t>
            </a:r>
            <a:r>
              <a:rPr lang="de-AT" sz="2000" dirty="0" smtClean="0"/>
              <a:t>die Prüfung </a:t>
            </a:r>
            <a:r>
              <a:rPr lang="de-AT" sz="2000" dirty="0"/>
              <a:t>der </a:t>
            </a:r>
            <a:r>
              <a:rPr lang="de-AT" sz="2000" b="1" dirty="0"/>
              <a:t>Versicherungs- und der Feuerschutzsteuer </a:t>
            </a:r>
            <a:r>
              <a:rPr lang="de-AT" sz="2000" dirty="0"/>
              <a:t>zuständig</a:t>
            </a:r>
            <a:r>
              <a:rPr lang="de-AT" sz="2000" dirty="0" smtClean="0"/>
              <a:t>.</a:t>
            </a:r>
            <a:endParaRPr lang="de-AT" sz="2000"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dirty="0"/>
          </a:p>
        </p:txBody>
      </p:sp>
    </p:spTree>
    <p:extLst>
      <p:ext uri="{BB962C8B-B14F-4D97-AF65-F5344CB8AC3E}">
        <p14:creationId xmlns:p14="http://schemas.microsoft.com/office/powerpoint/2010/main" val="111513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49</a:t>
            </a:fld>
            <a:endParaRPr lang="de-AT"/>
          </a:p>
        </p:txBody>
      </p:sp>
      <p:sp>
        <p:nvSpPr>
          <p:cNvPr id="69635" name="Rectangle 3"/>
          <p:cNvSpPr>
            <a:spLocks noGrp="1" noChangeArrowheads="1"/>
          </p:cNvSpPr>
          <p:nvPr>
            <p:ph type="body" idx="1"/>
          </p:nvPr>
        </p:nvSpPr>
        <p:spPr>
          <a:xfrm>
            <a:off x="652321" y="1339060"/>
            <a:ext cx="7835040" cy="4698227"/>
          </a:xfrm>
        </p:spPr>
        <p:txBody>
          <a:bodyPr/>
          <a:lstStyle/>
          <a:p>
            <a:pPr marL="408921" lvl="1" indent="0">
              <a:buNone/>
            </a:pPr>
            <a:endParaRPr lang="de-AT" b="0" dirty="0" smtClean="0"/>
          </a:p>
          <a:p>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0" y="1748918"/>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b="0" kern="0" dirty="0"/>
          </a:p>
        </p:txBody>
      </p:sp>
      <p:sp>
        <p:nvSpPr>
          <p:cNvPr id="13" name="Textplatzhalter 5"/>
          <p:cNvSpPr txBox="1">
            <a:spLocks/>
          </p:cNvSpPr>
          <p:nvPr/>
        </p:nvSpPr>
        <p:spPr bwMode="auto">
          <a:xfrm>
            <a:off x="447289" y="391689"/>
            <a:ext cx="5943239"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endParaRPr lang="de-AT" sz="2500" dirty="0"/>
          </a:p>
        </p:txBody>
      </p:sp>
      <p:sp>
        <p:nvSpPr>
          <p:cNvPr id="11" name="Textplatzhalter 5"/>
          <p:cNvSpPr txBox="1">
            <a:spLocks/>
          </p:cNvSpPr>
          <p:nvPr/>
        </p:nvSpPr>
        <p:spPr bwMode="auto">
          <a:xfrm>
            <a:off x="1668832" y="619732"/>
            <a:ext cx="7360245" cy="62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r>
              <a:rPr lang="de-AT" sz="2800" dirty="0">
                <a:solidFill>
                  <a:srgbClr val="006699"/>
                </a:solidFill>
                <a:latin typeface="+mj-lt"/>
                <a:ea typeface="+mj-ea"/>
                <a:cs typeface="+mj-cs"/>
              </a:rPr>
              <a:t>Rechte und Pflichten der Abgabenbehörde</a:t>
            </a:r>
          </a:p>
        </p:txBody>
      </p:sp>
      <p:sp>
        <p:nvSpPr>
          <p:cNvPr id="14" name="Textplatzhalter 6"/>
          <p:cNvSpPr txBox="1">
            <a:spLocks/>
          </p:cNvSpPr>
          <p:nvPr/>
        </p:nvSpPr>
        <p:spPr>
          <a:xfrm>
            <a:off x="655111" y="1340500"/>
            <a:ext cx="8100720" cy="4832987"/>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1800" b="0" kern="0" dirty="0"/>
          </a:p>
          <a:p>
            <a:pPr marL="0" indent="0">
              <a:buNone/>
            </a:pPr>
            <a:endParaRPr lang="de-AT" sz="1800" kern="0" dirty="0"/>
          </a:p>
          <a:p>
            <a:pPr marL="0" indent="0">
              <a:buNone/>
            </a:pPr>
            <a:endParaRPr lang="de-AT" sz="1800" kern="0" dirty="0"/>
          </a:p>
        </p:txBody>
      </p:sp>
      <p:sp>
        <p:nvSpPr>
          <p:cNvPr id="15" name="Textplatzhalter 6"/>
          <p:cNvSpPr txBox="1">
            <a:spLocks/>
          </p:cNvSpPr>
          <p:nvPr/>
        </p:nvSpPr>
        <p:spPr>
          <a:xfrm>
            <a:off x="388620" y="1402081"/>
            <a:ext cx="8755379" cy="490963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de-AT" sz="2200" kern="0" dirty="0"/>
              <a:t>Gleichmäßigkeit der Besteuerung (§ 114 BAO):</a:t>
            </a:r>
          </a:p>
          <a:p>
            <a:pPr lvl="1">
              <a:buFont typeface="Symbol" panose="05050102010706020507" pitchFamily="18" charset="2"/>
              <a:buChar char="-"/>
            </a:pPr>
            <a:r>
              <a:rPr lang="de-AT" sz="2200" b="0" kern="0" dirty="0" smtClean="0"/>
              <a:t>Abgabenbehörden </a:t>
            </a:r>
            <a:r>
              <a:rPr lang="de-AT" sz="2200" b="0" kern="0" dirty="0"/>
              <a:t>sind verpflichtet, alle Abgabepflichtigen gleichmäßig zu behandeln, insb. gleichmäßig zu besteuern</a:t>
            </a:r>
          </a:p>
          <a:p>
            <a:pPr>
              <a:buFont typeface="Wingdings" panose="05000000000000000000" pitchFamily="2" charset="2"/>
              <a:buChar char="§"/>
            </a:pPr>
            <a:r>
              <a:rPr lang="de-AT" sz="2200" kern="0" dirty="0" err="1" smtClean="0"/>
              <a:t>Amtswegigkeit</a:t>
            </a:r>
            <a:r>
              <a:rPr lang="de-AT" sz="2200" kern="0" dirty="0" smtClean="0"/>
              <a:t> </a:t>
            </a:r>
            <a:r>
              <a:rPr lang="de-AT" sz="2200" kern="0" dirty="0"/>
              <a:t>des Verfahrens (§ 115 BAO):</a:t>
            </a:r>
          </a:p>
          <a:p>
            <a:pPr lvl="1">
              <a:buFont typeface="Symbol" panose="05050102010706020507" pitchFamily="18" charset="2"/>
              <a:buChar char="-"/>
            </a:pPr>
            <a:r>
              <a:rPr lang="de-AT" sz="2200" b="0" kern="0" dirty="0" smtClean="0"/>
              <a:t>die </a:t>
            </a:r>
            <a:r>
              <a:rPr lang="de-AT" sz="2200" b="0" kern="0" dirty="0"/>
              <a:t>Behörde hat von Amts wegen die tatsächlichen und rechtlichen Verhältnisse zu ermitteln, die für die Abgabepflicht und für die Erhebung der Abgaben wesentlich sind</a:t>
            </a:r>
          </a:p>
          <a:p>
            <a:pPr>
              <a:buFont typeface="Wingdings" panose="05000000000000000000" pitchFamily="2" charset="2"/>
              <a:buChar char="§"/>
            </a:pPr>
            <a:r>
              <a:rPr lang="de-AT" sz="2200" kern="0" dirty="0" smtClean="0"/>
              <a:t>Betriebsbesichtigung</a:t>
            </a:r>
            <a:endParaRPr lang="de-AT" sz="2200" kern="0" dirty="0"/>
          </a:p>
          <a:p>
            <a:pPr lvl="1">
              <a:buFont typeface="Symbol" panose="05050102010706020507" pitchFamily="18" charset="2"/>
              <a:buChar char="-"/>
            </a:pPr>
            <a:r>
              <a:rPr lang="de-AT" sz="2200" b="0" kern="0" dirty="0"/>
              <a:t>anlässlich einer AP ist stets eine Betriebsbesichtigung abzuhalten</a:t>
            </a:r>
          </a:p>
          <a:p>
            <a:pPr>
              <a:buFont typeface="Wingdings" panose="05000000000000000000" pitchFamily="2" charset="2"/>
              <a:buChar char="§"/>
            </a:pPr>
            <a:r>
              <a:rPr lang="de-AT" sz="2200" kern="0" dirty="0" smtClean="0"/>
              <a:t>Pflicht </a:t>
            </a:r>
            <a:r>
              <a:rPr lang="de-AT" sz="2200" kern="0" dirty="0"/>
              <a:t>zur Wahrung des Parteiengehörs</a:t>
            </a:r>
          </a:p>
          <a:p>
            <a:pPr>
              <a:buFont typeface="Wingdings" panose="05000000000000000000" pitchFamily="2" charset="2"/>
              <a:buChar char="§"/>
            </a:pPr>
            <a:r>
              <a:rPr lang="de-AT" sz="2200" kern="0" dirty="0" smtClean="0"/>
              <a:t>Pflicht </a:t>
            </a:r>
            <a:r>
              <a:rPr lang="de-AT" sz="2200" kern="0" dirty="0"/>
              <a:t>zur Wahrung von Steuergeheimnis, Berufsgeheimnis und Bankgeheimnis</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59038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1612" y="368985"/>
            <a:ext cx="6723072" cy="419099"/>
          </a:xfrm>
        </p:spPr>
        <p:txBody>
          <a:bodyPr/>
          <a:lstStyle/>
          <a:p>
            <a:pPr algn="ctr"/>
            <a:r>
              <a:rPr lang="de-AT" dirty="0" smtClean="0"/>
              <a:t>Sonstiges</a:t>
            </a:r>
            <a:endParaRPr lang="de-AT" dirty="0"/>
          </a:p>
        </p:txBody>
      </p:sp>
      <p:sp>
        <p:nvSpPr>
          <p:cNvPr id="3" name="Inhaltsplatzhalter 2"/>
          <p:cNvSpPr>
            <a:spLocks noGrp="1"/>
          </p:cNvSpPr>
          <p:nvPr>
            <p:ph idx="1"/>
          </p:nvPr>
        </p:nvSpPr>
        <p:spPr>
          <a:xfrm>
            <a:off x="293664" y="958948"/>
            <a:ext cx="8477572" cy="5450160"/>
          </a:xfrm>
        </p:spPr>
        <p:txBody>
          <a:bodyPr/>
          <a:lstStyle/>
          <a:p>
            <a:pPr marL="0" indent="0">
              <a:buNone/>
            </a:pPr>
            <a:r>
              <a:rPr lang="de-DE" sz="1800" b="1" u="sng" dirty="0" smtClean="0"/>
              <a:t>Adresse</a:t>
            </a:r>
            <a:r>
              <a:rPr lang="de-DE" sz="1800" b="1" dirty="0" smtClean="0"/>
              <a:t> </a:t>
            </a:r>
            <a:endParaRPr lang="de-DE" sz="1800" b="1" dirty="0"/>
          </a:p>
          <a:p>
            <a:pPr>
              <a:buFont typeface="Wingdings" panose="05000000000000000000" pitchFamily="2" charset="2"/>
              <a:buChar char="§"/>
            </a:pPr>
            <a:r>
              <a:rPr lang="de-DE" sz="1800" dirty="0"/>
              <a:t>Institut für Recht der Wirtschaft</a:t>
            </a:r>
            <a:br>
              <a:rPr lang="de-DE" sz="1800" dirty="0"/>
            </a:br>
            <a:r>
              <a:rPr lang="de-DE" sz="1800" dirty="0"/>
              <a:t>Türkenstraße 23 </a:t>
            </a:r>
            <a:br>
              <a:rPr lang="de-DE" sz="1800" dirty="0"/>
            </a:br>
            <a:r>
              <a:rPr lang="de-DE" sz="1800" dirty="0"/>
              <a:t>Stiege 1/5. Stock/Top 11 </a:t>
            </a:r>
            <a:br>
              <a:rPr lang="de-DE" sz="1800" dirty="0"/>
            </a:br>
            <a:r>
              <a:rPr lang="de-DE" sz="1800" dirty="0"/>
              <a:t>1090 Wien </a:t>
            </a:r>
          </a:p>
          <a:p>
            <a:pPr>
              <a:buFont typeface="Wingdings" panose="05000000000000000000" pitchFamily="2" charset="2"/>
              <a:buChar char="§"/>
            </a:pPr>
            <a:r>
              <a:rPr lang="de-DE" sz="1800" dirty="0"/>
              <a:t>Tel:  +43 1 4277-38901 </a:t>
            </a:r>
          </a:p>
          <a:p>
            <a:pPr>
              <a:buFont typeface="Wingdings" panose="05000000000000000000" pitchFamily="2" charset="2"/>
              <a:buChar char="§"/>
            </a:pPr>
            <a:r>
              <a:rPr lang="de-DE" sz="1800" dirty="0"/>
              <a:t>Fax: +43 1 4277-9389 </a:t>
            </a:r>
          </a:p>
          <a:p>
            <a:pPr>
              <a:buFont typeface="Wingdings" panose="05000000000000000000" pitchFamily="2" charset="2"/>
              <a:buChar char="§"/>
            </a:pPr>
            <a:r>
              <a:rPr lang="de-DE" sz="1800" dirty="0"/>
              <a:t>E-Mail: steuerrecht@univie.ac.at </a:t>
            </a:r>
          </a:p>
          <a:p>
            <a:pPr marL="0" indent="0">
              <a:buNone/>
            </a:pPr>
            <a:r>
              <a:rPr lang="de-DE" sz="1800" b="1" u="sng" dirty="0" smtClean="0"/>
              <a:t>Instituts- </a:t>
            </a:r>
            <a:r>
              <a:rPr lang="de-DE" sz="1800" b="1" u="sng" dirty="0"/>
              <a:t>und Bibliotheksöffnungszeiten</a:t>
            </a:r>
            <a:r>
              <a:rPr lang="de-DE" sz="1800" b="1" dirty="0"/>
              <a:t> </a:t>
            </a:r>
          </a:p>
          <a:p>
            <a:pPr>
              <a:buFont typeface="Wingdings" panose="05000000000000000000" pitchFamily="2" charset="2"/>
              <a:buChar char="§"/>
            </a:pPr>
            <a:r>
              <a:rPr lang="de-DE" sz="1800" dirty="0"/>
              <a:t>Dienstag         9.00 - 11.00 Uhr </a:t>
            </a:r>
          </a:p>
          <a:p>
            <a:pPr>
              <a:buFont typeface="Wingdings" panose="05000000000000000000" pitchFamily="2" charset="2"/>
              <a:buChar char="§"/>
            </a:pPr>
            <a:r>
              <a:rPr lang="de-DE" sz="1800" dirty="0"/>
              <a:t>Mittwoch        14.00 - 16.00 Uhr </a:t>
            </a:r>
          </a:p>
          <a:p>
            <a:pPr>
              <a:buFont typeface="Wingdings" panose="05000000000000000000" pitchFamily="2" charset="2"/>
              <a:buChar char="§"/>
            </a:pPr>
            <a:r>
              <a:rPr lang="de-DE" sz="1800" dirty="0"/>
              <a:t>Donnerstag     9.00 - 11.00 Uhr </a:t>
            </a:r>
          </a:p>
          <a:p>
            <a:pPr>
              <a:buFont typeface="Wingdings" panose="05000000000000000000" pitchFamily="2" charset="2"/>
              <a:buChar char="§"/>
            </a:pPr>
            <a:r>
              <a:rPr lang="de-DE" sz="1800" dirty="0"/>
              <a:t>während der vorlesungsfreien Zeit: nur nach telefonischer Vereinbarung +43 1 4277-38901 oder per Mail an </a:t>
            </a:r>
            <a:r>
              <a:rPr lang="de-DE" sz="1800" b="1" dirty="0"/>
              <a:t>sabine.janiba@univie.ac.at </a:t>
            </a:r>
            <a:r>
              <a:rPr lang="de-DE" sz="1800" b="1" dirty="0" smtClean="0"/>
              <a:t>(</a:t>
            </a:r>
            <a:r>
              <a:rPr lang="de-DE" sz="1800" i="1" dirty="0" smtClean="0"/>
              <a:t>Bei </a:t>
            </a:r>
            <a:r>
              <a:rPr lang="de-DE" sz="1800" i="1" dirty="0"/>
              <a:t>Anfragen per Mail </a:t>
            </a:r>
            <a:r>
              <a:rPr lang="de-DE" sz="1800" i="1" dirty="0" smtClean="0"/>
              <a:t>bitten </a:t>
            </a:r>
            <a:r>
              <a:rPr lang="de-DE" sz="1800" i="1" dirty="0"/>
              <a:t>wir Sie immer den vollständigen Namen sowie Ihre Matrikelnummer </a:t>
            </a:r>
            <a:r>
              <a:rPr lang="de-DE" sz="1800" i="1" dirty="0" smtClean="0"/>
              <a:t>anzuführen</a:t>
            </a:r>
            <a:r>
              <a:rPr lang="de-DE" sz="1800" i="1" dirty="0"/>
              <a:t>)</a:t>
            </a:r>
            <a:endParaRPr lang="de-DE" sz="1800" dirty="0"/>
          </a:p>
          <a:p>
            <a:pPr>
              <a:buFont typeface="Wingdings" panose="05000000000000000000" pitchFamily="2" charset="2"/>
              <a:buChar char="§"/>
            </a:pPr>
            <a:endParaRPr lang="de-AT" sz="1800" u="sng" dirty="0"/>
          </a:p>
          <a:p>
            <a:pPr>
              <a:buFont typeface="Wingdings" panose="05000000000000000000" pitchFamily="2" charset="2"/>
              <a:buChar char="§"/>
            </a:pPr>
            <a:endParaRPr lang="de-AT" sz="1800" u="sng" dirty="0" smtClean="0"/>
          </a:p>
        </p:txBody>
      </p:sp>
      <p:sp>
        <p:nvSpPr>
          <p:cNvPr id="4" name="Foliennummernplatzhalter 3"/>
          <p:cNvSpPr>
            <a:spLocks noGrp="1"/>
          </p:cNvSpPr>
          <p:nvPr>
            <p:ph type="sldNum" sz="quarter" idx="12"/>
          </p:nvPr>
        </p:nvSpPr>
        <p:spPr/>
        <p:txBody>
          <a:bodyPr/>
          <a:lstStyle/>
          <a:p>
            <a:fld id="{8B7F9697-C15C-4E5A-A7DF-392E9C742672}" type="slidenum">
              <a:rPr lang="de-AT" b="1" smtClean="0">
                <a:solidFill>
                  <a:schemeClr val="tx1"/>
                </a:solidFill>
              </a:rPr>
              <a:pPr/>
              <a:t>5</a:t>
            </a:fld>
            <a:endParaRPr lang="de-AT" b="1" dirty="0">
              <a:solidFill>
                <a:schemeClr val="tx1"/>
              </a:solidFill>
            </a:endParaRPr>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455851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50</a:t>
            </a:fld>
            <a:endParaRPr lang="de-AT"/>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0" y="1748918"/>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b="0" kern="0" dirty="0"/>
          </a:p>
        </p:txBody>
      </p:sp>
      <p:sp>
        <p:nvSpPr>
          <p:cNvPr id="13" name="Textplatzhalter 5"/>
          <p:cNvSpPr txBox="1">
            <a:spLocks/>
          </p:cNvSpPr>
          <p:nvPr/>
        </p:nvSpPr>
        <p:spPr bwMode="auto">
          <a:xfrm>
            <a:off x="447289" y="391689"/>
            <a:ext cx="5943239"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endParaRPr lang="de-AT" sz="2500" dirty="0"/>
          </a:p>
        </p:txBody>
      </p:sp>
      <p:sp>
        <p:nvSpPr>
          <p:cNvPr id="11" name="Textplatzhalter 5"/>
          <p:cNvSpPr txBox="1">
            <a:spLocks/>
          </p:cNvSpPr>
          <p:nvPr/>
        </p:nvSpPr>
        <p:spPr bwMode="auto">
          <a:xfrm>
            <a:off x="2104930" y="570737"/>
            <a:ext cx="5943239" cy="47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r>
              <a:rPr lang="de-AT" sz="2800" dirty="0">
                <a:solidFill>
                  <a:srgbClr val="006699"/>
                </a:solidFill>
                <a:latin typeface="+mj-lt"/>
                <a:ea typeface="+mj-ea"/>
                <a:cs typeface="+mj-cs"/>
              </a:rPr>
              <a:t>Rechte und Pflichten des Geprüften </a:t>
            </a:r>
          </a:p>
        </p:txBody>
      </p:sp>
      <p:sp>
        <p:nvSpPr>
          <p:cNvPr id="14" name="Textplatzhalter 6"/>
          <p:cNvSpPr txBox="1">
            <a:spLocks/>
          </p:cNvSpPr>
          <p:nvPr/>
        </p:nvSpPr>
        <p:spPr>
          <a:xfrm>
            <a:off x="655111" y="1340500"/>
            <a:ext cx="8100720" cy="4832987"/>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1800" b="0" kern="0" dirty="0"/>
          </a:p>
          <a:p>
            <a:pPr marL="0" indent="0">
              <a:buNone/>
            </a:pPr>
            <a:endParaRPr lang="de-AT" sz="1800" kern="0" dirty="0"/>
          </a:p>
          <a:p>
            <a:pPr marL="0" indent="0">
              <a:buNone/>
            </a:pPr>
            <a:endParaRPr lang="de-AT" sz="1800" kern="0" dirty="0"/>
          </a:p>
        </p:txBody>
      </p:sp>
      <p:sp>
        <p:nvSpPr>
          <p:cNvPr id="15" name="Textplatzhalter 6"/>
          <p:cNvSpPr txBox="1">
            <a:spLocks/>
          </p:cNvSpPr>
          <p:nvPr/>
        </p:nvSpPr>
        <p:spPr>
          <a:xfrm>
            <a:off x="403981" y="1044723"/>
            <a:ext cx="8602980" cy="497121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de-AT" sz="2000" kern="0" dirty="0"/>
              <a:t>Recht auf Parteiengehör (§ 115 Abs. 2 BAO):</a:t>
            </a:r>
          </a:p>
          <a:p>
            <a:pPr marL="816402" lvl="2" indent="-328289">
              <a:buFont typeface="Symbol" panose="05050102010706020507" pitchFamily="18" charset="2"/>
              <a:buChar char="-"/>
            </a:pPr>
            <a:r>
              <a:rPr lang="de-AT" kern="0" dirty="0" smtClean="0"/>
              <a:t>Parteien </a:t>
            </a:r>
            <a:r>
              <a:rPr lang="de-AT" kern="0" dirty="0"/>
              <a:t>muss Gelegenheit zur Geltendmachung ihrer Rechte und rechtlichen Interessen gegeben werden; bei der AP in Form der Schlussbesprechung</a:t>
            </a:r>
          </a:p>
          <a:p>
            <a:pPr>
              <a:buFont typeface="Wingdings" panose="05000000000000000000" pitchFamily="2" charset="2"/>
              <a:buChar char="§"/>
            </a:pPr>
            <a:r>
              <a:rPr lang="de-AT" sz="2000" kern="0" dirty="0" smtClean="0"/>
              <a:t>Recht </a:t>
            </a:r>
            <a:r>
              <a:rPr lang="de-AT" sz="2000" kern="0" dirty="0"/>
              <a:t>auf Akteneinsicht (§ 90 Abs. 1 BAO):</a:t>
            </a:r>
          </a:p>
          <a:p>
            <a:pPr lvl="1">
              <a:buFont typeface="Symbol" panose="05050102010706020507" pitchFamily="18" charset="2"/>
              <a:buChar char="-"/>
            </a:pPr>
            <a:r>
              <a:rPr lang="de-AT" sz="2000" b="0" kern="0" dirty="0" smtClean="0"/>
              <a:t>zur </a:t>
            </a:r>
            <a:r>
              <a:rPr lang="de-AT" sz="2000" b="0" kern="0" dirty="0"/>
              <a:t>Geltendmachung oder Verteidigung abgabenrechtlicher Interessen oder zur Erfüllung abgabenrechtlicher Pflichten</a:t>
            </a:r>
          </a:p>
          <a:p>
            <a:pPr>
              <a:buFont typeface="Wingdings" panose="05000000000000000000" pitchFamily="2" charset="2"/>
              <a:buChar char="§"/>
            </a:pPr>
            <a:r>
              <a:rPr lang="de-AT" sz="2000" kern="0" dirty="0" smtClean="0"/>
              <a:t>Recht </a:t>
            </a:r>
            <a:r>
              <a:rPr lang="de-AT" sz="2000" kern="0" dirty="0"/>
              <a:t>auf Stellung von Beweisanträgen (§ 183 BAO):</a:t>
            </a:r>
          </a:p>
          <a:p>
            <a:pPr lvl="1">
              <a:buFont typeface="Symbol" panose="05050102010706020507" pitchFamily="18" charset="2"/>
              <a:buChar char="-"/>
            </a:pPr>
            <a:r>
              <a:rPr lang="de-AT" sz="2000" b="0" kern="0" dirty="0" smtClean="0"/>
              <a:t>Beweisanträge </a:t>
            </a:r>
            <a:r>
              <a:rPr lang="de-AT" sz="2000" b="0" kern="0" dirty="0"/>
              <a:t>müssen Beweisthema und Beweismittel bezeichnen</a:t>
            </a:r>
          </a:p>
          <a:p>
            <a:pPr>
              <a:buFont typeface="Wingdings" panose="05000000000000000000" pitchFamily="2" charset="2"/>
              <a:buChar char="§"/>
            </a:pPr>
            <a:r>
              <a:rPr lang="de-AT" sz="2000" kern="0" dirty="0" smtClean="0"/>
              <a:t>Mitwirkungspflicht </a:t>
            </a:r>
            <a:r>
              <a:rPr lang="de-AT" sz="2000" kern="0" dirty="0"/>
              <a:t>der Partei:</a:t>
            </a:r>
          </a:p>
          <a:p>
            <a:pPr lvl="1">
              <a:buFont typeface="Symbol" panose="05050102010706020507" pitchFamily="18" charset="2"/>
              <a:buChar char="-"/>
            </a:pPr>
            <a:r>
              <a:rPr lang="de-AT" sz="2000" b="0" kern="0" dirty="0" smtClean="0"/>
              <a:t>abhängig </a:t>
            </a:r>
            <a:r>
              <a:rPr lang="de-AT" sz="2000" b="0" kern="0" dirty="0"/>
              <a:t>von den Ermittlungsmöglichkeiten der Abgabenbehörde richtet sich die Mitwirkungspflicht der Partei</a:t>
            </a:r>
          </a:p>
          <a:p>
            <a:pPr lvl="1">
              <a:buFont typeface="Symbol" panose="05050102010706020507" pitchFamily="18" charset="2"/>
              <a:buChar char="-"/>
            </a:pPr>
            <a:r>
              <a:rPr lang="de-AT" sz="2000" kern="0" dirty="0" smtClean="0"/>
              <a:t>erhöhte </a:t>
            </a:r>
            <a:r>
              <a:rPr lang="de-AT" sz="2000" kern="0" dirty="0"/>
              <a:t>Mitwirkungspflich</a:t>
            </a:r>
            <a:r>
              <a:rPr lang="de-AT" sz="2000" b="0" kern="0" dirty="0"/>
              <a:t>t besteht für denjenigen, der ungewöhnliche Verhältnisse behauptet oder Begünstigungen geltend macht </a:t>
            </a:r>
            <a:r>
              <a:rPr lang="de-AT" sz="2000" b="0" kern="0" dirty="0" err="1"/>
              <a:t>bzw</a:t>
            </a:r>
            <a:r>
              <a:rPr lang="de-AT" sz="2000" b="0" kern="0" dirty="0"/>
              <a:t> bei Auslandssachverhalten</a:t>
            </a:r>
          </a:p>
          <a:p>
            <a:pPr marL="490993" lvl="1" indent="0">
              <a:buNone/>
            </a:pPr>
            <a:endParaRPr lang="de-AT" sz="2000" b="0" kern="0"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847086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51</a:t>
            </a:fld>
            <a:endParaRPr lang="de-AT"/>
          </a:p>
        </p:txBody>
      </p:sp>
      <p:sp>
        <p:nvSpPr>
          <p:cNvPr id="69635" name="Rectangle 3"/>
          <p:cNvSpPr>
            <a:spLocks noGrp="1" noChangeArrowheads="1"/>
          </p:cNvSpPr>
          <p:nvPr>
            <p:ph type="body" idx="1"/>
          </p:nvPr>
        </p:nvSpPr>
        <p:spPr>
          <a:xfrm>
            <a:off x="652321" y="1339060"/>
            <a:ext cx="7835040" cy="4698227"/>
          </a:xfrm>
        </p:spPr>
        <p:txBody>
          <a:bodyPr/>
          <a:lstStyle/>
          <a:p>
            <a:pPr>
              <a:buFont typeface="Wingdings" panose="05000000000000000000" pitchFamily="2" charset="2"/>
              <a:buChar char="§"/>
            </a:pPr>
            <a:r>
              <a:rPr lang="de-AT" sz="2400" b="1" u="sng" dirty="0" smtClean="0"/>
              <a:t>Interne Informationsquellen </a:t>
            </a:r>
            <a:r>
              <a:rPr lang="de-AT" sz="2400" b="1" u="sng" dirty="0"/>
              <a:t>(demonstrativ)</a:t>
            </a:r>
          </a:p>
          <a:p>
            <a:pPr>
              <a:buFont typeface="Wingdings" panose="05000000000000000000" pitchFamily="2" charset="2"/>
              <a:buChar char="§"/>
            </a:pPr>
            <a:r>
              <a:rPr lang="de-AT" sz="2400" dirty="0"/>
              <a:t> Abgabeninformationssystem </a:t>
            </a:r>
            <a:endParaRPr lang="sl-SI" sz="2400" dirty="0"/>
          </a:p>
          <a:p>
            <a:pPr>
              <a:buFont typeface="Wingdings" panose="05000000000000000000" pitchFamily="2" charset="2"/>
              <a:buChar char="§"/>
            </a:pPr>
            <a:r>
              <a:rPr lang="de-AT" sz="2400" dirty="0"/>
              <a:t> Bewertungsstellen (Wien-FAG) </a:t>
            </a:r>
            <a:endParaRPr lang="sl-SI" sz="2400" dirty="0"/>
          </a:p>
          <a:p>
            <a:pPr>
              <a:buFont typeface="Wingdings" panose="05000000000000000000" pitchFamily="2" charset="2"/>
              <a:buChar char="§"/>
            </a:pPr>
            <a:r>
              <a:rPr lang="de-AT" sz="2400" dirty="0"/>
              <a:t> Brancheninformationssystem </a:t>
            </a:r>
            <a:endParaRPr lang="sl-SI" sz="2400" dirty="0"/>
          </a:p>
          <a:p>
            <a:pPr>
              <a:buFont typeface="Wingdings" panose="05000000000000000000" pitchFamily="2" charset="2"/>
              <a:buChar char="§"/>
            </a:pPr>
            <a:r>
              <a:rPr lang="de-AT" sz="2400" dirty="0"/>
              <a:t> Verfahren der Abgabensicherung </a:t>
            </a:r>
            <a:endParaRPr lang="sl-SI" sz="2400" dirty="0"/>
          </a:p>
          <a:p>
            <a:pPr>
              <a:buFont typeface="Wingdings" panose="05000000000000000000" pitchFamily="2" charset="2"/>
              <a:buChar char="§"/>
            </a:pPr>
            <a:r>
              <a:rPr lang="de-AT" sz="2400" dirty="0"/>
              <a:t> Finanz-Polizei Online </a:t>
            </a:r>
            <a:endParaRPr lang="sl-SI" sz="2400" dirty="0"/>
          </a:p>
          <a:p>
            <a:pPr>
              <a:buFont typeface="Wingdings" panose="05000000000000000000" pitchFamily="2" charset="2"/>
              <a:buChar char="§"/>
            </a:pPr>
            <a:r>
              <a:rPr lang="de-AT" sz="2400" dirty="0"/>
              <a:t> Gebühreninformationssystem </a:t>
            </a:r>
            <a:endParaRPr lang="sl-SI" sz="2400" dirty="0"/>
          </a:p>
          <a:p>
            <a:pPr>
              <a:buFont typeface="Wingdings" panose="05000000000000000000" pitchFamily="2" charset="2"/>
              <a:buChar char="§"/>
            </a:pPr>
            <a:r>
              <a:rPr lang="de-AT" sz="2400" dirty="0"/>
              <a:t> Kontrollmaterial von anderen Prüfungen </a:t>
            </a:r>
            <a:endParaRPr lang="sl-SI" sz="2400" dirty="0"/>
          </a:p>
          <a:p>
            <a:pPr>
              <a:buFont typeface="Wingdings" panose="05000000000000000000" pitchFamily="2" charset="2"/>
              <a:buChar char="§"/>
            </a:pPr>
            <a:r>
              <a:rPr lang="de-AT" sz="2400" dirty="0"/>
              <a:t> MIAS (über ZM)</a:t>
            </a:r>
            <a:endParaRPr lang="sl-SI" sz="2400" dirty="0"/>
          </a:p>
          <a:p>
            <a:pPr>
              <a:buFont typeface="Wingdings" panose="05000000000000000000" pitchFamily="2" charset="2"/>
              <a:buChar char="§"/>
            </a:pPr>
            <a:r>
              <a:rPr lang="de-AT" sz="2400" dirty="0"/>
              <a:t> Bankkontenregister (Konteneinsicht,-</a:t>
            </a:r>
            <a:r>
              <a:rPr lang="de-AT" sz="2400" dirty="0" err="1"/>
              <a:t>Einschau</a:t>
            </a:r>
            <a:r>
              <a:rPr lang="de-AT" sz="2400" dirty="0"/>
              <a:t>)</a:t>
            </a:r>
          </a:p>
          <a:p>
            <a:pPr marL="751821" lvl="1" indent="-342900">
              <a:buFont typeface="Wingdings" panose="05000000000000000000" pitchFamily="2" charset="2"/>
              <a:buChar char="§"/>
            </a:pPr>
            <a:endParaRPr lang="de-AT" b="0" dirty="0" smtClean="0"/>
          </a:p>
          <a:p>
            <a:pPr>
              <a:buFont typeface="Wingdings" panose="05000000000000000000" pitchFamily="2" charset="2"/>
              <a:buChar char="§"/>
            </a:pPr>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0" y="1748918"/>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b="0" kern="0" dirty="0"/>
          </a:p>
        </p:txBody>
      </p:sp>
      <p:sp>
        <p:nvSpPr>
          <p:cNvPr id="13" name="Textplatzhalter 5"/>
          <p:cNvSpPr txBox="1">
            <a:spLocks/>
          </p:cNvSpPr>
          <p:nvPr/>
        </p:nvSpPr>
        <p:spPr bwMode="auto">
          <a:xfrm>
            <a:off x="447289" y="391689"/>
            <a:ext cx="5943239"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endParaRPr lang="de-AT" sz="2500" dirty="0"/>
          </a:p>
        </p:txBody>
      </p:sp>
      <p:sp>
        <p:nvSpPr>
          <p:cNvPr id="11" name="Textplatzhalter 5"/>
          <p:cNvSpPr txBox="1">
            <a:spLocks/>
          </p:cNvSpPr>
          <p:nvPr/>
        </p:nvSpPr>
        <p:spPr bwMode="auto">
          <a:xfrm>
            <a:off x="1886881" y="481213"/>
            <a:ext cx="5943239" cy="47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ctr"/>
            <a:r>
              <a:rPr lang="de-AT" sz="2800" dirty="0" smtClean="0">
                <a:solidFill>
                  <a:srgbClr val="006699"/>
                </a:solidFill>
                <a:latin typeface="+mj-lt"/>
                <a:ea typeface="+mj-ea"/>
                <a:cs typeface="+mj-cs"/>
              </a:rPr>
              <a:t>Informationsquellen </a:t>
            </a:r>
            <a:endParaRPr lang="de-AT" sz="2800" dirty="0">
              <a:solidFill>
                <a:srgbClr val="006699"/>
              </a:solidFill>
              <a:latin typeface="+mj-lt"/>
              <a:ea typeface="+mj-ea"/>
              <a:cs typeface="+mj-cs"/>
            </a:endParaRPr>
          </a:p>
        </p:txBody>
      </p:sp>
      <p:sp>
        <p:nvSpPr>
          <p:cNvPr id="14" name="Textplatzhalter 6"/>
          <p:cNvSpPr txBox="1">
            <a:spLocks/>
          </p:cNvSpPr>
          <p:nvPr/>
        </p:nvSpPr>
        <p:spPr>
          <a:xfrm>
            <a:off x="655111" y="1340500"/>
            <a:ext cx="8100720" cy="4832987"/>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1800" b="0" kern="0" dirty="0"/>
          </a:p>
          <a:p>
            <a:pPr marL="0" indent="0">
              <a:buNone/>
            </a:pPr>
            <a:endParaRPr lang="de-AT" sz="1800" kern="0" dirty="0"/>
          </a:p>
          <a:p>
            <a:pPr marL="0" indent="0">
              <a:buNone/>
            </a:pPr>
            <a:endParaRPr lang="de-AT" sz="1800" kern="0" dirty="0"/>
          </a:p>
        </p:txBody>
      </p:sp>
      <p:sp>
        <p:nvSpPr>
          <p:cNvPr id="15" name="Textplatzhalter 6"/>
          <p:cNvSpPr txBox="1">
            <a:spLocks/>
          </p:cNvSpPr>
          <p:nvPr/>
        </p:nvSpPr>
        <p:spPr>
          <a:xfrm>
            <a:off x="365760" y="1340501"/>
            <a:ext cx="8602980" cy="497121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kern="0"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582528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52</a:t>
            </a:fld>
            <a:endParaRPr lang="de-AT"/>
          </a:p>
        </p:txBody>
      </p:sp>
      <p:sp>
        <p:nvSpPr>
          <p:cNvPr id="69635" name="Rectangle 3"/>
          <p:cNvSpPr>
            <a:spLocks noGrp="1" noChangeArrowheads="1"/>
          </p:cNvSpPr>
          <p:nvPr>
            <p:ph type="body" idx="1"/>
          </p:nvPr>
        </p:nvSpPr>
        <p:spPr>
          <a:xfrm>
            <a:off x="648829" y="1105693"/>
            <a:ext cx="8036842" cy="4972653"/>
          </a:xfrm>
        </p:spPr>
        <p:txBody>
          <a:bodyPr/>
          <a:lstStyle/>
          <a:p>
            <a:pPr>
              <a:buFont typeface="Wingdings" panose="05000000000000000000" pitchFamily="2" charset="2"/>
              <a:buChar char="§"/>
            </a:pPr>
            <a:r>
              <a:rPr lang="de-AT" sz="2100" b="1" u="sng" dirty="0" smtClean="0"/>
              <a:t>Externe </a:t>
            </a:r>
            <a:r>
              <a:rPr lang="de-AT" sz="2100" b="1" u="sng" dirty="0"/>
              <a:t>Informationsquellen (demonstrativ)</a:t>
            </a:r>
            <a:endParaRPr lang="sl-SI" sz="2100" b="1" u="sng" dirty="0"/>
          </a:p>
          <a:p>
            <a:pPr>
              <a:buFont typeface="Wingdings" panose="05000000000000000000" pitchFamily="2" charset="2"/>
              <a:buChar char="§"/>
            </a:pPr>
            <a:r>
              <a:rPr lang="de-AT" sz="2100" dirty="0"/>
              <a:t> Eurotax-Online </a:t>
            </a:r>
          </a:p>
          <a:p>
            <a:pPr>
              <a:buFont typeface="Wingdings" panose="05000000000000000000" pitchFamily="2" charset="2"/>
              <a:buChar char="§"/>
            </a:pPr>
            <a:r>
              <a:rPr lang="de-AT" sz="2100" dirty="0"/>
              <a:t> Firmenbuch</a:t>
            </a:r>
            <a:endParaRPr lang="sl-SI" sz="2100" dirty="0"/>
          </a:p>
          <a:p>
            <a:pPr>
              <a:buFont typeface="Wingdings" panose="05000000000000000000" pitchFamily="2" charset="2"/>
              <a:buChar char="§"/>
            </a:pPr>
            <a:r>
              <a:rPr lang="de-AT" sz="2100" dirty="0"/>
              <a:t> Grundbuch</a:t>
            </a:r>
            <a:endParaRPr lang="sl-SI" sz="2100" dirty="0"/>
          </a:p>
          <a:p>
            <a:pPr>
              <a:buFont typeface="Wingdings" panose="05000000000000000000" pitchFamily="2" charset="2"/>
              <a:buChar char="§"/>
            </a:pPr>
            <a:r>
              <a:rPr lang="de-AT" sz="2100" dirty="0"/>
              <a:t> Hauptverband der SV-Träger </a:t>
            </a:r>
            <a:endParaRPr lang="sl-SI" sz="2100" dirty="0"/>
          </a:p>
          <a:p>
            <a:pPr>
              <a:buFont typeface="Wingdings" panose="05000000000000000000" pitchFamily="2" charset="2"/>
              <a:buChar char="§"/>
            </a:pPr>
            <a:r>
              <a:rPr lang="de-AT" sz="2100" dirty="0"/>
              <a:t> Internationale Amtshilfe</a:t>
            </a:r>
            <a:endParaRPr lang="sl-SI" sz="2100" dirty="0"/>
          </a:p>
          <a:p>
            <a:pPr>
              <a:buFont typeface="Wingdings" panose="05000000000000000000" pitchFamily="2" charset="2"/>
              <a:buChar char="§"/>
            </a:pPr>
            <a:r>
              <a:rPr lang="de-AT" sz="2100" dirty="0"/>
              <a:t> Kammern (gewerbliche Wirtschaft, ÄK, Rechtsanwaltskammer)</a:t>
            </a:r>
            <a:endParaRPr lang="sl-SI" sz="2100" dirty="0"/>
          </a:p>
          <a:p>
            <a:pPr>
              <a:buFont typeface="Wingdings" panose="05000000000000000000" pitchFamily="2" charset="2"/>
              <a:buChar char="§"/>
            </a:pPr>
            <a:r>
              <a:rPr lang="de-AT" sz="2100" dirty="0"/>
              <a:t> KFZ-Zulassungsstelle (EKIS) </a:t>
            </a:r>
            <a:endParaRPr lang="sl-SI" sz="2100" dirty="0"/>
          </a:p>
          <a:p>
            <a:pPr>
              <a:buFont typeface="Wingdings" panose="05000000000000000000" pitchFamily="2" charset="2"/>
              <a:buChar char="§"/>
            </a:pPr>
            <a:r>
              <a:rPr lang="de-AT" sz="2100" dirty="0"/>
              <a:t> Luftfahrtregister</a:t>
            </a:r>
            <a:endParaRPr lang="sl-SI" sz="2100" dirty="0"/>
          </a:p>
          <a:p>
            <a:pPr>
              <a:buFont typeface="Wingdings" panose="05000000000000000000" pitchFamily="2" charset="2"/>
              <a:buChar char="§"/>
            </a:pPr>
            <a:r>
              <a:rPr lang="de-AT" sz="2100" dirty="0"/>
              <a:t> Magistrats- und Gemeindeämter (ortsübliche Grundstückspreise, </a:t>
            </a:r>
            <a:r>
              <a:rPr lang="de-AT" sz="2100" dirty="0" smtClean="0"/>
              <a:t>      </a:t>
            </a:r>
            <a:r>
              <a:rPr lang="de-AT" sz="2100" dirty="0"/>
              <a:t>Widmung von Liegenschaften)</a:t>
            </a:r>
          </a:p>
          <a:p>
            <a:pPr>
              <a:buFont typeface="Wingdings" panose="05000000000000000000" pitchFamily="2" charset="2"/>
              <a:buChar char="§"/>
            </a:pPr>
            <a:r>
              <a:rPr lang="de-AT" sz="2100" dirty="0"/>
              <a:t> </a:t>
            </a:r>
            <a:r>
              <a:rPr lang="de-AT" sz="2100" dirty="0" err="1"/>
              <a:t>Social</a:t>
            </a:r>
            <a:r>
              <a:rPr lang="de-AT" sz="2100" dirty="0"/>
              <a:t> Media</a:t>
            </a:r>
          </a:p>
          <a:p>
            <a:pPr>
              <a:buFont typeface="Wingdings" panose="05000000000000000000" pitchFamily="2" charset="2"/>
              <a:buChar char="§"/>
            </a:pPr>
            <a:endParaRPr lang="de-AT" sz="2100" b="0" dirty="0" smtClean="0"/>
          </a:p>
          <a:p>
            <a:pPr>
              <a:buFont typeface="Wingdings" panose="05000000000000000000" pitchFamily="2" charset="2"/>
              <a:buChar char="§"/>
            </a:pPr>
            <a:endParaRPr lang="de-AT" sz="2100"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0" y="1748918"/>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b="0" kern="0" dirty="0"/>
          </a:p>
        </p:txBody>
      </p:sp>
      <p:sp>
        <p:nvSpPr>
          <p:cNvPr id="13" name="Textplatzhalter 5"/>
          <p:cNvSpPr txBox="1">
            <a:spLocks/>
          </p:cNvSpPr>
          <p:nvPr/>
        </p:nvSpPr>
        <p:spPr bwMode="auto">
          <a:xfrm>
            <a:off x="1403892" y="768073"/>
            <a:ext cx="5943239"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endParaRPr lang="de-AT" sz="2500" dirty="0"/>
          </a:p>
        </p:txBody>
      </p:sp>
      <p:sp>
        <p:nvSpPr>
          <p:cNvPr id="11" name="Textplatzhalter 5"/>
          <p:cNvSpPr txBox="1">
            <a:spLocks/>
          </p:cNvSpPr>
          <p:nvPr/>
        </p:nvSpPr>
        <p:spPr bwMode="auto">
          <a:xfrm>
            <a:off x="1939321" y="423414"/>
            <a:ext cx="5943239" cy="47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ctr"/>
            <a:r>
              <a:rPr lang="de-AT" sz="2800" dirty="0" smtClean="0">
                <a:solidFill>
                  <a:srgbClr val="006699"/>
                </a:solidFill>
                <a:latin typeface="+mj-lt"/>
                <a:ea typeface="+mj-ea"/>
                <a:cs typeface="+mj-cs"/>
              </a:rPr>
              <a:t>Informationsquellen </a:t>
            </a:r>
            <a:endParaRPr lang="de-AT" sz="2800" dirty="0">
              <a:solidFill>
                <a:srgbClr val="006699"/>
              </a:solidFill>
              <a:latin typeface="+mj-lt"/>
              <a:ea typeface="+mj-ea"/>
              <a:cs typeface="+mj-cs"/>
            </a:endParaRPr>
          </a:p>
        </p:txBody>
      </p:sp>
      <p:sp>
        <p:nvSpPr>
          <p:cNvPr id="14" name="Textplatzhalter 6"/>
          <p:cNvSpPr txBox="1">
            <a:spLocks/>
          </p:cNvSpPr>
          <p:nvPr/>
        </p:nvSpPr>
        <p:spPr>
          <a:xfrm>
            <a:off x="655111" y="1340500"/>
            <a:ext cx="8100720" cy="4832987"/>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1800" b="0" kern="0" dirty="0"/>
          </a:p>
          <a:p>
            <a:pPr marL="0" indent="0">
              <a:buNone/>
            </a:pPr>
            <a:endParaRPr lang="de-AT" sz="1800" kern="0" dirty="0"/>
          </a:p>
          <a:p>
            <a:pPr marL="0" indent="0">
              <a:buNone/>
            </a:pPr>
            <a:endParaRPr lang="de-AT" sz="1800" kern="0" dirty="0"/>
          </a:p>
        </p:txBody>
      </p:sp>
      <p:sp>
        <p:nvSpPr>
          <p:cNvPr id="15" name="Textplatzhalter 6"/>
          <p:cNvSpPr txBox="1">
            <a:spLocks/>
          </p:cNvSpPr>
          <p:nvPr/>
        </p:nvSpPr>
        <p:spPr>
          <a:xfrm>
            <a:off x="365760" y="1340501"/>
            <a:ext cx="8602980" cy="497121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000" kern="0"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478921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7380" y="385690"/>
            <a:ext cx="7765733" cy="777239"/>
          </a:xfrm>
        </p:spPr>
        <p:txBody>
          <a:bodyPr/>
          <a:lstStyle/>
          <a:p>
            <a:r>
              <a:rPr lang="de-AT" sz="2200" dirty="0" smtClean="0">
                <a:solidFill>
                  <a:srgbClr val="006699"/>
                </a:solidFill>
              </a:rPr>
              <a:t/>
            </a:r>
            <a:br>
              <a:rPr lang="de-AT" sz="2200" dirty="0" smtClean="0">
                <a:solidFill>
                  <a:srgbClr val="006699"/>
                </a:solidFill>
              </a:rPr>
            </a:br>
            <a:r>
              <a:rPr lang="de-AT" sz="2200" dirty="0" smtClean="0">
                <a:solidFill>
                  <a:srgbClr val="006699"/>
                </a:solidFill>
              </a:rPr>
              <a:t/>
            </a:r>
            <a:br>
              <a:rPr lang="de-AT" sz="2200" dirty="0" smtClean="0">
                <a:solidFill>
                  <a:srgbClr val="006699"/>
                </a:solidFill>
              </a:rPr>
            </a:br>
            <a:r>
              <a:rPr lang="de-AT" dirty="0" smtClean="0">
                <a:solidFill>
                  <a:srgbClr val="006699"/>
                </a:solidFill>
              </a:rPr>
              <a:t>Außenprüfung</a:t>
            </a:r>
            <a:r>
              <a:rPr lang="de-AT" dirty="0" smtClean="0"/>
              <a:t> , Prüfungsgegenstand</a:t>
            </a:r>
            <a:br>
              <a:rPr lang="de-AT" dirty="0" smtClean="0"/>
            </a:br>
            <a:r>
              <a:rPr lang="de-AT" dirty="0" smtClean="0"/>
              <a:t>	</a:t>
            </a:r>
            <a:endParaRPr lang="de-AT" dirty="0"/>
          </a:p>
        </p:txBody>
      </p:sp>
      <p:sp>
        <p:nvSpPr>
          <p:cNvPr id="3" name="Inhaltsplatzhalter 2"/>
          <p:cNvSpPr>
            <a:spLocks noGrp="1"/>
          </p:cNvSpPr>
          <p:nvPr>
            <p:ph idx="1"/>
          </p:nvPr>
        </p:nvSpPr>
        <p:spPr>
          <a:xfrm>
            <a:off x="507610" y="1039251"/>
            <a:ext cx="8273733" cy="4692652"/>
          </a:xfrm>
        </p:spPr>
        <p:txBody>
          <a:bodyPr/>
          <a:lstStyle/>
          <a:p>
            <a:pPr>
              <a:lnSpc>
                <a:spcPct val="150000"/>
              </a:lnSpc>
              <a:buFont typeface="Wingdings" pitchFamily="2" charset="2"/>
              <a:buChar char="§"/>
            </a:pPr>
            <a:r>
              <a:rPr lang="de-AT" sz="2000" dirty="0" smtClean="0"/>
              <a:t>Einkommensteuer</a:t>
            </a:r>
          </a:p>
          <a:p>
            <a:pPr>
              <a:lnSpc>
                <a:spcPct val="150000"/>
              </a:lnSpc>
              <a:buFont typeface="Wingdings" pitchFamily="2" charset="2"/>
              <a:buChar char="§"/>
            </a:pPr>
            <a:r>
              <a:rPr lang="de-AT" sz="2000" dirty="0" smtClean="0"/>
              <a:t>Umsatzsteuer</a:t>
            </a:r>
          </a:p>
          <a:p>
            <a:pPr>
              <a:lnSpc>
                <a:spcPct val="150000"/>
              </a:lnSpc>
              <a:buFont typeface="Wingdings" pitchFamily="2" charset="2"/>
              <a:buChar char="§"/>
            </a:pPr>
            <a:r>
              <a:rPr lang="de-AT" sz="2000" dirty="0" smtClean="0"/>
              <a:t>Kapitalertragssteuer</a:t>
            </a:r>
          </a:p>
          <a:p>
            <a:pPr>
              <a:lnSpc>
                <a:spcPct val="150000"/>
              </a:lnSpc>
              <a:buFont typeface="Wingdings" pitchFamily="2" charset="2"/>
              <a:buChar char="§"/>
            </a:pPr>
            <a:r>
              <a:rPr lang="de-AT" sz="2000" dirty="0" smtClean="0"/>
              <a:t>Körperschaftssteuer</a:t>
            </a:r>
          </a:p>
          <a:p>
            <a:pPr>
              <a:lnSpc>
                <a:spcPct val="150000"/>
              </a:lnSpc>
              <a:buFont typeface="Wingdings" pitchFamily="2" charset="2"/>
              <a:buChar char="§"/>
            </a:pPr>
            <a:r>
              <a:rPr lang="de-AT" sz="2000" dirty="0" smtClean="0"/>
              <a:t>Einheitliche und gesonderte Feststellung der Einkünfte</a:t>
            </a:r>
          </a:p>
          <a:p>
            <a:pPr>
              <a:lnSpc>
                <a:spcPct val="150000"/>
              </a:lnSpc>
              <a:buFont typeface="Wingdings" pitchFamily="2" charset="2"/>
              <a:buChar char="§"/>
            </a:pPr>
            <a:r>
              <a:rPr lang="de-AT" sz="2000" dirty="0" smtClean="0"/>
              <a:t>Elektrizitätsabgabe, Erdgasabgabe, Feuerschutzsteuer</a:t>
            </a:r>
          </a:p>
          <a:p>
            <a:pPr>
              <a:lnSpc>
                <a:spcPct val="150000"/>
              </a:lnSpc>
              <a:buFont typeface="Wingdings" pitchFamily="2" charset="2"/>
              <a:buChar char="§"/>
            </a:pPr>
            <a:r>
              <a:rPr lang="de-AT" sz="2000" dirty="0" smtClean="0"/>
              <a:t>Kammerumlage, Aufsichtsratsabgabe</a:t>
            </a:r>
          </a:p>
          <a:p>
            <a:pPr>
              <a:lnSpc>
                <a:spcPct val="150000"/>
              </a:lnSpc>
              <a:buFont typeface="Wingdings" pitchFamily="2" charset="2"/>
              <a:buChar char="§"/>
            </a:pPr>
            <a:r>
              <a:rPr lang="de-AT" sz="2000" dirty="0" smtClean="0"/>
              <a:t>Nova, Straßenbenützungsabgabe, Kfz-Steuer</a:t>
            </a:r>
          </a:p>
          <a:p>
            <a:pPr>
              <a:lnSpc>
                <a:spcPct val="150000"/>
              </a:lnSpc>
              <a:buFont typeface="Wingdings" pitchFamily="2" charset="2"/>
              <a:buChar char="§"/>
            </a:pPr>
            <a:r>
              <a:rPr lang="de-AT" sz="2000" dirty="0" smtClean="0"/>
              <a:t>Werbeabgabe, Versicherungssteuer … usw.</a:t>
            </a:r>
            <a:endParaRPr lang="de-AT" sz="20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53</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417293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3292" y="487681"/>
            <a:ext cx="7025172" cy="647699"/>
          </a:xfrm>
        </p:spPr>
        <p:txBody>
          <a:bodyPr/>
          <a:lstStyle/>
          <a:p>
            <a:r>
              <a:rPr lang="de-AT" sz="2200" dirty="0" smtClean="0">
                <a:solidFill>
                  <a:srgbClr val="006699"/>
                </a:solidFill>
              </a:rPr>
              <a:t>                           Außenprüfung</a:t>
            </a:r>
            <a:r>
              <a:rPr lang="de-AT" sz="2200" dirty="0" smtClean="0"/>
              <a:t> </a:t>
            </a:r>
            <a:br>
              <a:rPr lang="de-AT" sz="2200" dirty="0" smtClean="0"/>
            </a:br>
            <a:r>
              <a:rPr lang="de-AT" sz="2200" dirty="0" smtClean="0"/>
              <a:t>Themenbereiche im Zuge von Außenprüfungen	</a:t>
            </a:r>
            <a:endParaRPr lang="de-AT" sz="2200" dirty="0"/>
          </a:p>
        </p:txBody>
      </p:sp>
      <p:sp>
        <p:nvSpPr>
          <p:cNvPr id="3" name="Inhaltsplatzhalter 2"/>
          <p:cNvSpPr>
            <a:spLocks noGrp="1"/>
          </p:cNvSpPr>
          <p:nvPr>
            <p:ph idx="1"/>
          </p:nvPr>
        </p:nvSpPr>
        <p:spPr>
          <a:xfrm>
            <a:off x="380999" y="1280160"/>
            <a:ext cx="8456613" cy="4669792"/>
          </a:xfrm>
        </p:spPr>
        <p:txBody>
          <a:bodyPr/>
          <a:lstStyle/>
          <a:p>
            <a:pPr>
              <a:buFont typeface="Wingdings" pitchFamily="2" charset="2"/>
              <a:buChar char="§"/>
            </a:pPr>
            <a:r>
              <a:rPr lang="de-AT" sz="1800" b="0" dirty="0" smtClean="0"/>
              <a:t>  </a:t>
            </a:r>
            <a:r>
              <a:rPr lang="de-AT" b="0" dirty="0" smtClean="0"/>
              <a:t>Prüfungsort</a:t>
            </a:r>
          </a:p>
          <a:p>
            <a:pPr>
              <a:buFont typeface="Wingdings" pitchFamily="2" charset="2"/>
              <a:buChar char="§"/>
            </a:pPr>
            <a:r>
              <a:rPr lang="de-AT" b="0" dirty="0" smtClean="0"/>
              <a:t>  Prüfungsbeginn</a:t>
            </a:r>
          </a:p>
          <a:p>
            <a:pPr>
              <a:buFont typeface="Wingdings" pitchFamily="2" charset="2"/>
              <a:buChar char="§"/>
            </a:pPr>
            <a:r>
              <a:rPr lang="de-AT" b="0" dirty="0" smtClean="0"/>
              <a:t>  Selbstanzeige</a:t>
            </a:r>
          </a:p>
          <a:p>
            <a:pPr>
              <a:buFont typeface="Wingdings" pitchFamily="2" charset="2"/>
              <a:buChar char="§"/>
            </a:pPr>
            <a:r>
              <a:rPr lang="de-AT" b="0" dirty="0" smtClean="0"/>
              <a:t>  Betriebsbesichtigung</a:t>
            </a:r>
          </a:p>
          <a:p>
            <a:pPr>
              <a:buFont typeface="Wingdings" pitchFamily="2" charset="2"/>
              <a:buChar char="§"/>
            </a:pPr>
            <a:r>
              <a:rPr lang="de-AT" b="0" dirty="0" smtClean="0"/>
              <a:t>  Ordnungsmäßigkeit der Buchführung</a:t>
            </a:r>
          </a:p>
          <a:p>
            <a:pPr>
              <a:buFont typeface="Wingdings" pitchFamily="2" charset="2"/>
              <a:buChar char="§"/>
            </a:pPr>
            <a:r>
              <a:rPr lang="de-AT" b="0" dirty="0" smtClean="0"/>
              <a:t>  Schwerpunktprüfung</a:t>
            </a:r>
          </a:p>
          <a:p>
            <a:pPr>
              <a:buFont typeface="Wingdings" pitchFamily="2" charset="2"/>
              <a:buChar char="§"/>
            </a:pPr>
            <a:r>
              <a:rPr lang="de-AT" b="0" dirty="0" smtClean="0"/>
              <a:t>  Rechtsmittelverzicht</a:t>
            </a:r>
          </a:p>
          <a:p>
            <a:pPr>
              <a:buFont typeface="Wingdings" pitchFamily="2" charset="2"/>
              <a:buChar char="§"/>
            </a:pPr>
            <a:r>
              <a:rPr lang="de-AT" b="0" dirty="0" smtClean="0"/>
              <a:t>  Teilnehmer Schlussbesprechung</a:t>
            </a:r>
          </a:p>
          <a:p>
            <a:pPr>
              <a:buFont typeface="Wingdings" pitchFamily="2" charset="2"/>
              <a:buChar char="§"/>
            </a:pPr>
            <a:r>
              <a:rPr lang="de-AT" b="0" dirty="0" smtClean="0"/>
              <a:t>  Prüfungsbericht</a:t>
            </a:r>
          </a:p>
          <a:p>
            <a:pPr>
              <a:buFont typeface="Wingdings" pitchFamily="2" charset="2"/>
              <a:buChar char="§"/>
            </a:pPr>
            <a:r>
              <a:rPr lang="de-AT" b="0" dirty="0" smtClean="0"/>
              <a:t>  Folgearbeiten</a:t>
            </a:r>
          </a:p>
          <a:p>
            <a:pPr>
              <a:buFont typeface="Wingdings" pitchFamily="2" charset="2"/>
              <a:buChar char="§"/>
            </a:pPr>
            <a:r>
              <a:rPr lang="de-AT" b="0" dirty="0" smtClean="0"/>
              <a:t>  Finanzstrafverfahren / Betriebsprüfung</a:t>
            </a:r>
            <a:endParaRPr lang="de-AT"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54</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989642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38E1DB38-5EAC-4DE5-B901-C54BF3161F53}" type="slidenum">
              <a:rPr lang="de-AT"/>
              <a:pPr/>
              <a:t>55</a:t>
            </a:fld>
            <a:endParaRPr lang="de-AT"/>
          </a:p>
        </p:txBody>
      </p:sp>
      <p:sp>
        <p:nvSpPr>
          <p:cNvPr id="69635" name="Rectangle 3"/>
          <p:cNvSpPr>
            <a:spLocks noGrp="1" noChangeArrowheads="1"/>
          </p:cNvSpPr>
          <p:nvPr>
            <p:ph type="body" idx="1"/>
          </p:nvPr>
        </p:nvSpPr>
        <p:spPr>
          <a:xfrm>
            <a:off x="653759" y="1135380"/>
            <a:ext cx="8001997" cy="5425440"/>
          </a:xfrm>
        </p:spPr>
        <p:txBody>
          <a:bodyPr/>
          <a:lstStyle/>
          <a:p>
            <a:pPr marL="408921" lvl="1" indent="0">
              <a:buNone/>
            </a:pPr>
            <a:endParaRPr lang="de-AT" b="0" dirty="0" smtClean="0"/>
          </a:p>
          <a:p>
            <a:endParaRPr lang="de-AT" dirty="0"/>
          </a:p>
        </p:txBody>
      </p:sp>
      <p:sp>
        <p:nvSpPr>
          <p:cNvPr id="69636" name="Rectangle 4"/>
          <p:cNvSpPr>
            <a:spLocks noChangeArrowheads="1"/>
          </p:cNvSpPr>
          <p:nvPr/>
        </p:nvSpPr>
        <p:spPr bwMode="auto">
          <a:xfrm>
            <a:off x="701280" y="6184151"/>
            <a:ext cx="7181280" cy="1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de-AT" sz="1000" b="1" dirty="0">
              <a:latin typeface="Tahoma" pitchFamily="34" charset="0"/>
            </a:endParaRPr>
          </a:p>
        </p:txBody>
      </p:sp>
      <p:sp>
        <p:nvSpPr>
          <p:cNvPr id="7" name="Textplatzhalter 6"/>
          <p:cNvSpPr txBox="1">
            <a:spLocks/>
          </p:cNvSpPr>
          <p:nvPr/>
        </p:nvSpPr>
        <p:spPr>
          <a:xfrm>
            <a:off x="653761" y="1795843"/>
            <a:ext cx="8035402" cy="4081461"/>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2200" kern="0" dirty="0"/>
          </a:p>
        </p:txBody>
      </p:sp>
      <p:sp>
        <p:nvSpPr>
          <p:cNvPr id="8" name="Textplatzhalter 6"/>
          <p:cNvSpPr txBox="1">
            <a:spLocks/>
          </p:cNvSpPr>
          <p:nvPr/>
        </p:nvSpPr>
        <p:spPr>
          <a:xfrm>
            <a:off x="653760" y="1601742"/>
            <a:ext cx="7836480" cy="4275562"/>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2" name="Textplatzhalter 6"/>
          <p:cNvSpPr txBox="1">
            <a:spLocks/>
          </p:cNvSpPr>
          <p:nvPr/>
        </p:nvSpPr>
        <p:spPr>
          <a:xfrm>
            <a:off x="653760" y="1471121"/>
            <a:ext cx="8100720" cy="4637055"/>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endParaRPr lang="de-AT" sz="2000" b="0" kern="0" dirty="0"/>
          </a:p>
        </p:txBody>
      </p:sp>
      <p:sp>
        <p:nvSpPr>
          <p:cNvPr id="13" name="Textplatzhalter 5"/>
          <p:cNvSpPr txBox="1">
            <a:spLocks/>
          </p:cNvSpPr>
          <p:nvPr/>
        </p:nvSpPr>
        <p:spPr bwMode="auto">
          <a:xfrm>
            <a:off x="1818889" y="440926"/>
            <a:ext cx="5943239"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endParaRPr lang="de-AT" sz="2500" dirty="0"/>
          </a:p>
        </p:txBody>
      </p:sp>
      <p:sp>
        <p:nvSpPr>
          <p:cNvPr id="11" name="Textplatzhalter 5"/>
          <p:cNvSpPr txBox="1">
            <a:spLocks/>
          </p:cNvSpPr>
          <p:nvPr/>
        </p:nvSpPr>
        <p:spPr bwMode="auto">
          <a:xfrm>
            <a:off x="2225040" y="294089"/>
            <a:ext cx="4632960" cy="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8" rIns="82936" bIns="41468" numCol="1" anchor="t" anchorCtr="0" compatLnSpc="1">
            <a:prstTxWarp prst="textNoShape">
              <a:avLst/>
            </a:prstTxWarp>
          </a:bodyPr>
          <a:lstStyle>
            <a:defPPr>
              <a:defRPr lang="de-DE"/>
            </a:defPPr>
            <a:lvl1pPr algn="r" rtl="0" fontAlgn="base">
              <a:spcBef>
                <a:spcPct val="0"/>
              </a:spcBef>
              <a:spcAft>
                <a:spcPct val="0"/>
              </a:spcAft>
              <a:defRPr sz="1100" b="1" kern="1200">
                <a:solidFill>
                  <a:schemeClr val="tx1"/>
                </a:solidFill>
                <a:latin typeface="+mn-lt"/>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a:lstStyle>
          <a:p>
            <a:pPr algn="l"/>
            <a:r>
              <a:rPr lang="de-AT" sz="2800" dirty="0">
                <a:solidFill>
                  <a:srgbClr val="006699"/>
                </a:solidFill>
                <a:latin typeface="+mj-lt"/>
                <a:ea typeface="+mj-ea"/>
                <a:cs typeface="+mj-cs"/>
              </a:rPr>
              <a:t>Ablauf der </a:t>
            </a:r>
            <a:r>
              <a:rPr lang="de-AT" sz="2800" dirty="0" smtClean="0">
                <a:solidFill>
                  <a:srgbClr val="006699"/>
                </a:solidFill>
                <a:latin typeface="+mj-lt"/>
                <a:ea typeface="+mj-ea"/>
                <a:cs typeface="+mj-cs"/>
              </a:rPr>
              <a:t>Prüfung  </a:t>
            </a:r>
            <a:endParaRPr lang="de-AT" sz="2800" dirty="0">
              <a:solidFill>
                <a:srgbClr val="006699"/>
              </a:solidFill>
              <a:latin typeface="+mj-lt"/>
              <a:ea typeface="+mj-ea"/>
              <a:cs typeface="+mj-cs"/>
            </a:endParaRPr>
          </a:p>
        </p:txBody>
      </p:sp>
      <p:sp>
        <p:nvSpPr>
          <p:cNvPr id="14" name="Textplatzhalter 6"/>
          <p:cNvSpPr txBox="1">
            <a:spLocks/>
          </p:cNvSpPr>
          <p:nvPr/>
        </p:nvSpPr>
        <p:spPr>
          <a:xfrm>
            <a:off x="655111" y="1340500"/>
            <a:ext cx="8100720" cy="4832987"/>
          </a:xfrm>
          <a:prstGeom prst="rect">
            <a:avLst/>
          </a:prstGeom>
        </p:spPr>
        <p:txBody>
          <a:bodyPr lIns="82936" tIns="41468" rIns="82936" bIns="41468"/>
          <a:lstStyle>
            <a:lvl1pPr marL="361950" indent="-361950" algn="l" defTabSz="912813" rtl="0" eaLnBrk="1" fontAlgn="base" hangingPunct="1">
              <a:spcBef>
                <a:spcPct val="20000"/>
              </a:spcBef>
              <a:spcAft>
                <a:spcPct val="0"/>
              </a:spcAft>
              <a:buChar char="•"/>
              <a:defRPr sz="3200" b="1">
                <a:solidFill>
                  <a:schemeClr val="tx1"/>
                </a:solidFill>
                <a:latin typeface="+mn-lt"/>
                <a:ea typeface="+mn-ea"/>
                <a:cs typeface="+mn-cs"/>
              </a:defRPr>
            </a:lvl1pPr>
            <a:lvl2pPr marL="812800" indent="-271463" algn="l" defTabSz="912813" rtl="0" eaLnBrk="1" fontAlgn="base" hangingPunct="1">
              <a:spcBef>
                <a:spcPct val="20000"/>
              </a:spcBef>
              <a:spcAft>
                <a:spcPct val="0"/>
              </a:spcAft>
              <a:buChar char="-"/>
              <a:defRPr sz="2400" b="1">
                <a:solidFill>
                  <a:schemeClr val="tx1"/>
                </a:solidFill>
                <a:latin typeface="+mn-lt"/>
              </a:defRPr>
            </a:lvl2pPr>
            <a:lvl3pPr marL="1350963" indent="-358775" algn="l" defTabSz="912813" rtl="0" eaLnBrk="1" fontAlgn="base" hangingPunct="1">
              <a:spcBef>
                <a:spcPct val="20000"/>
              </a:spcBef>
              <a:spcAft>
                <a:spcPct val="0"/>
              </a:spcAft>
              <a:buChar char="-"/>
              <a:defRPr sz="2000">
                <a:solidFill>
                  <a:schemeClr val="tx1"/>
                </a:solidFill>
                <a:latin typeface="+mn-lt"/>
              </a:defRPr>
            </a:lvl3pPr>
            <a:lvl4pPr marL="1892300" indent="-361950" algn="l" defTabSz="912813" rtl="0" eaLnBrk="1" fontAlgn="base" hangingPunct="1">
              <a:spcBef>
                <a:spcPct val="20000"/>
              </a:spcBef>
              <a:spcAft>
                <a:spcPct val="0"/>
              </a:spcAft>
              <a:buChar char="-"/>
              <a:defRPr sz="2000">
                <a:solidFill>
                  <a:schemeClr val="tx1"/>
                </a:solidFill>
                <a:latin typeface="+mn-lt"/>
              </a:defRPr>
            </a:lvl4pPr>
            <a:lvl5pPr marL="2425700" indent="-354013" algn="l" defTabSz="912813" rtl="0" eaLnBrk="1" fontAlgn="base" hangingPunct="1">
              <a:lnSpc>
                <a:spcPct val="120000"/>
              </a:lnSpc>
              <a:spcBef>
                <a:spcPct val="20000"/>
              </a:spcBef>
              <a:spcAft>
                <a:spcPct val="0"/>
              </a:spcAft>
              <a:buChar char="-"/>
              <a:defRPr sz="2000">
                <a:solidFill>
                  <a:schemeClr val="tx1"/>
                </a:solidFill>
                <a:latin typeface="+mn-lt"/>
              </a:defRPr>
            </a:lvl5pPr>
            <a:lvl6pPr marL="2882900" indent="-354013" algn="l" defTabSz="912813" rtl="0" eaLnBrk="1" fontAlgn="base" hangingPunct="1">
              <a:lnSpc>
                <a:spcPct val="120000"/>
              </a:lnSpc>
              <a:spcBef>
                <a:spcPct val="20000"/>
              </a:spcBef>
              <a:spcAft>
                <a:spcPct val="0"/>
              </a:spcAft>
              <a:buChar char="-"/>
              <a:defRPr sz="2000">
                <a:solidFill>
                  <a:schemeClr val="tx1"/>
                </a:solidFill>
                <a:latin typeface="+mn-lt"/>
              </a:defRPr>
            </a:lvl6pPr>
            <a:lvl7pPr marL="3340100" indent="-354013" algn="l" defTabSz="912813" rtl="0" eaLnBrk="1" fontAlgn="base" hangingPunct="1">
              <a:lnSpc>
                <a:spcPct val="120000"/>
              </a:lnSpc>
              <a:spcBef>
                <a:spcPct val="20000"/>
              </a:spcBef>
              <a:spcAft>
                <a:spcPct val="0"/>
              </a:spcAft>
              <a:buChar char="-"/>
              <a:defRPr sz="2000">
                <a:solidFill>
                  <a:schemeClr val="tx1"/>
                </a:solidFill>
                <a:latin typeface="+mn-lt"/>
              </a:defRPr>
            </a:lvl7pPr>
            <a:lvl8pPr marL="3797300" indent="-354013" algn="l" defTabSz="912813" rtl="0" eaLnBrk="1" fontAlgn="base" hangingPunct="1">
              <a:lnSpc>
                <a:spcPct val="120000"/>
              </a:lnSpc>
              <a:spcBef>
                <a:spcPct val="20000"/>
              </a:spcBef>
              <a:spcAft>
                <a:spcPct val="0"/>
              </a:spcAft>
              <a:buChar char="-"/>
              <a:defRPr sz="2000">
                <a:solidFill>
                  <a:schemeClr val="tx1"/>
                </a:solidFill>
                <a:latin typeface="+mn-lt"/>
              </a:defRPr>
            </a:lvl8pPr>
            <a:lvl9pPr marL="4254500" indent="-354013" algn="l" defTabSz="912813" rtl="0" eaLnBrk="1" fontAlgn="base" hangingPunct="1">
              <a:lnSpc>
                <a:spcPct val="120000"/>
              </a:lnSpc>
              <a:spcBef>
                <a:spcPct val="20000"/>
              </a:spcBef>
              <a:spcAft>
                <a:spcPct val="0"/>
              </a:spcAft>
              <a:buChar char="-"/>
              <a:defRPr sz="2000">
                <a:solidFill>
                  <a:schemeClr val="tx1"/>
                </a:solidFill>
                <a:latin typeface="+mn-lt"/>
              </a:defRPr>
            </a:lvl9pPr>
          </a:lstStyle>
          <a:p>
            <a:pPr marL="0" indent="0">
              <a:buNone/>
            </a:pPr>
            <a:endParaRPr lang="de-AT" sz="1800" kern="0" dirty="0"/>
          </a:p>
          <a:p>
            <a:pPr marL="0" indent="0">
              <a:buNone/>
            </a:pPr>
            <a:endParaRPr lang="de-AT" sz="1800" kern="0" dirty="0"/>
          </a:p>
        </p:txBody>
      </p:sp>
      <p:sp>
        <p:nvSpPr>
          <p:cNvPr id="15" name="Rechteck 14"/>
          <p:cNvSpPr/>
          <p:nvPr/>
        </p:nvSpPr>
        <p:spPr>
          <a:xfrm>
            <a:off x="1403515" y="1373155"/>
            <a:ext cx="5312000" cy="457174"/>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Prüfungsankündigung</a:t>
            </a:r>
          </a:p>
        </p:txBody>
      </p:sp>
      <p:sp>
        <p:nvSpPr>
          <p:cNvPr id="16" name="Rechteck 15"/>
          <p:cNvSpPr/>
          <p:nvPr/>
        </p:nvSpPr>
        <p:spPr>
          <a:xfrm>
            <a:off x="1386039" y="2014628"/>
            <a:ext cx="5294677" cy="45717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Ausweisleistung</a:t>
            </a:r>
          </a:p>
        </p:txBody>
      </p:sp>
      <p:sp>
        <p:nvSpPr>
          <p:cNvPr id="17" name="Pfeil nach unten 16"/>
          <p:cNvSpPr/>
          <p:nvPr/>
        </p:nvSpPr>
        <p:spPr>
          <a:xfrm>
            <a:off x="3853986" y="1814752"/>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18" name="Rechteck 17"/>
          <p:cNvSpPr/>
          <p:nvPr/>
        </p:nvSpPr>
        <p:spPr>
          <a:xfrm>
            <a:off x="1373606" y="2681402"/>
            <a:ext cx="5267294" cy="45717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Vorweisen des Prüfungsauftrages</a:t>
            </a:r>
          </a:p>
        </p:txBody>
      </p:sp>
      <p:sp>
        <p:nvSpPr>
          <p:cNvPr id="19" name="Pfeil nach unten 18"/>
          <p:cNvSpPr/>
          <p:nvPr/>
        </p:nvSpPr>
        <p:spPr>
          <a:xfrm>
            <a:off x="3871463" y="2485470"/>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0" name="Rechteck 19"/>
          <p:cNvSpPr/>
          <p:nvPr/>
        </p:nvSpPr>
        <p:spPr>
          <a:xfrm>
            <a:off x="1373605" y="3338082"/>
            <a:ext cx="5299230" cy="45717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Prüfungsbeginn </a:t>
            </a:r>
          </a:p>
        </p:txBody>
      </p:sp>
      <p:sp>
        <p:nvSpPr>
          <p:cNvPr id="21" name="Rechteck 20"/>
          <p:cNvSpPr/>
          <p:nvPr/>
        </p:nvSpPr>
        <p:spPr>
          <a:xfrm>
            <a:off x="1373605" y="4012211"/>
            <a:ext cx="5281907" cy="45717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Prüfungs-/Beweisverfahren</a:t>
            </a:r>
          </a:p>
        </p:txBody>
      </p:sp>
      <p:sp>
        <p:nvSpPr>
          <p:cNvPr id="22" name="Pfeil nach unten 21"/>
          <p:cNvSpPr/>
          <p:nvPr/>
        </p:nvSpPr>
        <p:spPr>
          <a:xfrm>
            <a:off x="3853986" y="3795256"/>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3" name="Rechteck 22"/>
          <p:cNvSpPr/>
          <p:nvPr/>
        </p:nvSpPr>
        <p:spPr>
          <a:xfrm>
            <a:off x="1373604" y="4678984"/>
            <a:ext cx="5242092" cy="457174"/>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Schlussbesprechung</a:t>
            </a:r>
          </a:p>
        </p:txBody>
      </p:sp>
      <p:sp>
        <p:nvSpPr>
          <p:cNvPr id="24" name="Pfeil nach unten 23"/>
          <p:cNvSpPr/>
          <p:nvPr/>
        </p:nvSpPr>
        <p:spPr>
          <a:xfrm>
            <a:off x="3826506" y="4469385"/>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5" name="Pfeil nach unten 24"/>
          <p:cNvSpPr/>
          <p:nvPr/>
        </p:nvSpPr>
        <p:spPr>
          <a:xfrm>
            <a:off x="3853612" y="3138576"/>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6" name="Pfeil nach unten 25"/>
          <p:cNvSpPr/>
          <p:nvPr/>
        </p:nvSpPr>
        <p:spPr>
          <a:xfrm>
            <a:off x="3802023" y="5136159"/>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7" name="Rechteck 26"/>
          <p:cNvSpPr/>
          <p:nvPr/>
        </p:nvSpPr>
        <p:spPr>
          <a:xfrm>
            <a:off x="1373603" y="5351421"/>
            <a:ext cx="5242091" cy="457174"/>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Bericht</a:t>
            </a:r>
          </a:p>
        </p:txBody>
      </p:sp>
      <p:sp>
        <p:nvSpPr>
          <p:cNvPr id="28" name="Pfeil nach unten 27"/>
          <p:cNvSpPr/>
          <p:nvPr/>
        </p:nvSpPr>
        <p:spPr>
          <a:xfrm>
            <a:off x="3802023" y="5808596"/>
            <a:ext cx="376105" cy="19593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AT"/>
          </a:p>
        </p:txBody>
      </p:sp>
      <p:sp>
        <p:nvSpPr>
          <p:cNvPr id="29" name="Rechteck 28"/>
          <p:cNvSpPr/>
          <p:nvPr/>
        </p:nvSpPr>
        <p:spPr>
          <a:xfrm>
            <a:off x="1373603" y="6008229"/>
            <a:ext cx="5239174" cy="457174"/>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err="1">
                <a:solidFill>
                  <a:schemeClr val="tx1"/>
                </a:solidFill>
              </a:rPr>
              <a:t>Bescheidänderung</a:t>
            </a:r>
            <a:r>
              <a:rPr lang="de-AT" b="1" dirty="0">
                <a:solidFill>
                  <a:schemeClr val="tx1"/>
                </a:solidFill>
              </a:rPr>
              <a:t>/-aufhebung</a:t>
            </a:r>
          </a:p>
        </p:txBody>
      </p:sp>
      <p:sp>
        <p:nvSpPr>
          <p:cNvPr id="30" name="Rechteck 29"/>
          <p:cNvSpPr/>
          <p:nvPr/>
        </p:nvSpPr>
        <p:spPr>
          <a:xfrm>
            <a:off x="5513979" y="3197085"/>
            <a:ext cx="2317711" cy="369584"/>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r>
              <a:rPr lang="de-AT" b="1" dirty="0">
                <a:solidFill>
                  <a:schemeClr val="tx1"/>
                </a:solidFill>
              </a:rPr>
              <a:t>Selbstanzeige</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840773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3D9DEC44-AB29-4C63-807A-AB9A32779611}" type="slidenum">
              <a:rPr lang="de-AT" sz="1000">
                <a:latin typeface="Tahoma" pitchFamily="34" charset="0"/>
              </a:rPr>
              <a:pPr eaLnBrk="1" hangingPunct="1"/>
              <a:t>56</a:t>
            </a:fld>
            <a:endParaRPr lang="de-AT" sz="1000">
              <a:latin typeface="Tahoma" pitchFamily="34" charset="0"/>
            </a:endParaRPr>
          </a:p>
        </p:txBody>
      </p:sp>
      <p:sp>
        <p:nvSpPr>
          <p:cNvPr id="37891" name="Rectangle 2"/>
          <p:cNvSpPr>
            <a:spLocks noGrp="1" noChangeArrowheads="1"/>
          </p:cNvSpPr>
          <p:nvPr>
            <p:ph type="title"/>
          </p:nvPr>
        </p:nvSpPr>
        <p:spPr>
          <a:xfrm>
            <a:off x="305991" y="518161"/>
            <a:ext cx="8531622" cy="350519"/>
          </a:xfrm>
        </p:spPr>
        <p:txBody>
          <a:bodyPr/>
          <a:lstStyle/>
          <a:p>
            <a:pPr algn="ctr" eaLnBrk="1" hangingPunct="1"/>
            <a:r>
              <a:rPr lang="de-AT" dirty="0" smtClean="0">
                <a:ea typeface="ＭＳ Ｐゴシック" pitchFamily="34" charset="-128"/>
              </a:rPr>
              <a:t>Schlussbesprechung</a:t>
            </a:r>
            <a:endParaRPr lang="de-DE" dirty="0" smtClean="0">
              <a:ea typeface="ＭＳ Ｐゴシック" pitchFamily="34" charset="-128"/>
            </a:endParaRPr>
          </a:p>
        </p:txBody>
      </p:sp>
      <p:sp>
        <p:nvSpPr>
          <p:cNvPr id="7" name="Rectangle 3"/>
          <p:cNvSpPr txBox="1">
            <a:spLocks noChangeArrowheads="1"/>
          </p:cNvSpPr>
          <p:nvPr/>
        </p:nvSpPr>
        <p:spPr bwMode="auto">
          <a:xfrm>
            <a:off x="266700" y="891540"/>
            <a:ext cx="839724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marL="365125" lvl="1" indent="0" algn="just" eaLnBrk="1" hangingPunct="1">
              <a:spcBef>
                <a:spcPts val="1633"/>
              </a:spcBef>
              <a:buClr>
                <a:srgbClr val="E11B1E"/>
              </a:buClr>
            </a:pPr>
            <a:r>
              <a:rPr lang="de-AT" sz="1500" b="1" dirty="0" smtClean="0">
                <a:latin typeface="Tahoma" pitchFamily="34" charset="0"/>
              </a:rPr>
              <a:t>Schlussbesprechung</a:t>
            </a:r>
            <a:endParaRPr lang="de-AT" sz="1500" dirty="0">
              <a:latin typeface="Tahoma" pitchFamily="34" charset="0"/>
            </a:endParaRP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Nach Beendigung der Außenprüfung über deren </a:t>
            </a:r>
            <a:r>
              <a:rPr lang="de-AT" sz="1500" dirty="0" smtClean="0">
                <a:latin typeface="Tahoma" pitchFamily="34" charset="0"/>
              </a:rPr>
              <a:t>Ergebnis eine SB abzuhalten</a:t>
            </a:r>
            <a:endParaRPr lang="de-AT" sz="1500" dirty="0">
              <a:latin typeface="Tahoma" pitchFamily="34" charset="0"/>
            </a:endParaRP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Zu laden sind: </a:t>
            </a:r>
            <a:r>
              <a:rPr lang="de-AT" sz="1500" dirty="0" err="1">
                <a:latin typeface="Tahoma" pitchFamily="34" charset="0"/>
              </a:rPr>
              <a:t>AbgPfl</a:t>
            </a:r>
            <a:r>
              <a:rPr lang="de-AT" sz="1500" dirty="0">
                <a:latin typeface="Tahoma" pitchFamily="34" charset="0"/>
              </a:rPr>
              <a:t> und sein </a:t>
            </a:r>
            <a:r>
              <a:rPr lang="de-AT" sz="1500" dirty="0" smtClean="0">
                <a:latin typeface="Tahoma" pitchFamily="34" charset="0"/>
              </a:rPr>
              <a:t>Bevollmächtigter </a:t>
            </a:r>
            <a:r>
              <a:rPr lang="de-AT" sz="1500" dirty="0">
                <a:latin typeface="Tahoma" pitchFamily="34" charset="0"/>
              </a:rPr>
              <a:t>innerhalb einer angemessenen Frist</a:t>
            </a: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Über die Schlussbesprechung ist eine </a:t>
            </a:r>
            <a:r>
              <a:rPr lang="de-AT" sz="1500" b="1" dirty="0">
                <a:latin typeface="Tahoma" pitchFamily="34" charset="0"/>
              </a:rPr>
              <a:t>Niederschrift</a:t>
            </a:r>
            <a:r>
              <a:rPr lang="de-AT" sz="1500" dirty="0">
                <a:latin typeface="Tahoma" pitchFamily="34" charset="0"/>
              </a:rPr>
              <a:t> </a:t>
            </a:r>
            <a:r>
              <a:rPr lang="de-AT" sz="1500" dirty="0" smtClean="0">
                <a:latin typeface="Tahoma" pitchFamily="34" charset="0"/>
              </a:rPr>
              <a:t>aufzunehmen</a:t>
            </a:r>
          </a:p>
          <a:p>
            <a:pPr marL="913085" lvl="1" indent="-342900" algn="just" eaLnBrk="1" hangingPunct="1">
              <a:spcBef>
                <a:spcPts val="1088"/>
              </a:spcBef>
              <a:buClr>
                <a:srgbClr val="E11B1E"/>
              </a:buClr>
              <a:buFont typeface="Wingdings" panose="05000000000000000000" pitchFamily="2" charset="2"/>
              <a:buChar char="§"/>
            </a:pPr>
            <a:r>
              <a:rPr lang="de-AT" sz="1500" dirty="0" smtClean="0">
                <a:latin typeface="Tahoma" pitchFamily="34" charset="0"/>
              </a:rPr>
              <a:t>Muster einer NS</a:t>
            </a:r>
          </a:p>
          <a:p>
            <a:pPr marL="365125" lvl="1" indent="0" algn="just" eaLnBrk="1" hangingPunct="1">
              <a:spcBef>
                <a:spcPts val="1633"/>
              </a:spcBef>
              <a:buClr>
                <a:srgbClr val="E11B1E"/>
              </a:buClr>
            </a:pPr>
            <a:r>
              <a:rPr lang="de-AT" sz="1500" b="1" dirty="0">
                <a:latin typeface="Tahoma" pitchFamily="34" charset="0"/>
              </a:rPr>
              <a:t>Schlussbesprechung kann entfallen, wenn</a:t>
            </a:r>
            <a:endParaRPr lang="de-AT" sz="1500" dirty="0">
              <a:latin typeface="Tahoma" pitchFamily="34" charset="0"/>
            </a:endParaRP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die ergangenen Bescheide sich nicht ändern</a:t>
            </a: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sich keine Abweichung gegenüber den eingereichten Erklärungen ergibt</a:t>
            </a: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der </a:t>
            </a:r>
            <a:r>
              <a:rPr lang="de-AT" sz="1500" dirty="0" err="1">
                <a:latin typeface="Tahoma" pitchFamily="34" charset="0"/>
              </a:rPr>
              <a:t>AbgPfl</a:t>
            </a:r>
            <a:r>
              <a:rPr lang="de-AT" sz="1500" dirty="0">
                <a:latin typeface="Tahoma" pitchFamily="34" charset="0"/>
              </a:rPr>
              <a:t> oder sein Vertreter in einer eigenhändig </a:t>
            </a:r>
            <a:r>
              <a:rPr lang="de-AT" sz="1500" dirty="0" smtClean="0">
                <a:latin typeface="Tahoma" pitchFamily="34" charset="0"/>
              </a:rPr>
              <a:t>unterfertigten </a:t>
            </a:r>
            <a:r>
              <a:rPr lang="de-AT" sz="1500" dirty="0">
                <a:latin typeface="Tahoma" pitchFamily="34" charset="0"/>
              </a:rPr>
              <a:t>Erklärung darauf verzichten</a:t>
            </a:r>
          </a:p>
          <a:p>
            <a:pPr marL="913085" lvl="1" indent="-342900" algn="just" eaLnBrk="1" hangingPunct="1">
              <a:spcBef>
                <a:spcPts val="1088"/>
              </a:spcBef>
              <a:buClr>
                <a:srgbClr val="E11B1E"/>
              </a:buClr>
              <a:buFont typeface="Wingdings" panose="05000000000000000000" pitchFamily="2" charset="2"/>
              <a:buChar char="§"/>
            </a:pPr>
            <a:r>
              <a:rPr lang="de-AT" sz="1500" dirty="0">
                <a:latin typeface="Tahoma" pitchFamily="34" charset="0"/>
              </a:rPr>
              <a:t>trotz Vorladung keiner von beiden </a:t>
            </a:r>
            <a:r>
              <a:rPr lang="de-AT" sz="1500" dirty="0" smtClean="0">
                <a:latin typeface="Tahoma" pitchFamily="34" charset="0"/>
              </a:rPr>
              <a:t>erscheint</a:t>
            </a:r>
          </a:p>
          <a:p>
            <a:pPr marL="365125" lvl="1" indent="0" algn="just">
              <a:spcBef>
                <a:spcPts val="1633"/>
              </a:spcBef>
              <a:buClr>
                <a:srgbClr val="E11B1E"/>
              </a:buClr>
            </a:pPr>
            <a:r>
              <a:rPr lang="de-AT" sz="1500" b="1" dirty="0">
                <a:latin typeface="Tahoma" pitchFamily="34" charset="0"/>
              </a:rPr>
              <a:t>Prüfungsbericht</a:t>
            </a:r>
            <a:endParaRPr lang="de-AT" sz="1500" dirty="0">
              <a:latin typeface="Tahoma" pitchFamily="34" charset="0"/>
            </a:endParaRPr>
          </a:p>
          <a:p>
            <a:pPr marL="812082" lvl="1" indent="-241897" algn="just">
              <a:spcBef>
                <a:spcPts val="1088"/>
              </a:spcBef>
              <a:buClr>
                <a:srgbClr val="E11B1E"/>
              </a:buClr>
              <a:buFont typeface="Arial" pitchFamily="34" charset="0"/>
              <a:buChar char="•"/>
            </a:pPr>
            <a:r>
              <a:rPr lang="de-AT" sz="1500" dirty="0">
                <a:latin typeface="Tahoma" pitchFamily="34" charset="0"/>
              </a:rPr>
              <a:t>Unabhängig davon, ob Schlussbesprechung stattfand</a:t>
            </a:r>
          </a:p>
          <a:p>
            <a:pPr marL="812082" lvl="1" indent="-241897" algn="just">
              <a:spcBef>
                <a:spcPts val="1088"/>
              </a:spcBef>
              <a:buClr>
                <a:srgbClr val="E11B1E"/>
              </a:buClr>
              <a:buFont typeface="Arial" pitchFamily="34" charset="0"/>
              <a:buChar char="•"/>
            </a:pPr>
            <a:r>
              <a:rPr lang="de-AT" sz="1500" dirty="0">
                <a:latin typeface="Tahoma" pitchFamily="34" charset="0"/>
              </a:rPr>
              <a:t>Dem </a:t>
            </a:r>
            <a:r>
              <a:rPr lang="de-AT" sz="1500" dirty="0" err="1">
                <a:latin typeface="Tahoma" pitchFamily="34" charset="0"/>
              </a:rPr>
              <a:t>AbgPfl</a:t>
            </a:r>
            <a:r>
              <a:rPr lang="de-AT" sz="1500" dirty="0">
                <a:latin typeface="Tahoma" pitchFamily="34" charset="0"/>
              </a:rPr>
              <a:t> ist eine Abschrift zu übermitteln (§ 150)</a:t>
            </a:r>
          </a:p>
          <a:p>
            <a:pPr marL="812082" lvl="1" indent="-241897" algn="just">
              <a:spcBef>
                <a:spcPts val="1088"/>
              </a:spcBef>
              <a:buClr>
                <a:srgbClr val="E11B1E"/>
              </a:buClr>
              <a:buFont typeface="Arial" pitchFamily="34" charset="0"/>
              <a:buChar char="•"/>
            </a:pPr>
            <a:r>
              <a:rPr lang="de-AT" sz="1500" dirty="0">
                <a:latin typeface="Tahoma" pitchFamily="34" charset="0"/>
              </a:rPr>
              <a:t>Prüfungsbericht ist </a:t>
            </a:r>
            <a:r>
              <a:rPr lang="de-AT" sz="1500" b="1" dirty="0">
                <a:latin typeface="Tahoma" pitchFamily="34" charset="0"/>
              </a:rPr>
              <a:t>kein </a:t>
            </a:r>
            <a:r>
              <a:rPr lang="de-AT" sz="1500" b="1" dirty="0" smtClean="0">
                <a:latin typeface="Tahoma" pitchFamily="34" charset="0"/>
              </a:rPr>
              <a:t>Bescheid, </a:t>
            </a:r>
            <a:r>
              <a:rPr lang="de-AT" sz="1500" dirty="0" smtClean="0">
                <a:latin typeface="Tahoma" pitchFamily="34" charset="0"/>
              </a:rPr>
              <a:t>Muster eines Prüfungsberichtes + NS</a:t>
            </a:r>
            <a:endParaRPr lang="de-AT" sz="1500" dirty="0">
              <a:latin typeface="Tahoma" pitchFamily="34" charset="0"/>
            </a:endParaRPr>
          </a:p>
          <a:p>
            <a:pPr marL="570185" lvl="1" indent="0" algn="just" eaLnBrk="1" hangingPunct="1">
              <a:spcBef>
                <a:spcPts val="1088"/>
              </a:spcBef>
              <a:buClr>
                <a:srgbClr val="E11B1E"/>
              </a:buClr>
            </a:pPr>
            <a:endParaRPr lang="de-AT" sz="1500" dirty="0">
              <a:latin typeface="Tahoma" pitchFamily="34" charset="0"/>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556646795"/>
              </p:ext>
            </p:extLst>
          </p:nvPr>
        </p:nvGraphicFramePr>
        <p:xfrm>
          <a:off x="6081004" y="5032814"/>
          <a:ext cx="906463" cy="773113"/>
        </p:xfrm>
        <a:graphic>
          <a:graphicData uri="http://schemas.openxmlformats.org/presentationml/2006/ole">
            <mc:AlternateContent xmlns:mc="http://schemas.openxmlformats.org/markup-compatibility/2006">
              <mc:Choice xmlns:v="urn:schemas-microsoft-com:vml" Requires="v">
                <p:oleObj spid="_x0000_s4189" name="Acrobat Document" showAsIcon="1" r:id="rId3" imgW="907200" imgH="773640" progId="AcroExch.Document.11">
                  <p:embed/>
                </p:oleObj>
              </mc:Choice>
              <mc:Fallback>
                <p:oleObj name="Acrobat Document" showAsIcon="1" r:id="rId3" imgW="907200" imgH="773640" progId="AcroExch.Document.11">
                  <p:embed/>
                  <p:pic>
                    <p:nvPicPr>
                      <p:cNvPr id="0" name=""/>
                      <p:cNvPicPr/>
                      <p:nvPr/>
                    </p:nvPicPr>
                    <p:blipFill>
                      <a:blip r:embed="rId4"/>
                      <a:stretch>
                        <a:fillRect/>
                      </a:stretch>
                    </p:blipFill>
                    <p:spPr>
                      <a:xfrm>
                        <a:off x="6081004" y="5032814"/>
                        <a:ext cx="906463" cy="773113"/>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942696020"/>
              </p:ext>
            </p:extLst>
          </p:nvPr>
        </p:nvGraphicFramePr>
        <p:xfrm>
          <a:off x="6875829" y="5062708"/>
          <a:ext cx="906463" cy="773113"/>
        </p:xfrm>
        <a:graphic>
          <a:graphicData uri="http://schemas.openxmlformats.org/presentationml/2006/ole">
            <mc:AlternateContent xmlns:mc="http://schemas.openxmlformats.org/markup-compatibility/2006">
              <mc:Choice xmlns:v="urn:schemas-microsoft-com:vml" Requires="v">
                <p:oleObj spid="_x0000_s4190" name="Acrobat Document" showAsIcon="1" r:id="rId5" imgW="907200" imgH="773640" progId="AcroExch.Document.11">
                  <p:embed/>
                </p:oleObj>
              </mc:Choice>
              <mc:Fallback>
                <p:oleObj name="Acrobat Document" showAsIcon="1" r:id="rId5" imgW="907200" imgH="773640" progId="AcroExch.Document.11">
                  <p:embed/>
                  <p:pic>
                    <p:nvPicPr>
                      <p:cNvPr id="0" name=""/>
                      <p:cNvPicPr/>
                      <p:nvPr/>
                    </p:nvPicPr>
                    <p:blipFill>
                      <a:blip r:embed="rId6"/>
                      <a:stretch>
                        <a:fillRect/>
                      </a:stretch>
                    </p:blipFill>
                    <p:spPr>
                      <a:xfrm>
                        <a:off x="6875829" y="5062708"/>
                        <a:ext cx="906463" cy="773113"/>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1153430866"/>
              </p:ext>
            </p:extLst>
          </p:nvPr>
        </p:nvGraphicFramePr>
        <p:xfrm>
          <a:off x="5308526" y="2330646"/>
          <a:ext cx="906463" cy="773113"/>
        </p:xfrm>
        <a:graphic>
          <a:graphicData uri="http://schemas.openxmlformats.org/presentationml/2006/ole">
            <mc:AlternateContent xmlns:mc="http://schemas.openxmlformats.org/markup-compatibility/2006">
              <mc:Choice xmlns:v="urn:schemas-microsoft-com:vml" Requires="v">
                <p:oleObj spid="_x0000_s4191" name="Acrobat Document" showAsIcon="1" r:id="rId7" imgW="907200" imgH="773640" progId="AcroExch.Document.11">
                  <p:embed/>
                </p:oleObj>
              </mc:Choice>
              <mc:Fallback>
                <p:oleObj name="Acrobat Document" showAsIcon="1" r:id="rId7" imgW="907200" imgH="773640" progId="AcroExch.Document.11">
                  <p:embed/>
                  <p:pic>
                    <p:nvPicPr>
                      <p:cNvPr id="0" name=""/>
                      <p:cNvPicPr/>
                      <p:nvPr/>
                    </p:nvPicPr>
                    <p:blipFill>
                      <a:blip r:embed="rId8"/>
                      <a:stretch>
                        <a:fillRect/>
                      </a:stretch>
                    </p:blipFill>
                    <p:spPr>
                      <a:xfrm>
                        <a:off x="5308526" y="2330646"/>
                        <a:ext cx="906463" cy="773113"/>
                      </a:xfrm>
                      <a:prstGeom prst="rect">
                        <a:avLst/>
                      </a:prstGeom>
                    </p:spPr>
                  </p:pic>
                </p:oleObj>
              </mc:Fallback>
            </mc:AlternateContent>
          </a:graphicData>
        </a:graphic>
      </p:graphicFrame>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47717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de-DE" sz="4800" b="1" dirty="0" smtClean="0"/>
              <a:t>Die begleitende Kontrolle</a:t>
            </a:r>
            <a:br>
              <a:rPr lang="de-DE" sz="4800" b="1" dirty="0" smtClean="0"/>
            </a:br>
            <a:r>
              <a:rPr lang="de-DE" sz="2200" dirty="0" smtClean="0"/>
              <a:t>(Autor Dr. Martin Vock)</a:t>
            </a:r>
            <a:endParaRPr lang="de-AT" sz="2200" b="1" dirty="0"/>
          </a:p>
        </p:txBody>
      </p:sp>
    </p:spTree>
    <p:extLst>
      <p:ext uri="{BB962C8B-B14F-4D97-AF65-F5344CB8AC3E}">
        <p14:creationId xmlns:p14="http://schemas.microsoft.com/office/powerpoint/2010/main" val="2174391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91" y="830581"/>
            <a:ext cx="8531622" cy="571499"/>
          </a:xfrm>
        </p:spPr>
        <p:txBody>
          <a:bodyPr/>
          <a:lstStyle/>
          <a:p>
            <a:pPr algn="l"/>
            <a:r>
              <a:rPr lang="de-DE" dirty="0" smtClean="0"/>
              <a:t>Zielsetzungen</a:t>
            </a:r>
            <a:endParaRPr lang="de-AT" dirty="0"/>
          </a:p>
        </p:txBody>
      </p:sp>
      <p:sp>
        <p:nvSpPr>
          <p:cNvPr id="3" name="Inhaltsplatzhalter 2"/>
          <p:cNvSpPr>
            <a:spLocks noGrp="1"/>
          </p:cNvSpPr>
          <p:nvPr>
            <p:ph idx="1"/>
          </p:nvPr>
        </p:nvSpPr>
        <p:spPr>
          <a:xfrm>
            <a:off x="289560" y="1645920"/>
            <a:ext cx="8548053" cy="4304032"/>
          </a:xfrm>
        </p:spPr>
        <p:txBody>
          <a:bodyPr>
            <a:normAutofit/>
          </a:bodyPr>
          <a:lstStyle/>
          <a:p>
            <a:pPr>
              <a:buFont typeface="Wingdings" panose="05000000000000000000" pitchFamily="2" charset="2"/>
              <a:buChar char="§"/>
            </a:pPr>
            <a:r>
              <a:rPr lang="de-DE" dirty="0" smtClean="0"/>
              <a:t>Förderung der Tax Compliance</a:t>
            </a:r>
          </a:p>
          <a:p>
            <a:pPr>
              <a:buFont typeface="Wingdings" panose="05000000000000000000" pitchFamily="2" charset="2"/>
              <a:buChar char="§"/>
            </a:pPr>
            <a:r>
              <a:rPr lang="de-DE" dirty="0" smtClean="0"/>
              <a:t>Rechts- und Planungssicherheit</a:t>
            </a:r>
          </a:p>
          <a:p>
            <a:pPr>
              <a:buFont typeface="Wingdings" panose="05000000000000000000" pitchFamily="2" charset="2"/>
              <a:buChar char="§"/>
            </a:pPr>
            <a:r>
              <a:rPr lang="de-DE" dirty="0" smtClean="0"/>
              <a:t>Reduktion des Risikos von Steuernachzahlungen aufgrund von Ex-post-Außenprüfungen durch eine zeitnahe Abklärung steuerlicher Fragen</a:t>
            </a:r>
          </a:p>
          <a:p>
            <a:pPr>
              <a:buFont typeface="Wingdings" panose="05000000000000000000" pitchFamily="2" charset="2"/>
              <a:buChar char="§"/>
            </a:pPr>
            <a:r>
              <a:rPr lang="de-DE" dirty="0" smtClean="0"/>
              <a:t>Gewährleistung einer zeitnahen und rechtsrichtigen Abgabenerhebung</a:t>
            </a:r>
          </a:p>
          <a:p>
            <a:pPr>
              <a:buFont typeface="Wingdings" panose="05000000000000000000" pitchFamily="2" charset="2"/>
              <a:buChar char="§"/>
            </a:pPr>
            <a:r>
              <a:rPr lang="de-DE" dirty="0" smtClean="0"/>
              <a:t>Ressourcen des Unternehmens sollen nicht durch das Nachvollziehen vergangener Sachverhalte gebunden, sondern auf die Einrichtung und die laufende Kontrolle des Steuerkontrollsystems konzentriert werden</a:t>
            </a:r>
          </a:p>
          <a:p>
            <a:pPr>
              <a:buFont typeface="Wingdings" panose="05000000000000000000" pitchFamily="2" charset="2"/>
              <a:buChar char="§"/>
            </a:pPr>
            <a:r>
              <a:rPr lang="de-DE" dirty="0" smtClean="0"/>
              <a:t>Das Image des Unternehmens soll durch die Wahrnehmung als verlässlicher Partner gestärkt werden</a:t>
            </a:r>
            <a:endParaRPr lang="de-AT" dirty="0"/>
          </a:p>
        </p:txBody>
      </p:sp>
    </p:spTree>
    <p:extLst>
      <p:ext uri="{BB962C8B-B14F-4D97-AF65-F5344CB8AC3E}">
        <p14:creationId xmlns:p14="http://schemas.microsoft.com/office/powerpoint/2010/main" val="200620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Allgemeines</a:t>
            </a:r>
            <a:br>
              <a:rPr lang="de-DE" dirty="0" smtClean="0"/>
            </a:br>
            <a:r>
              <a:rPr lang="de-DE" sz="2700" dirty="0" smtClean="0"/>
              <a:t>(§ 153a)</a:t>
            </a:r>
            <a:endParaRPr lang="de-AT" sz="2700" dirty="0"/>
          </a:p>
        </p:txBody>
      </p:sp>
      <p:sp>
        <p:nvSpPr>
          <p:cNvPr id="3" name="Inhaltsplatzhalter 2"/>
          <p:cNvSpPr>
            <a:spLocks noGrp="1"/>
          </p:cNvSpPr>
          <p:nvPr>
            <p:ph idx="1"/>
          </p:nvPr>
        </p:nvSpPr>
        <p:spPr/>
        <p:txBody>
          <a:bodyPr>
            <a:normAutofit lnSpcReduction="10000"/>
          </a:bodyPr>
          <a:lstStyle/>
          <a:p>
            <a:pPr>
              <a:buFont typeface="Wingdings" panose="05000000000000000000" pitchFamily="2" charset="2"/>
              <a:buChar char="§"/>
            </a:pPr>
            <a:r>
              <a:rPr lang="de-DE" dirty="0" smtClean="0"/>
              <a:t>Gleichwertige Alternative zur klassischen Außenprüfung</a:t>
            </a:r>
          </a:p>
          <a:p>
            <a:pPr>
              <a:buFont typeface="Wingdings" panose="05000000000000000000" pitchFamily="2" charset="2"/>
              <a:buChar char="§"/>
            </a:pPr>
            <a:r>
              <a:rPr lang="de-DE" dirty="0" smtClean="0"/>
              <a:t>Antrag für einzelnen Unternehmer oder „Kontrollverbund“</a:t>
            </a:r>
          </a:p>
          <a:p>
            <a:pPr>
              <a:buFont typeface="Wingdings" panose="05000000000000000000" pitchFamily="2" charset="2"/>
              <a:buChar char="§"/>
            </a:pPr>
            <a:r>
              <a:rPr lang="de-DE" dirty="0" smtClean="0"/>
              <a:t>Größenkriterium: 40 </a:t>
            </a:r>
            <a:r>
              <a:rPr lang="de-DE" dirty="0" err="1" smtClean="0"/>
              <a:t>Mio</a:t>
            </a:r>
            <a:r>
              <a:rPr lang="de-DE" dirty="0" smtClean="0"/>
              <a:t> € Umsatzerlöse (oder Bank/Versicherung)</a:t>
            </a:r>
          </a:p>
          <a:p>
            <a:pPr>
              <a:buFont typeface="Wingdings" panose="05000000000000000000" pitchFamily="2" charset="2"/>
              <a:buChar char="§"/>
            </a:pPr>
            <a:r>
              <a:rPr lang="de-DE" dirty="0" smtClean="0"/>
              <a:t>Unternehmensgruppe </a:t>
            </a:r>
            <a:r>
              <a:rPr lang="de-DE" dirty="0" err="1" smtClean="0"/>
              <a:t>gem</a:t>
            </a:r>
            <a:r>
              <a:rPr lang="de-DE" dirty="0" smtClean="0"/>
              <a:t> § 9 KStG bleibt zusammen</a:t>
            </a:r>
          </a:p>
          <a:p>
            <a:pPr>
              <a:buFont typeface="Wingdings" panose="05000000000000000000" pitchFamily="2" charset="2"/>
              <a:buChar char="§"/>
            </a:pPr>
            <a:r>
              <a:rPr lang="de-DE" dirty="0" smtClean="0"/>
              <a:t>Steuerkontrollsystem wird von WP/</a:t>
            </a:r>
            <a:r>
              <a:rPr lang="de-DE" dirty="0" err="1" smtClean="0"/>
              <a:t>Stb</a:t>
            </a:r>
            <a:r>
              <a:rPr lang="de-DE" dirty="0" smtClean="0"/>
              <a:t> bestätigt und von FA/GBP auf Plausibilität kontrolliert</a:t>
            </a:r>
          </a:p>
          <a:p>
            <a:pPr>
              <a:buFont typeface="Wingdings" panose="05000000000000000000" pitchFamily="2" charset="2"/>
              <a:buChar char="§"/>
            </a:pPr>
            <a:r>
              <a:rPr lang="de-DE" dirty="0" smtClean="0"/>
              <a:t>Erhöhte Offenlegungspflicht</a:t>
            </a:r>
          </a:p>
          <a:p>
            <a:pPr>
              <a:buFont typeface="Wingdings" panose="05000000000000000000" pitchFamily="2" charset="2"/>
              <a:buChar char="§"/>
            </a:pPr>
            <a:r>
              <a:rPr lang="de-DE" dirty="0" smtClean="0"/>
              <a:t>Laufender Kontakt zwischen Unternehmer und FA/GBP</a:t>
            </a:r>
          </a:p>
          <a:p>
            <a:pPr>
              <a:buFont typeface="Wingdings" panose="05000000000000000000" pitchFamily="2" charset="2"/>
              <a:buChar char="§"/>
            </a:pPr>
            <a:r>
              <a:rPr lang="de-DE" dirty="0" smtClean="0"/>
              <a:t>Treu &amp; Glauben-Auskünfte</a:t>
            </a:r>
          </a:p>
          <a:p>
            <a:pPr>
              <a:buFont typeface="Wingdings" panose="05000000000000000000" pitchFamily="2" charset="2"/>
              <a:buChar char="§"/>
            </a:pPr>
            <a:r>
              <a:rPr lang="de-DE" dirty="0" err="1" smtClean="0"/>
              <a:t>uU</a:t>
            </a:r>
            <a:r>
              <a:rPr lang="de-DE" dirty="0" smtClean="0"/>
              <a:t> Verschiebung der FA-Zuständigkeit</a:t>
            </a:r>
            <a:endParaRPr lang="de-AT" dirty="0"/>
          </a:p>
        </p:txBody>
      </p:sp>
    </p:spTree>
    <p:extLst>
      <p:ext uri="{BB962C8B-B14F-4D97-AF65-F5344CB8AC3E}">
        <p14:creationId xmlns:p14="http://schemas.microsoft.com/office/powerpoint/2010/main" val="403539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6994" y="389207"/>
            <a:ext cx="5644643" cy="514349"/>
          </a:xfrm>
        </p:spPr>
        <p:txBody>
          <a:bodyPr/>
          <a:lstStyle/>
          <a:p>
            <a:r>
              <a:rPr lang="de-AT" dirty="0" smtClean="0">
                <a:solidFill>
                  <a:srgbClr val="006699"/>
                </a:solidFill>
              </a:rPr>
              <a:t>Autorenhinweise</a:t>
            </a:r>
            <a:endParaRPr lang="de-AT" dirty="0">
              <a:solidFill>
                <a:srgbClr val="006699"/>
              </a:solidFill>
            </a:endParaRPr>
          </a:p>
        </p:txBody>
      </p:sp>
      <p:sp>
        <p:nvSpPr>
          <p:cNvPr id="3" name="Inhaltsplatzhalter 2"/>
          <p:cNvSpPr>
            <a:spLocks noGrp="1"/>
          </p:cNvSpPr>
          <p:nvPr>
            <p:ph idx="1"/>
          </p:nvPr>
        </p:nvSpPr>
        <p:spPr>
          <a:xfrm>
            <a:off x="314763" y="1154869"/>
            <a:ext cx="8494713" cy="4492627"/>
          </a:xfrm>
        </p:spPr>
        <p:txBody>
          <a:bodyPr/>
          <a:lstStyle/>
          <a:p>
            <a:pPr>
              <a:spcBef>
                <a:spcPts val="0"/>
              </a:spcBef>
              <a:buFont typeface="Wingdings" pitchFamily="2" charset="2"/>
              <a:buChar char="§"/>
            </a:pPr>
            <a:r>
              <a:rPr lang="de-AT" sz="1800" b="0" dirty="0" smtClean="0"/>
              <a:t> </a:t>
            </a:r>
            <a:r>
              <a:rPr lang="de-AT" sz="2000" b="0" dirty="0" smtClean="0"/>
              <a:t>Die vorliegende Unterlage kann das Studium des Gesetzestextes, der </a:t>
            </a:r>
          </a:p>
          <a:p>
            <a:pPr>
              <a:spcBef>
                <a:spcPts val="0"/>
              </a:spcBef>
              <a:spcAft>
                <a:spcPts val="600"/>
              </a:spcAft>
              <a:buNone/>
            </a:pPr>
            <a:r>
              <a:rPr lang="de-AT" sz="2000" b="0" dirty="0" smtClean="0"/>
              <a:t>    Richtlinien sowie der Judikatur nicht ersetzen, sondern bloß ergänzen.</a:t>
            </a:r>
          </a:p>
          <a:p>
            <a:pPr>
              <a:spcBef>
                <a:spcPts val="0"/>
              </a:spcBef>
              <a:buFont typeface="Wingdings" pitchFamily="2" charset="2"/>
              <a:buChar char="§"/>
            </a:pPr>
            <a:r>
              <a:rPr lang="de-AT" sz="2000" b="0" dirty="0" smtClean="0"/>
              <a:t> Alle Angaben in der gegenständlichen Unterlage erfolgen trotz </a:t>
            </a:r>
          </a:p>
          <a:p>
            <a:pPr>
              <a:spcBef>
                <a:spcPts val="0"/>
              </a:spcBef>
              <a:buNone/>
            </a:pPr>
            <a:r>
              <a:rPr lang="de-AT" sz="2000" b="0" dirty="0" smtClean="0"/>
              <a:t>   sorgfältiger Bearbeitung ohne Gewähr. Eine Haftung der Autoren ist </a:t>
            </a:r>
          </a:p>
          <a:p>
            <a:pPr>
              <a:spcBef>
                <a:spcPts val="0"/>
              </a:spcBef>
              <a:spcAft>
                <a:spcPts val="600"/>
              </a:spcAft>
              <a:buNone/>
            </a:pPr>
            <a:r>
              <a:rPr lang="de-AT" sz="2000" b="0" dirty="0" smtClean="0"/>
              <a:t>   ausgeschlossen.</a:t>
            </a:r>
          </a:p>
          <a:p>
            <a:pPr>
              <a:spcBef>
                <a:spcPts val="0"/>
              </a:spcBef>
              <a:buFont typeface="Wingdings" pitchFamily="2" charset="2"/>
              <a:buChar char="§"/>
            </a:pPr>
            <a:r>
              <a:rPr lang="de-AT" sz="2000" b="0" dirty="0" smtClean="0"/>
              <a:t> </a:t>
            </a:r>
            <a:r>
              <a:rPr lang="de-AT" sz="2000" b="0" u="sng" dirty="0" smtClean="0"/>
              <a:t>Achtung:</a:t>
            </a:r>
            <a:r>
              <a:rPr lang="de-AT" sz="2000" b="0" dirty="0" smtClean="0"/>
              <a:t> Alle Rechte, insbesondere das Recht der Vervielfältigung </a:t>
            </a:r>
          </a:p>
          <a:p>
            <a:pPr>
              <a:spcBef>
                <a:spcPts val="0"/>
              </a:spcBef>
              <a:buNone/>
            </a:pPr>
            <a:r>
              <a:rPr lang="de-AT" sz="2000" b="0" dirty="0" smtClean="0"/>
              <a:t>   und Verbreitung sowie der Übersetzung sind den Autoren vorbehalten. </a:t>
            </a:r>
          </a:p>
          <a:p>
            <a:pPr>
              <a:spcBef>
                <a:spcPts val="0"/>
              </a:spcBef>
              <a:buNone/>
            </a:pPr>
            <a:r>
              <a:rPr lang="de-AT" sz="2000" b="0" dirty="0" smtClean="0"/>
              <a:t>   Kein Teil des Werkes darf in irgendeiner Form (</a:t>
            </a:r>
            <a:r>
              <a:rPr lang="de-AT" sz="2000" b="0" dirty="0" err="1" smtClean="0"/>
              <a:t>zB</a:t>
            </a:r>
            <a:r>
              <a:rPr lang="de-AT" sz="2000" b="0" dirty="0" smtClean="0"/>
              <a:t> durch Fotokopie, </a:t>
            </a:r>
          </a:p>
          <a:p>
            <a:pPr>
              <a:spcBef>
                <a:spcPts val="0"/>
              </a:spcBef>
              <a:buNone/>
            </a:pPr>
            <a:r>
              <a:rPr lang="de-AT" sz="2000" b="0" dirty="0" smtClean="0"/>
              <a:t>   Mikrofilm, Einscannen oder ein anderes Verfahren) ohne schriftliche</a:t>
            </a:r>
          </a:p>
          <a:p>
            <a:pPr>
              <a:spcBef>
                <a:spcPts val="0"/>
              </a:spcBef>
              <a:buNone/>
            </a:pPr>
            <a:r>
              <a:rPr lang="de-AT" sz="2000" b="0" dirty="0" smtClean="0"/>
              <a:t>   Genehmigung der Autoren reproduziert oder unter Verwendung </a:t>
            </a:r>
          </a:p>
          <a:p>
            <a:pPr>
              <a:spcBef>
                <a:spcPts val="0"/>
              </a:spcBef>
              <a:buNone/>
            </a:pPr>
            <a:r>
              <a:rPr lang="de-AT" sz="2000" b="0" dirty="0" smtClean="0"/>
              <a:t>   elektronischer Systeme gespeichert, verarbeitet, vervielfältigt oder </a:t>
            </a:r>
          </a:p>
          <a:p>
            <a:pPr>
              <a:spcBef>
                <a:spcPts val="0"/>
              </a:spcBef>
              <a:buNone/>
            </a:pPr>
            <a:r>
              <a:rPr lang="de-AT" sz="2000" b="0" dirty="0" smtClean="0"/>
              <a:t>   verbreitet werden.</a:t>
            </a:r>
            <a:endParaRPr lang="de-AT" sz="2000" b="0" dirty="0"/>
          </a:p>
        </p:txBody>
      </p:sp>
      <p:sp>
        <p:nvSpPr>
          <p:cNvPr id="4" name="Foliennummernplatzhalter 3"/>
          <p:cNvSpPr>
            <a:spLocks noGrp="1"/>
          </p:cNvSpPr>
          <p:nvPr>
            <p:ph type="sldNum" sz="quarter" idx="12"/>
          </p:nvPr>
        </p:nvSpPr>
        <p:spPr/>
        <p:txBody>
          <a:bodyPr/>
          <a:lstStyle/>
          <a:p>
            <a:fld id="{8B7F9697-C15C-4E5A-A7DF-392E9C742672}" type="slidenum">
              <a:rPr lang="de-AT" smtClean="0">
                <a:solidFill>
                  <a:schemeClr val="tx1"/>
                </a:solidFill>
              </a:rPr>
              <a:pPr/>
              <a:t>6</a:t>
            </a:fld>
            <a:endParaRPr lang="de-AT" dirty="0">
              <a:solidFill>
                <a:schemeClr val="tx1"/>
              </a:solidFill>
            </a:endParaRPr>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522140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Antrag auf begleitende Kontrolle I</a:t>
            </a:r>
            <a:br>
              <a:rPr lang="de-DE" dirty="0" smtClean="0"/>
            </a:br>
            <a:r>
              <a:rPr lang="de-DE" dirty="0" smtClean="0"/>
              <a:t>Antragsteller </a:t>
            </a:r>
            <a:r>
              <a:rPr lang="de-DE" sz="2700" dirty="0" smtClean="0"/>
              <a:t>(§ 153b </a:t>
            </a:r>
            <a:r>
              <a:rPr lang="de-DE" sz="2700" dirty="0" err="1" smtClean="0"/>
              <a:t>Abs</a:t>
            </a:r>
            <a:r>
              <a:rPr lang="de-DE" sz="2700" dirty="0" smtClean="0"/>
              <a:t> 1-3)</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Unternehmer </a:t>
            </a:r>
            <a:r>
              <a:rPr lang="de-DE" dirty="0" err="1" smtClean="0"/>
              <a:t>iSd</a:t>
            </a:r>
            <a:r>
              <a:rPr lang="de-DE" dirty="0" smtClean="0"/>
              <a:t> UGB oder Privatstiftung</a:t>
            </a:r>
          </a:p>
          <a:p>
            <a:pPr>
              <a:buFont typeface="Wingdings" panose="05000000000000000000" pitchFamily="2" charset="2"/>
              <a:buChar char="§"/>
            </a:pPr>
            <a:r>
              <a:rPr lang="de-DE" dirty="0" smtClean="0"/>
              <a:t>Sitz/Wohnsitz/Geschäftsleitung oder Betriebsstätte im Inland</a:t>
            </a:r>
          </a:p>
          <a:p>
            <a:pPr>
              <a:buFont typeface="Wingdings" panose="05000000000000000000" pitchFamily="2" charset="2"/>
              <a:buChar char="§"/>
            </a:pPr>
            <a:r>
              <a:rPr lang="de-DE" dirty="0" smtClean="0"/>
              <a:t>Oberstes Glied der Beteiligungskette („Konzernspitze“); 50%-Beteiligung oder finanzielle Verbindung (§ 9 KStG)</a:t>
            </a:r>
          </a:p>
          <a:p>
            <a:pPr>
              <a:buFont typeface="Wingdings" panose="05000000000000000000" pitchFamily="2" charset="2"/>
              <a:buChar char="§"/>
            </a:pPr>
            <a:r>
              <a:rPr lang="de-DE" dirty="0" smtClean="0"/>
              <a:t>Für einen einzelnen oder Kontrollverbund</a:t>
            </a:r>
          </a:p>
          <a:p>
            <a:pPr>
              <a:buFont typeface="Wingdings" panose="05000000000000000000" pitchFamily="2" charset="2"/>
              <a:buChar char="§"/>
            </a:pPr>
            <a:r>
              <a:rPr lang="de-DE" dirty="0" smtClean="0"/>
              <a:t>Antrag muss sich auf die gesamte Unternehmensgruppe beziehen</a:t>
            </a:r>
          </a:p>
          <a:p>
            <a:pPr>
              <a:buFont typeface="Wingdings" panose="05000000000000000000" pitchFamily="2" charset="2"/>
              <a:buChar char="§"/>
            </a:pPr>
            <a:r>
              <a:rPr lang="de-DE" dirty="0" smtClean="0"/>
              <a:t>Antrag muss elektronisch gestellt und von den betroffenen Unternehmern bestätigt werden</a:t>
            </a:r>
            <a:endParaRPr lang="de-AT" dirty="0"/>
          </a:p>
        </p:txBody>
      </p:sp>
    </p:spTree>
    <p:extLst>
      <p:ext uri="{BB962C8B-B14F-4D97-AF65-F5344CB8AC3E}">
        <p14:creationId xmlns:p14="http://schemas.microsoft.com/office/powerpoint/2010/main" val="2180498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Antrag auf begleitende Kontrolle II</a:t>
            </a:r>
            <a:br>
              <a:rPr lang="de-DE" dirty="0" smtClean="0"/>
            </a:br>
            <a:r>
              <a:rPr lang="de-DE" dirty="0" smtClean="0"/>
              <a:t>Voraussetzungen</a:t>
            </a:r>
            <a:r>
              <a:rPr lang="de-DE" sz="2700" dirty="0" smtClean="0"/>
              <a:t>(§ 153b </a:t>
            </a:r>
            <a:r>
              <a:rPr lang="de-DE" sz="2700" dirty="0" err="1" smtClean="0"/>
              <a:t>Abs</a:t>
            </a:r>
            <a:r>
              <a:rPr lang="de-DE" sz="2700" dirty="0" smtClean="0"/>
              <a:t> 4)</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Verpflichtende oder freiwillige Buchführung</a:t>
            </a:r>
          </a:p>
          <a:p>
            <a:pPr>
              <a:buFont typeface="Wingdings" panose="05000000000000000000" pitchFamily="2" charset="2"/>
              <a:buChar char="§"/>
            </a:pPr>
            <a:r>
              <a:rPr lang="de-DE" dirty="0" smtClean="0"/>
              <a:t>Sitz/Wohnsitz/Geschäftsleitung oder Betriebsstätte im Inland</a:t>
            </a:r>
          </a:p>
          <a:p>
            <a:pPr>
              <a:buFont typeface="Wingdings" panose="05000000000000000000" pitchFamily="2" charset="2"/>
              <a:buChar char="§"/>
            </a:pPr>
            <a:r>
              <a:rPr lang="de-DE" dirty="0" smtClean="0"/>
              <a:t>kein vorsätzliches oder grob fahrlässiges Finanzvergehen in letzten 7 Jahren mit Verurteilung in letzten 5 Jahren</a:t>
            </a:r>
          </a:p>
          <a:p>
            <a:pPr>
              <a:buFont typeface="Wingdings" panose="05000000000000000000" pitchFamily="2" charset="2"/>
              <a:buChar char="§"/>
            </a:pPr>
            <a:r>
              <a:rPr lang="de-DE" dirty="0" smtClean="0"/>
              <a:t>ein Unternehmer des Kontrollverbunds ist entweder Bank oder Versicherung oder überschreitet 40 </a:t>
            </a:r>
            <a:r>
              <a:rPr lang="de-DE" dirty="0" err="1" smtClean="0"/>
              <a:t>Mio</a:t>
            </a:r>
            <a:r>
              <a:rPr lang="de-DE" dirty="0" smtClean="0"/>
              <a:t> €-Umsatzgrenze</a:t>
            </a:r>
          </a:p>
          <a:p>
            <a:pPr>
              <a:buFont typeface="Wingdings" panose="05000000000000000000" pitchFamily="2" charset="2"/>
              <a:buChar char="§"/>
            </a:pPr>
            <a:r>
              <a:rPr lang="de-DE" dirty="0" smtClean="0"/>
              <a:t>Gutachten eines WP/</a:t>
            </a:r>
            <a:r>
              <a:rPr lang="de-DE" dirty="0" err="1" smtClean="0"/>
              <a:t>Stb</a:t>
            </a:r>
            <a:r>
              <a:rPr lang="de-DE" dirty="0" smtClean="0"/>
              <a:t> über Steuerkontrollsystem</a:t>
            </a:r>
            <a:endParaRPr lang="de-AT" dirty="0"/>
          </a:p>
        </p:txBody>
      </p:sp>
    </p:spTree>
    <p:extLst>
      <p:ext uri="{BB962C8B-B14F-4D97-AF65-F5344CB8AC3E}">
        <p14:creationId xmlns:p14="http://schemas.microsoft.com/office/powerpoint/2010/main" val="4037058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Steuerkontrollsystem I</a:t>
            </a:r>
            <a:br>
              <a:rPr lang="de-DE" dirty="0" smtClean="0"/>
            </a:br>
            <a:r>
              <a:rPr lang="de-DE" sz="2700" dirty="0" smtClean="0"/>
              <a:t>(§ 153b </a:t>
            </a:r>
            <a:r>
              <a:rPr lang="de-DE" sz="2700" dirty="0" err="1" smtClean="0"/>
              <a:t>Abs</a:t>
            </a:r>
            <a:r>
              <a:rPr lang="de-DE" sz="2700" dirty="0" smtClean="0"/>
              <a:t> 6)</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Gewährleistung, dass die Besteuerungsgrundlagen richtig ausgewiesen und die Steuer termingerecht abgeführt wird</a:t>
            </a:r>
          </a:p>
          <a:p>
            <a:pPr>
              <a:buFont typeface="Wingdings" panose="05000000000000000000" pitchFamily="2" charset="2"/>
              <a:buChar char="§"/>
            </a:pPr>
            <a:r>
              <a:rPr lang="de-DE" dirty="0" smtClean="0"/>
              <a:t>Basis = Analyse aller steuerlich relevanten Risiken</a:t>
            </a:r>
          </a:p>
          <a:p>
            <a:pPr>
              <a:buFont typeface="Wingdings" panose="05000000000000000000" pitchFamily="2" charset="2"/>
              <a:buChar char="§"/>
            </a:pPr>
            <a:r>
              <a:rPr lang="de-DE" dirty="0" smtClean="0"/>
              <a:t>Prozesse und Prozessschritte zur Abdeckung des Risikos</a:t>
            </a:r>
          </a:p>
          <a:p>
            <a:pPr>
              <a:buFont typeface="Wingdings" panose="05000000000000000000" pitchFamily="2" charset="2"/>
              <a:buChar char="§"/>
            </a:pPr>
            <a:r>
              <a:rPr lang="de-DE" dirty="0" smtClean="0"/>
              <a:t>Laufende Anpassung/Aktualisierung</a:t>
            </a:r>
          </a:p>
          <a:p>
            <a:pPr>
              <a:buFont typeface="Wingdings" panose="05000000000000000000" pitchFamily="2" charset="2"/>
              <a:buChar char="§"/>
            </a:pPr>
            <a:r>
              <a:rPr lang="de-DE" dirty="0" smtClean="0"/>
              <a:t>Erforderliche Kontrollmaßnahmen</a:t>
            </a:r>
          </a:p>
          <a:p>
            <a:pPr>
              <a:buFont typeface="Wingdings" panose="05000000000000000000" pitchFamily="2" charset="2"/>
              <a:buChar char="§"/>
            </a:pPr>
            <a:r>
              <a:rPr lang="de-DE" dirty="0" smtClean="0"/>
              <a:t>Überprüfbare und laufend aktualisierte Dokumentation</a:t>
            </a:r>
            <a:endParaRPr lang="de-AT" dirty="0"/>
          </a:p>
        </p:txBody>
      </p:sp>
    </p:spTree>
    <p:extLst>
      <p:ext uri="{BB962C8B-B14F-4D97-AF65-F5344CB8AC3E}">
        <p14:creationId xmlns:p14="http://schemas.microsoft.com/office/powerpoint/2010/main" val="4062944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Zitat zum Steuerkontrollsystem</a:t>
            </a:r>
            <a:br>
              <a:rPr lang="de-DE" dirty="0" smtClean="0"/>
            </a:br>
            <a:endParaRPr lang="de-AT" sz="2700" dirty="0"/>
          </a:p>
        </p:txBody>
      </p:sp>
      <p:sp>
        <p:nvSpPr>
          <p:cNvPr id="3" name="Inhaltsplatzhalter 2"/>
          <p:cNvSpPr>
            <a:spLocks noGrp="1"/>
          </p:cNvSpPr>
          <p:nvPr>
            <p:ph idx="1"/>
          </p:nvPr>
        </p:nvSpPr>
        <p:spPr/>
        <p:txBody>
          <a:bodyPr>
            <a:normAutofit/>
          </a:bodyPr>
          <a:lstStyle/>
          <a:p>
            <a:pPr marL="0" indent="0">
              <a:buNone/>
            </a:pPr>
            <a:r>
              <a:rPr lang="de-DE" i="1" dirty="0" smtClean="0"/>
              <a:t>„Der Schlüssel zum Erfolg des neues Rechtsinstituts liegt in den Anforderungen an das Steuerkontrollsystem: Dieses setzt seitens des Unternehmens die Identifizierung der wesentlichen Steuerrisiken und die laufende Kontrolle der betroffenen Risikobereiche und deren Dokumentation voraus. Dies stellt erhöhte Anforderungen an das Management im Unternehmen. Das Steuerkontrollsystem muss dabei naturgemäß auch der Prüfung des Finanzamtes standhalten, wobei die Details vom Gesetzgeber einer Verordnungsermächtigung vorbehalten worden sind.“</a:t>
            </a:r>
          </a:p>
          <a:p>
            <a:pPr marL="0" indent="0">
              <a:buNone/>
              <a:tabLst>
                <a:tab pos="896938" algn="l"/>
              </a:tabLst>
            </a:pPr>
            <a:r>
              <a:rPr lang="de-DE" dirty="0" smtClean="0"/>
              <a:t>	(Achatz/</a:t>
            </a:r>
            <a:r>
              <a:rPr lang="de-DE" dirty="0" err="1" smtClean="0"/>
              <a:t>Kirchmayr</a:t>
            </a:r>
            <a:r>
              <a:rPr lang="de-DE" dirty="0" smtClean="0"/>
              <a:t>, </a:t>
            </a:r>
            <a:r>
              <a:rPr lang="de-DE" dirty="0" err="1" smtClean="0"/>
              <a:t>taxlex</a:t>
            </a:r>
            <a:r>
              <a:rPr lang="de-DE" dirty="0" smtClean="0"/>
              <a:t> 2018,201)</a:t>
            </a:r>
            <a:endParaRPr lang="de-AT" dirty="0"/>
          </a:p>
        </p:txBody>
      </p:sp>
    </p:spTree>
    <p:extLst>
      <p:ext uri="{BB962C8B-B14F-4D97-AF65-F5344CB8AC3E}">
        <p14:creationId xmlns:p14="http://schemas.microsoft.com/office/powerpoint/2010/main" val="6581318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Steuerkontrollsystem II</a:t>
            </a:r>
            <a:br>
              <a:rPr lang="de-DE" dirty="0" smtClean="0"/>
            </a:br>
            <a:r>
              <a:rPr lang="de-DE" sz="2700" dirty="0" smtClean="0"/>
              <a:t>(§ 153b </a:t>
            </a:r>
            <a:r>
              <a:rPr lang="de-DE" sz="2700" dirty="0" err="1" smtClean="0"/>
              <a:t>Abs</a:t>
            </a:r>
            <a:r>
              <a:rPr lang="de-DE" sz="2700" dirty="0" smtClean="0"/>
              <a:t> 4 Z 4 und § 153f </a:t>
            </a:r>
            <a:r>
              <a:rPr lang="de-DE" sz="2700" dirty="0" err="1" smtClean="0"/>
              <a:t>Abs</a:t>
            </a:r>
            <a:r>
              <a:rPr lang="de-DE" sz="2700" dirty="0" smtClean="0"/>
              <a:t> 5)</a:t>
            </a:r>
            <a:endParaRPr lang="de-AT" sz="2700"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
            </a:pPr>
            <a:r>
              <a:rPr lang="de-DE" dirty="0" smtClean="0"/>
              <a:t>Erstmalige Prüfung (bei Antragstellung): Einrichtung und grundsätzliche Angemessenheit des SKS</a:t>
            </a:r>
          </a:p>
          <a:p>
            <a:pPr marL="973138" indent="-342900">
              <a:buFont typeface="Wingdings" panose="05000000000000000000" pitchFamily="2" charset="2"/>
              <a:buChar char="§"/>
            </a:pPr>
            <a:r>
              <a:rPr lang="de-DE" dirty="0" smtClean="0"/>
              <a:t>SKS ist so gestaltet, dass es die Ziele (die korrekte Abgabenermittlung) erreichen kann (Design) und </a:t>
            </a:r>
          </a:p>
          <a:p>
            <a:pPr marL="973138" indent="-342900">
              <a:buFont typeface="Wingdings" panose="05000000000000000000" pitchFamily="2" charset="2"/>
              <a:buChar char="§"/>
            </a:pPr>
            <a:r>
              <a:rPr lang="de-DE" dirty="0" smtClean="0"/>
              <a:t>SKS ist im Unternehmen eingerichtet (Implementierung).</a:t>
            </a:r>
          </a:p>
          <a:p>
            <a:pPr>
              <a:buFont typeface="Wingdings" panose="05000000000000000000" pitchFamily="2" charset="2"/>
              <a:buChar char="§"/>
            </a:pPr>
            <a:r>
              <a:rPr lang="de-DE" dirty="0" smtClean="0"/>
              <a:t>Entspricht „Bericht </a:t>
            </a:r>
            <a:r>
              <a:rPr lang="de-DE" dirty="0" err="1" smtClean="0"/>
              <a:t>Tyü</a:t>
            </a:r>
            <a:r>
              <a:rPr lang="de-DE" dirty="0" smtClean="0"/>
              <a:t> 1“ (IWP/PE 14)</a:t>
            </a:r>
          </a:p>
          <a:p>
            <a:pPr>
              <a:buFont typeface="Wingdings" panose="05000000000000000000" pitchFamily="2" charset="2"/>
              <a:buChar char="§"/>
            </a:pPr>
            <a:endParaRPr lang="de-DE" dirty="0"/>
          </a:p>
          <a:p>
            <a:pPr>
              <a:buFont typeface="Wingdings" panose="05000000000000000000" pitchFamily="2" charset="2"/>
              <a:buChar char="§"/>
            </a:pPr>
            <a:r>
              <a:rPr lang="de-DE" dirty="0" smtClean="0"/>
              <a:t>Ab der ersten Folgeprüfung: zusätzlich Wirksamkeitsprüfung, die eine fundierte Aussage darüber ermöglicht, ob das SKS in einem bestimmten Zeitraum auch tatsächlich funktioniert hat; die erste Folgeprüfung kann auch bereits vor dem Ablauf der 3 jährigen Höchstdauer erfolgen!</a:t>
            </a:r>
          </a:p>
          <a:p>
            <a:pPr>
              <a:buFont typeface="Wingdings" panose="05000000000000000000" pitchFamily="2" charset="2"/>
              <a:buChar char="§"/>
            </a:pPr>
            <a:r>
              <a:rPr lang="de-DE" dirty="0" smtClean="0"/>
              <a:t>Entspricht „Bericht Typ 2“ (IWP/PE 14)</a:t>
            </a:r>
            <a:endParaRPr lang="de-AT" dirty="0"/>
          </a:p>
        </p:txBody>
      </p:sp>
    </p:spTree>
    <p:extLst>
      <p:ext uri="{BB962C8B-B14F-4D97-AF65-F5344CB8AC3E}">
        <p14:creationId xmlns:p14="http://schemas.microsoft.com/office/powerpoint/2010/main" val="4230954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Steuerkontrollsystem III</a:t>
            </a:r>
            <a:br>
              <a:rPr lang="de-DE" dirty="0" smtClean="0"/>
            </a:br>
            <a:r>
              <a:rPr lang="de-DE" sz="2700" dirty="0" smtClean="0"/>
              <a:t>(§ 153b </a:t>
            </a:r>
            <a:r>
              <a:rPr lang="de-DE" sz="2700" dirty="0" err="1" smtClean="0"/>
              <a:t>Abs</a:t>
            </a:r>
            <a:r>
              <a:rPr lang="de-DE" sz="2700" dirty="0" smtClean="0"/>
              <a:t> 7)</a:t>
            </a:r>
            <a:endParaRPr lang="de-AT" sz="2700"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
            </a:pPr>
            <a:r>
              <a:rPr lang="de-DE" dirty="0" smtClean="0"/>
              <a:t>Verordnungsermächtigung betreffend</a:t>
            </a:r>
          </a:p>
          <a:p>
            <a:pPr>
              <a:buFont typeface="Wingdings" panose="05000000000000000000" pitchFamily="2" charset="2"/>
              <a:buChar char="§"/>
            </a:pPr>
            <a:r>
              <a:rPr lang="de-DE" dirty="0" smtClean="0"/>
              <a:t>Systematik, wie bei Erstellung des Gutachtens vorzugehen ist</a:t>
            </a:r>
          </a:p>
          <a:p>
            <a:pPr>
              <a:buFont typeface="Wingdings" panose="05000000000000000000" pitchFamily="2" charset="2"/>
              <a:buChar char="§"/>
            </a:pPr>
            <a:r>
              <a:rPr lang="de-DE" dirty="0" smtClean="0"/>
              <a:t>Aufbau des Gutachtens</a:t>
            </a:r>
          </a:p>
          <a:p>
            <a:pPr>
              <a:buFont typeface="Wingdings" panose="05000000000000000000" pitchFamily="2" charset="2"/>
              <a:buChar char="§"/>
            </a:pPr>
            <a:r>
              <a:rPr lang="de-DE" dirty="0" smtClean="0"/>
              <a:t>Erforderliche Mindestinhalte des Gutachtens</a:t>
            </a:r>
          </a:p>
          <a:p>
            <a:pPr>
              <a:buFont typeface="Wingdings" panose="05000000000000000000" pitchFamily="2" charset="2"/>
              <a:buChar char="§"/>
            </a:pPr>
            <a:endParaRPr lang="de-DE" dirty="0"/>
          </a:p>
          <a:p>
            <a:pPr>
              <a:buFont typeface="Wingdings" panose="05000000000000000000" pitchFamily="2" charset="2"/>
              <a:buChar char="§"/>
            </a:pPr>
            <a:r>
              <a:rPr lang="de-DE" dirty="0" smtClean="0"/>
              <a:t>Inhalt der Verordnung wird sich an vorhandenen Richtlinien über die Prüfung von internen Kontrollsystemen orientieren (</a:t>
            </a:r>
            <a:r>
              <a:rPr lang="de-DE" dirty="0" err="1" smtClean="0"/>
              <a:t>zB</a:t>
            </a:r>
            <a:r>
              <a:rPr lang="de-DE" dirty="0" smtClean="0"/>
              <a:t> ISO 19600 oder IDW PS 982)</a:t>
            </a:r>
          </a:p>
          <a:p>
            <a:pPr>
              <a:buFont typeface="Wingdings" panose="05000000000000000000" pitchFamily="2" charset="2"/>
              <a:buChar char="§"/>
            </a:pPr>
            <a:endParaRPr lang="de-DE" dirty="0"/>
          </a:p>
          <a:p>
            <a:pPr>
              <a:buFont typeface="Wingdings" panose="05000000000000000000" pitchFamily="2" charset="2"/>
              <a:buChar char="§"/>
            </a:pPr>
            <a:r>
              <a:rPr lang="de-DE" i="1" dirty="0" smtClean="0"/>
              <a:t>„Es ist auch damit zu rechnen, dass standesrechtliche Vorgaben für die Erstellung der Gutachten (durch die KSW bzw. das IWP) entwickelt werden“ (</a:t>
            </a:r>
            <a:r>
              <a:rPr lang="de-DE" i="1" dirty="0" err="1" smtClean="0"/>
              <a:t>Zöchling</a:t>
            </a:r>
            <a:r>
              <a:rPr lang="de-DE" i="1" dirty="0" smtClean="0"/>
              <a:t>/</a:t>
            </a:r>
            <a:r>
              <a:rPr lang="de-DE" i="1" dirty="0" err="1" smtClean="0"/>
              <a:t>Dziurdz</a:t>
            </a:r>
            <a:r>
              <a:rPr lang="de-DE" i="1" dirty="0" smtClean="0"/>
              <a:t>, SWK 2018, 1150</a:t>
            </a:r>
            <a:endParaRPr lang="de-AT" i="1" dirty="0"/>
          </a:p>
        </p:txBody>
      </p:sp>
    </p:spTree>
    <p:extLst>
      <p:ext uri="{BB962C8B-B14F-4D97-AF65-F5344CB8AC3E}">
        <p14:creationId xmlns:p14="http://schemas.microsoft.com/office/powerpoint/2010/main" val="11740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Antragsprüfungsprozess</a:t>
            </a:r>
            <a:br>
              <a:rPr lang="de-DE" dirty="0" smtClean="0"/>
            </a:br>
            <a:r>
              <a:rPr lang="de-DE" sz="2700" dirty="0" smtClean="0"/>
              <a:t>(§ 153c &amp; § 153d)</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FA des Antragstellers prüft alle Voraussetzungen, die den Antragsteller oder den Kontrollverbund betreffen</a:t>
            </a:r>
          </a:p>
          <a:p>
            <a:pPr>
              <a:buFont typeface="Wingdings" panose="05000000000000000000" pitchFamily="2" charset="2"/>
              <a:buChar char="§"/>
            </a:pPr>
            <a:r>
              <a:rPr lang="de-DE" dirty="0" smtClean="0"/>
              <a:t>FÄ der jeweiligen im Antrag angeführten Unternehmer prüfen die individuellen Voraussetzungen, führen Außenprüfung durch, würdigen die steuerliche Zuverlässigkeit und erlassen Feststellungsbescheid</a:t>
            </a:r>
          </a:p>
          <a:p>
            <a:pPr>
              <a:buFont typeface="Wingdings" panose="05000000000000000000" pitchFamily="2" charset="2"/>
              <a:buChar char="§"/>
            </a:pPr>
            <a:r>
              <a:rPr lang="de-DE" dirty="0" smtClean="0"/>
              <a:t>FA der begleitenden Kontrolle verfügt Wechsel und zieht bundesweite Zuständigkeit für gesamten Kontrollverbund auf sich</a:t>
            </a:r>
          </a:p>
          <a:p>
            <a:pPr>
              <a:buFont typeface="Wingdings" panose="05000000000000000000" pitchFamily="2" charset="2"/>
              <a:buChar char="§"/>
            </a:pPr>
            <a:r>
              <a:rPr lang="de-DE" dirty="0" smtClean="0"/>
              <a:t>Die nachträgliche Erweiterung des Kontrollverbunds um zusätzliche Unternehmer ist möglich. </a:t>
            </a:r>
            <a:endParaRPr lang="de-AT" dirty="0"/>
          </a:p>
        </p:txBody>
      </p:sp>
    </p:spTree>
    <p:extLst>
      <p:ext uri="{BB962C8B-B14F-4D97-AF65-F5344CB8AC3E}">
        <p14:creationId xmlns:p14="http://schemas.microsoft.com/office/powerpoint/2010/main" val="5330874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Umfang der begleitenden Kontrolle</a:t>
            </a:r>
            <a:br>
              <a:rPr lang="de-DE" dirty="0" smtClean="0"/>
            </a:br>
            <a:r>
              <a:rPr lang="de-DE" sz="2700" dirty="0" smtClean="0"/>
              <a:t>(§ 153e)</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Alle Steuern, die bisher von der Großbetriebsprüfung geprüft werden</a:t>
            </a:r>
          </a:p>
          <a:p>
            <a:pPr>
              <a:buFont typeface="Wingdings" panose="05000000000000000000" pitchFamily="2" charset="2"/>
              <a:buChar char="§"/>
            </a:pPr>
            <a:r>
              <a:rPr lang="de-DE" dirty="0" smtClean="0"/>
              <a:t>Daher nicht:</a:t>
            </a:r>
          </a:p>
          <a:p>
            <a:pPr marL="787400" indent="-342900">
              <a:buFont typeface="Wingdings" panose="05000000000000000000" pitchFamily="2" charset="2"/>
              <a:buChar char="§"/>
            </a:pPr>
            <a:r>
              <a:rPr lang="de-DE" dirty="0" smtClean="0"/>
              <a:t>Abgaben, die unter die GPLA fallen</a:t>
            </a:r>
          </a:p>
          <a:p>
            <a:pPr marL="787400" indent="-342900">
              <a:buFont typeface="Wingdings" panose="05000000000000000000" pitchFamily="2" charset="2"/>
              <a:buChar char="§"/>
            </a:pPr>
            <a:r>
              <a:rPr lang="de-DE" dirty="0" smtClean="0"/>
              <a:t>Abgaben, die in die Zuständigkeit des FAGVG fallen</a:t>
            </a:r>
          </a:p>
          <a:p>
            <a:pPr marL="787400" indent="-342900">
              <a:buFont typeface="Wingdings" panose="05000000000000000000" pitchFamily="2" charset="2"/>
              <a:buChar char="§"/>
            </a:pPr>
            <a:r>
              <a:rPr lang="de-DE" dirty="0" smtClean="0"/>
              <a:t>Abgaben, die in die Zuständigkeit der ZÄ fallen</a:t>
            </a:r>
            <a:endParaRPr lang="de-AT" dirty="0" smtClean="0"/>
          </a:p>
          <a:p>
            <a:pPr marL="787400" indent="-342900">
              <a:buFont typeface="Wingdings" panose="05000000000000000000" pitchFamily="2" charset="2"/>
              <a:buChar char="§"/>
            </a:pPr>
            <a:endParaRPr lang="de-DE" dirty="0"/>
          </a:p>
          <a:p>
            <a:pPr>
              <a:buFont typeface="Wingdings" panose="05000000000000000000" pitchFamily="2" charset="2"/>
              <a:buChar char="§"/>
            </a:pPr>
            <a:r>
              <a:rPr lang="de-DE" dirty="0" smtClean="0"/>
              <a:t>Umfasst ist insbesondere auch die Forschungsprämie.</a:t>
            </a:r>
          </a:p>
        </p:txBody>
      </p:sp>
    </p:spTree>
    <p:extLst>
      <p:ext uri="{BB962C8B-B14F-4D97-AF65-F5344CB8AC3E}">
        <p14:creationId xmlns:p14="http://schemas.microsoft.com/office/powerpoint/2010/main" val="2720535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Rechte &amp; Pflichten</a:t>
            </a:r>
            <a:br>
              <a:rPr lang="de-DE" dirty="0" smtClean="0"/>
            </a:br>
            <a:r>
              <a:rPr lang="de-DE" sz="2700" dirty="0" smtClean="0"/>
              <a:t>(§ 153f)</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Erhöhte Offenlegungspflicht: Umstände, hins. derer ein ernsthaftes Risiko einer abweichenden Beurteilung durch das FA besteht, wenn sie nicht </a:t>
            </a:r>
            <a:r>
              <a:rPr lang="de-DE" dirty="0" err="1" smtClean="0"/>
              <a:t>unwesentl</a:t>
            </a:r>
            <a:r>
              <a:rPr lang="de-DE" dirty="0" smtClean="0"/>
              <a:t>. Auswirkungen auf das </a:t>
            </a:r>
            <a:r>
              <a:rPr lang="de-DE" dirty="0" err="1" smtClean="0"/>
              <a:t>steuerl</a:t>
            </a:r>
            <a:r>
              <a:rPr lang="de-DE" dirty="0" smtClean="0"/>
              <a:t>. Ergebnis haben können</a:t>
            </a:r>
          </a:p>
          <a:p>
            <a:pPr>
              <a:buFont typeface="Wingdings" panose="05000000000000000000" pitchFamily="2" charset="2"/>
              <a:buChar char="§"/>
            </a:pPr>
            <a:r>
              <a:rPr lang="de-DE" dirty="0" smtClean="0"/>
              <a:t>Eingeschränkte Möglichkeit einer Wiederholungsprüfung (§ 148 </a:t>
            </a:r>
            <a:r>
              <a:rPr lang="de-DE" dirty="0" err="1" smtClean="0"/>
              <a:t>Abs</a:t>
            </a:r>
            <a:r>
              <a:rPr lang="de-DE" dirty="0" smtClean="0"/>
              <a:t> 3a)</a:t>
            </a:r>
          </a:p>
          <a:p>
            <a:pPr>
              <a:buFont typeface="Wingdings" panose="05000000000000000000" pitchFamily="2" charset="2"/>
              <a:buChar char="§"/>
            </a:pPr>
            <a:r>
              <a:rPr lang="de-DE" dirty="0" smtClean="0"/>
              <a:t>Besprechungen viel Mal pro Jahr (GBP + FA)</a:t>
            </a:r>
          </a:p>
          <a:p>
            <a:pPr>
              <a:buFont typeface="Wingdings" panose="05000000000000000000" pitchFamily="2" charset="2"/>
              <a:buChar char="§"/>
            </a:pPr>
            <a:r>
              <a:rPr lang="de-DE" dirty="0" smtClean="0"/>
              <a:t>Überprüfung des Steuerkontrollsystems: bei </a:t>
            </a:r>
            <a:r>
              <a:rPr lang="de-DE" dirty="0" err="1" smtClean="0"/>
              <a:t>wesentl</a:t>
            </a:r>
            <a:r>
              <a:rPr lang="de-DE" dirty="0" smtClean="0"/>
              <a:t>. Veränderungen, spätestens nach 3 Jahren</a:t>
            </a:r>
          </a:p>
          <a:p>
            <a:pPr>
              <a:buFont typeface="Wingdings" panose="05000000000000000000" pitchFamily="2" charset="2"/>
              <a:buChar char="§"/>
            </a:pPr>
            <a:r>
              <a:rPr lang="de-DE" dirty="0" smtClean="0"/>
              <a:t>Erteilung von Treu- &amp; Glaubensauskünften</a:t>
            </a:r>
          </a:p>
          <a:p>
            <a:pPr>
              <a:buFont typeface="Wingdings" panose="05000000000000000000" pitchFamily="2" charset="2"/>
              <a:buChar char="§"/>
            </a:pPr>
            <a:r>
              <a:rPr lang="de-DE" dirty="0" smtClean="0"/>
              <a:t>Antragsverfahren und Prüfungsauftrag: elektronisch</a:t>
            </a:r>
          </a:p>
        </p:txBody>
      </p:sp>
    </p:spTree>
    <p:extLst>
      <p:ext uri="{BB962C8B-B14F-4D97-AF65-F5344CB8AC3E}">
        <p14:creationId xmlns:p14="http://schemas.microsoft.com/office/powerpoint/2010/main" val="989473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Beendigung der begleitenden Kontrolle </a:t>
            </a:r>
            <a:r>
              <a:rPr lang="de-DE" sz="2700" dirty="0" smtClean="0"/>
              <a:t>(§ 153g)</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dirty="0" smtClean="0"/>
              <a:t>Gesamter Kontrollverbund kann </a:t>
            </a:r>
            <a:r>
              <a:rPr lang="de-DE" dirty="0" err="1" smtClean="0"/>
              <a:t>bK</a:t>
            </a:r>
            <a:r>
              <a:rPr lang="de-DE" dirty="0" smtClean="0"/>
              <a:t> ohne Begründung verlassen</a:t>
            </a:r>
          </a:p>
          <a:p>
            <a:pPr>
              <a:buFont typeface="Wingdings" panose="05000000000000000000" pitchFamily="2" charset="2"/>
              <a:buChar char="§"/>
            </a:pPr>
            <a:r>
              <a:rPr lang="de-DE" dirty="0" smtClean="0"/>
              <a:t>Einzelnen Unternehmer können </a:t>
            </a:r>
            <a:r>
              <a:rPr lang="de-DE" dirty="0" err="1" smtClean="0"/>
              <a:t>bK</a:t>
            </a:r>
            <a:r>
              <a:rPr lang="de-DE" dirty="0" smtClean="0"/>
              <a:t> verlassen (bei übrigen muss finanzielle Verbindung + Geschlossenheit der Unternehmensgruppe bestehen bleiben)</a:t>
            </a:r>
          </a:p>
          <a:p>
            <a:pPr>
              <a:buFont typeface="Wingdings" panose="05000000000000000000" pitchFamily="2" charset="2"/>
              <a:buChar char="§"/>
            </a:pPr>
            <a:r>
              <a:rPr lang="de-DE" dirty="0" smtClean="0"/>
              <a:t>FA </a:t>
            </a:r>
            <a:r>
              <a:rPr lang="de-DE" i="1" dirty="0" smtClean="0"/>
              <a:t>kann</a:t>
            </a:r>
            <a:r>
              <a:rPr lang="de-DE" dirty="0" smtClean="0"/>
              <a:t> </a:t>
            </a:r>
            <a:r>
              <a:rPr lang="de-DE" dirty="0" err="1" smtClean="0"/>
              <a:t>bK</a:t>
            </a:r>
            <a:r>
              <a:rPr lang="de-DE" dirty="0" smtClean="0"/>
              <a:t> beenden wenn</a:t>
            </a:r>
          </a:p>
          <a:p>
            <a:pPr marL="719138" indent="-355600">
              <a:buFont typeface="Wingdings" panose="05000000000000000000" pitchFamily="2" charset="2"/>
              <a:buChar char="§"/>
            </a:pPr>
            <a:r>
              <a:rPr lang="de-DE" dirty="0" smtClean="0"/>
              <a:t>Voraussetzungen für </a:t>
            </a:r>
            <a:r>
              <a:rPr lang="de-DE" dirty="0" err="1" smtClean="0"/>
              <a:t>bK</a:t>
            </a:r>
            <a:r>
              <a:rPr lang="de-DE" dirty="0" smtClean="0"/>
              <a:t> nicht mehr erfüllt sind</a:t>
            </a:r>
          </a:p>
          <a:p>
            <a:pPr marL="719138" indent="-355600">
              <a:buFont typeface="Wingdings" panose="05000000000000000000" pitchFamily="2" charset="2"/>
              <a:buChar char="§"/>
            </a:pPr>
            <a:r>
              <a:rPr lang="de-DE" dirty="0" smtClean="0"/>
              <a:t>Gutachten nicht mehr plausibel ist</a:t>
            </a:r>
          </a:p>
          <a:p>
            <a:pPr>
              <a:buFont typeface="Wingdings" panose="05000000000000000000" pitchFamily="2" charset="2"/>
              <a:buChar char="§"/>
            </a:pPr>
            <a:r>
              <a:rPr lang="de-DE" dirty="0" smtClean="0"/>
              <a:t>Beendigung gilt ab dem zuletzt veranlagten Jahr</a:t>
            </a:r>
          </a:p>
        </p:txBody>
      </p:sp>
    </p:spTree>
    <p:extLst>
      <p:ext uri="{BB962C8B-B14F-4D97-AF65-F5344CB8AC3E}">
        <p14:creationId xmlns:p14="http://schemas.microsoft.com/office/powerpoint/2010/main" val="23380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de-AT" dirty="0" smtClean="0"/>
              <a:t/>
            </a:r>
            <a:br>
              <a:rPr lang="de-AT" dirty="0" smtClean="0"/>
            </a:br>
            <a:r>
              <a:rPr lang="de-AT" dirty="0" smtClean="0"/>
              <a:t/>
            </a:r>
            <a:br>
              <a:rPr lang="de-AT" dirty="0" smtClean="0"/>
            </a:br>
            <a:r>
              <a:rPr lang="de-AT" dirty="0" smtClean="0"/>
              <a:t/>
            </a:r>
            <a:br>
              <a:rPr lang="de-AT" dirty="0" smtClean="0"/>
            </a:br>
            <a:r>
              <a:rPr lang="de-AT" dirty="0" smtClean="0"/>
              <a:t/>
            </a:r>
            <a:br>
              <a:rPr lang="de-AT" dirty="0" smtClean="0"/>
            </a:br>
            <a:r>
              <a:rPr lang="de-AT" dirty="0" smtClean="0"/>
              <a:t/>
            </a:r>
            <a:br>
              <a:rPr lang="de-AT" dirty="0" smtClean="0"/>
            </a:br>
            <a:endParaRPr lang="de-AT" dirty="0"/>
          </a:p>
        </p:txBody>
      </p:sp>
      <p:sp>
        <p:nvSpPr>
          <p:cNvPr id="2051" name="Rectangle 3"/>
          <p:cNvSpPr>
            <a:spLocks noGrp="1" noChangeArrowheads="1"/>
          </p:cNvSpPr>
          <p:nvPr>
            <p:ph type="subTitle" idx="1"/>
          </p:nvPr>
        </p:nvSpPr>
        <p:spPr>
          <a:ln>
            <a:solidFill>
              <a:schemeClr val="bg1"/>
            </a:solidFill>
          </a:ln>
        </p:spPr>
        <p:txBody>
          <a:bodyPr/>
          <a:lstStyle/>
          <a:p>
            <a:endParaRPr lang="de-AT" dirty="0" smtClean="0"/>
          </a:p>
          <a:p>
            <a:endParaRPr lang="de-AT" dirty="0" smtClean="0"/>
          </a:p>
        </p:txBody>
      </p:sp>
      <p:sp>
        <p:nvSpPr>
          <p:cNvPr id="4" name="Rectangle 10"/>
          <p:cNvSpPr>
            <a:spLocks noChangeArrowheads="1"/>
          </p:cNvSpPr>
          <p:nvPr/>
        </p:nvSpPr>
        <p:spPr bwMode="auto">
          <a:xfrm>
            <a:off x="514350" y="2996952"/>
            <a:ext cx="82800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2813">
              <a:spcBef>
                <a:spcPct val="20000"/>
              </a:spcBef>
            </a:pPr>
            <a:r>
              <a:rPr lang="de-AT" sz="4000" b="1" dirty="0" smtClean="0">
                <a:solidFill>
                  <a:srgbClr val="006699"/>
                </a:solidFill>
                <a:latin typeface="Tahoma" pitchFamily="34" charset="0"/>
              </a:rPr>
              <a:t>Die österreichische </a:t>
            </a:r>
          </a:p>
          <a:p>
            <a:pPr algn="ctr" defTabSz="912813">
              <a:spcBef>
                <a:spcPct val="20000"/>
              </a:spcBef>
            </a:pPr>
            <a:r>
              <a:rPr lang="de-AT" sz="4000" b="1" dirty="0" smtClean="0">
                <a:solidFill>
                  <a:srgbClr val="006699"/>
                </a:solidFill>
                <a:latin typeface="Tahoma" pitchFamily="34" charset="0"/>
              </a:rPr>
              <a:t>Bundesfinanzverwaltung</a:t>
            </a:r>
          </a:p>
          <a:p>
            <a:pPr algn="ctr" defTabSz="912813">
              <a:spcBef>
                <a:spcPct val="20000"/>
              </a:spcBef>
            </a:pPr>
            <a:r>
              <a:rPr lang="de-AT" sz="2800" b="1" dirty="0" smtClean="0">
                <a:solidFill>
                  <a:srgbClr val="006699"/>
                </a:solidFill>
                <a:latin typeface="Tahoma" pitchFamily="34" charset="0"/>
              </a:rPr>
              <a:t>(Aufbau- und Ablauforganisation)</a:t>
            </a:r>
            <a:endParaRPr lang="de-AT" sz="2800" b="1" dirty="0">
              <a:solidFill>
                <a:srgbClr val="006699"/>
              </a:solidFill>
              <a:latin typeface="Tahoma" pitchFamily="34" charset="0"/>
            </a:endParaRPr>
          </a:p>
        </p:txBody>
      </p:sp>
    </p:spTree>
    <p:extLst>
      <p:ext uri="{BB962C8B-B14F-4D97-AF65-F5344CB8AC3E}">
        <p14:creationId xmlns:p14="http://schemas.microsoft.com/office/powerpoint/2010/main" val="1444151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Literatur I</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i="1" dirty="0" err="1" smtClean="0"/>
              <a:t>Elmecker</a:t>
            </a:r>
            <a:r>
              <a:rPr lang="de-DE" dirty="0" smtClean="0"/>
              <a:t>, Schwerpunkt </a:t>
            </a:r>
            <a:r>
              <a:rPr lang="de-DE" dirty="0" err="1" smtClean="0"/>
              <a:t>JStG</a:t>
            </a:r>
            <a:r>
              <a:rPr lang="de-DE" dirty="0" smtClean="0"/>
              <a:t> 2018: Horizontal Monitoring kommt in den Regelbetrieb – ein Projektüberblick, SWK 15/2018, 676</a:t>
            </a:r>
          </a:p>
          <a:p>
            <a:pPr>
              <a:buFont typeface="Wingdings" panose="05000000000000000000" pitchFamily="2" charset="2"/>
              <a:buChar char="§"/>
            </a:pPr>
            <a:endParaRPr lang="de-DE" dirty="0"/>
          </a:p>
          <a:p>
            <a:pPr>
              <a:buFont typeface="Wingdings" panose="05000000000000000000" pitchFamily="2" charset="2"/>
              <a:buChar char="§"/>
            </a:pPr>
            <a:r>
              <a:rPr lang="de-DE" i="1" dirty="0" smtClean="0"/>
              <a:t>Bogner / </a:t>
            </a:r>
            <a:r>
              <a:rPr lang="de-DE" i="1" dirty="0" err="1" smtClean="0"/>
              <a:t>Grünsteidl</a:t>
            </a:r>
            <a:r>
              <a:rPr lang="de-DE" i="1" dirty="0" smtClean="0"/>
              <a:t> / </a:t>
            </a:r>
            <a:r>
              <a:rPr lang="de-DE" i="1" dirty="0" err="1" smtClean="0"/>
              <a:t>Rzeszut</a:t>
            </a:r>
            <a:r>
              <a:rPr lang="de-DE" dirty="0" smtClean="0"/>
              <a:t>, Schwerpunkt </a:t>
            </a:r>
            <a:r>
              <a:rPr lang="de-DE" dirty="0" err="1" smtClean="0"/>
              <a:t>JStG</a:t>
            </a:r>
            <a:r>
              <a:rPr lang="de-DE" dirty="0" smtClean="0"/>
              <a:t> 2018: Die begleitende Kontrolle – „Horizontal Monitoring“ erhält eine gesetzliche Grundlage, SWK 15/2018, 684</a:t>
            </a:r>
          </a:p>
          <a:p>
            <a:pPr>
              <a:buFont typeface="Wingdings" panose="05000000000000000000" pitchFamily="2" charset="2"/>
              <a:buChar char="§"/>
            </a:pPr>
            <a:endParaRPr lang="de-DE" dirty="0"/>
          </a:p>
          <a:p>
            <a:pPr>
              <a:buFont typeface="Wingdings" panose="05000000000000000000" pitchFamily="2" charset="2"/>
              <a:buChar char="§"/>
            </a:pPr>
            <a:r>
              <a:rPr lang="de-DE" i="1" dirty="0" smtClean="0"/>
              <a:t>Vock</a:t>
            </a:r>
            <a:r>
              <a:rPr lang="de-DE" dirty="0" smtClean="0"/>
              <a:t>, Die begleitende Kontrolle im Überblick, </a:t>
            </a:r>
            <a:r>
              <a:rPr lang="de-DE" dirty="0" err="1" smtClean="0"/>
              <a:t>RdW</a:t>
            </a:r>
            <a:r>
              <a:rPr lang="de-DE" dirty="0" smtClean="0"/>
              <a:t> 6/2018, 384</a:t>
            </a:r>
          </a:p>
        </p:txBody>
      </p:sp>
    </p:spTree>
    <p:extLst>
      <p:ext uri="{BB962C8B-B14F-4D97-AF65-F5344CB8AC3E}">
        <p14:creationId xmlns:p14="http://schemas.microsoft.com/office/powerpoint/2010/main" val="87254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smtClean="0"/>
              <a:t>Literatur II</a:t>
            </a:r>
            <a:endParaRPr lang="de-AT" sz="2700"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
            </a:pPr>
            <a:r>
              <a:rPr lang="de-DE" i="1" dirty="0" smtClean="0"/>
              <a:t>Achatz/</a:t>
            </a:r>
            <a:r>
              <a:rPr lang="de-DE" i="1" dirty="0" err="1" smtClean="0"/>
              <a:t>Kirchmayr</a:t>
            </a:r>
            <a:r>
              <a:rPr lang="de-DE" i="1" dirty="0" smtClean="0"/>
              <a:t>, Begleitende Kontrolle – ein Instrument für eine gerechtere Steuerwelt? </a:t>
            </a:r>
            <a:r>
              <a:rPr lang="de-DE" i="1" dirty="0" err="1" smtClean="0"/>
              <a:t>taxlex</a:t>
            </a:r>
            <a:r>
              <a:rPr lang="de-DE" i="1" dirty="0" smtClean="0"/>
              <a:t> 7-8/2018, 201</a:t>
            </a:r>
          </a:p>
          <a:p>
            <a:pPr>
              <a:buFont typeface="Wingdings" panose="05000000000000000000" pitchFamily="2" charset="2"/>
              <a:buChar char="§"/>
            </a:pPr>
            <a:endParaRPr lang="de-DE" i="1" dirty="0"/>
          </a:p>
          <a:p>
            <a:pPr>
              <a:buFont typeface="Wingdings" panose="05000000000000000000" pitchFamily="2" charset="2"/>
              <a:buChar char="§"/>
            </a:pPr>
            <a:r>
              <a:rPr lang="de-DE" i="1" dirty="0" smtClean="0"/>
              <a:t>Lang/Macho, Horizontal Monitoring wird zur begleitenden Kontrolle, </a:t>
            </a:r>
            <a:r>
              <a:rPr lang="de-DE" i="1" dirty="0" err="1" smtClean="0"/>
              <a:t>taxlex</a:t>
            </a:r>
            <a:r>
              <a:rPr lang="de-DE" i="1" dirty="0" smtClean="0"/>
              <a:t> 7-8/2018,226</a:t>
            </a:r>
          </a:p>
          <a:p>
            <a:pPr>
              <a:buFont typeface="Wingdings" panose="05000000000000000000" pitchFamily="2" charset="2"/>
              <a:buChar char="§"/>
            </a:pPr>
            <a:endParaRPr lang="de-DE" i="1" dirty="0"/>
          </a:p>
          <a:p>
            <a:pPr>
              <a:buFont typeface="Wingdings" panose="05000000000000000000" pitchFamily="2" charset="2"/>
              <a:buChar char="§"/>
            </a:pPr>
            <a:r>
              <a:rPr lang="de-DE" i="1" dirty="0" err="1" smtClean="0"/>
              <a:t>Zöchling</a:t>
            </a:r>
            <a:r>
              <a:rPr lang="de-DE" i="1" dirty="0" smtClean="0"/>
              <a:t>/</a:t>
            </a:r>
            <a:r>
              <a:rPr lang="de-DE" i="1" dirty="0" err="1" smtClean="0"/>
              <a:t>Dziurds</a:t>
            </a:r>
            <a:r>
              <a:rPr lang="de-DE" i="1" dirty="0" smtClean="0"/>
              <a:t>, </a:t>
            </a:r>
            <a:r>
              <a:rPr lang="de-DE" dirty="0" smtClean="0"/>
              <a:t>Das Steuerkontrollsystem als große Chance für mehr Co-operative Tax Compliance in Österreich, SWK 26/2018, 1150</a:t>
            </a:r>
          </a:p>
        </p:txBody>
      </p:sp>
    </p:spTree>
    <p:extLst>
      <p:ext uri="{BB962C8B-B14F-4D97-AF65-F5344CB8AC3E}">
        <p14:creationId xmlns:p14="http://schemas.microsoft.com/office/powerpoint/2010/main" val="12586965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7AD540A4-3B9D-4D8B-A59C-5E12FEBA4E57}" type="slidenum">
              <a:rPr lang="de-AT" sz="1000">
                <a:latin typeface="Tahoma" pitchFamily="34" charset="0"/>
              </a:rPr>
              <a:pPr eaLnBrk="1" hangingPunct="1"/>
              <a:t>72</a:t>
            </a:fld>
            <a:endParaRPr lang="de-AT" sz="1000">
              <a:latin typeface="Tahoma" pitchFamily="34" charset="0"/>
            </a:endParaRPr>
          </a:p>
        </p:txBody>
      </p:sp>
      <p:sp>
        <p:nvSpPr>
          <p:cNvPr id="37891" name="Rectangle 2"/>
          <p:cNvSpPr>
            <a:spLocks noGrp="1" noChangeArrowheads="1"/>
          </p:cNvSpPr>
          <p:nvPr>
            <p:ph type="title"/>
          </p:nvPr>
        </p:nvSpPr>
        <p:spPr>
          <a:xfrm>
            <a:off x="305991" y="769621"/>
            <a:ext cx="8531622" cy="335279"/>
          </a:xfrm>
        </p:spPr>
        <p:txBody>
          <a:bodyPr/>
          <a:lstStyle/>
          <a:p>
            <a:pPr algn="ctr" eaLnBrk="1" hangingPunct="1"/>
            <a:r>
              <a:rPr lang="de-AT" dirty="0" smtClean="0">
                <a:ea typeface="ＭＳ Ｐゴシック" pitchFamily="34" charset="-128"/>
              </a:rPr>
              <a:t>Beweisverfahren (§ 166 ff BAO)</a:t>
            </a:r>
            <a:endParaRPr lang="de-DE" dirty="0" smtClean="0">
              <a:ea typeface="ＭＳ Ｐゴシック" pitchFamily="34" charset="-128"/>
            </a:endParaRPr>
          </a:p>
        </p:txBody>
      </p:sp>
      <p:sp>
        <p:nvSpPr>
          <p:cNvPr id="7" name="Rectangle 3"/>
          <p:cNvSpPr txBox="1">
            <a:spLocks noChangeArrowheads="1"/>
          </p:cNvSpPr>
          <p:nvPr/>
        </p:nvSpPr>
        <p:spPr bwMode="auto">
          <a:xfrm>
            <a:off x="464820" y="1371600"/>
            <a:ext cx="7960620" cy="4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ts val="2177"/>
              </a:spcBef>
              <a:buClr>
                <a:srgbClr val="FF0000"/>
              </a:buClr>
              <a:buFont typeface="Wingdings" pitchFamily="2" charset="2"/>
              <a:buChar char="§"/>
            </a:pPr>
            <a:r>
              <a:rPr lang="de-AT" sz="2200" b="1" dirty="0">
                <a:solidFill>
                  <a:srgbClr val="000000"/>
                </a:solidFill>
                <a:latin typeface="+mn-lt"/>
              </a:rPr>
              <a:t>Beweisgrundsätze</a:t>
            </a:r>
            <a:endParaRPr lang="de-AT" sz="2200" dirty="0">
              <a:solidFill>
                <a:srgbClr val="000000"/>
              </a:solidFill>
              <a:latin typeface="+mn-lt"/>
            </a:endParaRPr>
          </a:p>
          <a:p>
            <a:pPr lvl="1" algn="just" eaLnBrk="1" hangingPunct="1">
              <a:spcBef>
                <a:spcPts val="2177"/>
              </a:spcBef>
              <a:buClr>
                <a:srgbClr val="E11B1E"/>
              </a:buClr>
              <a:buFontTx/>
              <a:buChar char="-"/>
            </a:pPr>
            <a:r>
              <a:rPr lang="de-AT" sz="2200" dirty="0">
                <a:latin typeface="+mn-lt"/>
              </a:rPr>
              <a:t>Grundsatz der </a:t>
            </a:r>
            <a:r>
              <a:rPr lang="de-AT" sz="2200" u="sng" dirty="0">
                <a:latin typeface="+mn-lt"/>
              </a:rPr>
              <a:t>Gleichwertigkeit der Beweismittel</a:t>
            </a:r>
          </a:p>
          <a:p>
            <a:pPr lvl="1" eaLnBrk="1" hangingPunct="1">
              <a:spcBef>
                <a:spcPts val="2177"/>
              </a:spcBef>
              <a:buClr>
                <a:srgbClr val="E11B1E"/>
              </a:buClr>
              <a:buFontTx/>
              <a:buChar char="-"/>
            </a:pPr>
            <a:r>
              <a:rPr lang="de-AT" sz="2200" dirty="0">
                <a:latin typeface="+mn-lt"/>
              </a:rPr>
              <a:t>Verbot der </a:t>
            </a:r>
            <a:r>
              <a:rPr lang="de-AT" sz="2200" u="sng" dirty="0">
                <a:latin typeface="+mn-lt"/>
              </a:rPr>
              <a:t>vorweggenommenen Beweiswürdigung</a:t>
            </a:r>
          </a:p>
          <a:p>
            <a:pPr lvl="1" algn="just" eaLnBrk="1" hangingPunct="1">
              <a:spcBef>
                <a:spcPts val="2177"/>
              </a:spcBef>
              <a:buClr>
                <a:srgbClr val="E11B1E"/>
              </a:buClr>
              <a:buFontTx/>
              <a:buChar char="-"/>
            </a:pPr>
            <a:r>
              <a:rPr lang="de-AT" sz="2200" dirty="0">
                <a:latin typeface="+mn-lt"/>
              </a:rPr>
              <a:t>Grundsatz der </a:t>
            </a:r>
            <a:r>
              <a:rPr lang="de-AT" sz="2200" u="sng" dirty="0">
                <a:latin typeface="+mn-lt"/>
              </a:rPr>
              <a:t>freien Beweiswürdigung</a:t>
            </a:r>
          </a:p>
          <a:p>
            <a:pPr lvl="1" algn="just" eaLnBrk="1" hangingPunct="1">
              <a:spcBef>
                <a:spcPts val="2177"/>
              </a:spcBef>
              <a:buClr>
                <a:srgbClr val="E11B1E"/>
              </a:buClr>
              <a:buFontTx/>
              <a:buChar char="-"/>
            </a:pPr>
            <a:r>
              <a:rPr lang="de-AT" sz="2200" u="sng" dirty="0">
                <a:latin typeface="+mn-lt"/>
              </a:rPr>
              <a:t>Beweislose Tatsachen</a:t>
            </a:r>
          </a:p>
          <a:p>
            <a:pPr marL="812082" lvl="1" indent="-241897" algn="just" eaLnBrk="1" hangingPunct="1">
              <a:spcBef>
                <a:spcPts val="1633"/>
              </a:spcBef>
              <a:buClr>
                <a:srgbClr val="E11B1E"/>
              </a:buClr>
              <a:buFont typeface="Arial" pitchFamily="34" charset="0"/>
              <a:buChar char="•"/>
            </a:pPr>
            <a:r>
              <a:rPr lang="de-AT" sz="2200" dirty="0">
                <a:latin typeface="+mn-lt"/>
              </a:rPr>
              <a:t>Offenkundigkeit</a:t>
            </a:r>
          </a:p>
          <a:p>
            <a:pPr marL="812082" lvl="1" indent="-241897" algn="just" eaLnBrk="1" hangingPunct="1">
              <a:spcBef>
                <a:spcPts val="1633"/>
              </a:spcBef>
              <a:buClr>
                <a:srgbClr val="E11B1E"/>
              </a:buClr>
              <a:buFont typeface="Arial" pitchFamily="34" charset="0"/>
              <a:buChar char="•"/>
            </a:pPr>
            <a:r>
              <a:rPr lang="de-AT" sz="2200" dirty="0">
                <a:latin typeface="+mn-lt"/>
              </a:rPr>
              <a:t>(widerlegbare) gesetzliche Vermutung</a:t>
            </a:r>
          </a:p>
          <a:p>
            <a:pPr lvl="1" algn="just" eaLnBrk="1" hangingPunct="1">
              <a:spcBef>
                <a:spcPts val="2177"/>
              </a:spcBef>
              <a:buClr>
                <a:srgbClr val="E11B1E"/>
              </a:buClr>
              <a:buFontTx/>
              <a:buChar char="-"/>
            </a:pPr>
            <a:r>
              <a:rPr lang="de-AT" sz="2200" u="sng" dirty="0">
                <a:latin typeface="+mn-lt"/>
              </a:rPr>
              <a:t>Parteiengehör</a:t>
            </a:r>
            <a:r>
              <a:rPr lang="de-AT" sz="2200" dirty="0">
                <a:latin typeface="+mn-lt"/>
              </a:rPr>
              <a:t> über Ergebnis des Beweisverfahrens</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473314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E3B7DCB2-104C-4650-9EC1-C9B9B8957574}" type="slidenum">
              <a:rPr lang="de-AT" sz="1000">
                <a:latin typeface="Tahoma" pitchFamily="34" charset="0"/>
              </a:rPr>
              <a:pPr eaLnBrk="1" hangingPunct="1"/>
              <a:t>73</a:t>
            </a:fld>
            <a:endParaRPr lang="de-AT" sz="1000">
              <a:latin typeface="Tahoma" pitchFamily="34" charset="0"/>
            </a:endParaRPr>
          </a:p>
        </p:txBody>
      </p:sp>
      <p:sp>
        <p:nvSpPr>
          <p:cNvPr id="37891" name="Rectangle 2"/>
          <p:cNvSpPr>
            <a:spLocks noGrp="1" noChangeArrowheads="1"/>
          </p:cNvSpPr>
          <p:nvPr>
            <p:ph type="title"/>
          </p:nvPr>
        </p:nvSpPr>
        <p:spPr>
          <a:xfrm>
            <a:off x="988274" y="544537"/>
            <a:ext cx="8531622" cy="411479"/>
          </a:xfrm>
        </p:spPr>
        <p:txBody>
          <a:bodyPr/>
          <a:lstStyle/>
          <a:p>
            <a:pPr algn="ctr" eaLnBrk="1" hangingPunct="1"/>
            <a:r>
              <a:rPr lang="de-AT" dirty="0" smtClean="0">
                <a:ea typeface="ＭＳ Ｐゴシック" pitchFamily="34" charset="-128"/>
              </a:rPr>
              <a:t>Beweisverfahren (§ 166 ff BAO)</a:t>
            </a:r>
            <a:endParaRPr lang="de-DE" dirty="0" smtClean="0">
              <a:ea typeface="ＭＳ Ｐゴシック" pitchFamily="34" charset="-128"/>
            </a:endParaRPr>
          </a:p>
        </p:txBody>
      </p:sp>
      <p:sp>
        <p:nvSpPr>
          <p:cNvPr id="7" name="Rectangle 3"/>
          <p:cNvSpPr txBox="1">
            <a:spLocks noChangeArrowheads="1"/>
          </p:cNvSpPr>
          <p:nvPr/>
        </p:nvSpPr>
        <p:spPr bwMode="auto">
          <a:xfrm>
            <a:off x="411480" y="1409700"/>
            <a:ext cx="8120960" cy="511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ts val="2177"/>
              </a:spcBef>
              <a:buClr>
                <a:srgbClr val="FF0000"/>
              </a:buClr>
              <a:buFont typeface="Wingdings" pitchFamily="2" charset="2"/>
              <a:buChar char="§"/>
            </a:pPr>
            <a:r>
              <a:rPr lang="de-AT" sz="2100" b="1" dirty="0">
                <a:solidFill>
                  <a:srgbClr val="000000"/>
                </a:solidFill>
                <a:latin typeface="+mn-lt"/>
                <a:ea typeface="Tahoma" panose="020B0604030504040204" pitchFamily="34" charset="0"/>
                <a:cs typeface="Tahoma" panose="020B0604030504040204" pitchFamily="34" charset="0"/>
              </a:rPr>
              <a:t>Beweismittel </a:t>
            </a:r>
            <a:r>
              <a:rPr lang="de-AT" sz="2100" dirty="0">
                <a:solidFill>
                  <a:srgbClr val="000000"/>
                </a:solidFill>
                <a:latin typeface="+mn-lt"/>
                <a:ea typeface="Tahoma" panose="020B0604030504040204" pitchFamily="34" charset="0"/>
                <a:cs typeface="Tahoma" panose="020B0604030504040204" pitchFamily="34" charset="0"/>
              </a:rPr>
              <a:t>(demonstrative Aufzählung)</a:t>
            </a:r>
          </a:p>
          <a:p>
            <a:pPr lvl="1" algn="just" eaLnBrk="1" hangingPunct="1">
              <a:spcBef>
                <a:spcPts val="1633"/>
              </a:spcBef>
              <a:buClr>
                <a:srgbClr val="E11B1E"/>
              </a:buClr>
              <a:buFontTx/>
              <a:buChar char="-"/>
            </a:pPr>
            <a:r>
              <a:rPr lang="de-AT" sz="2100" b="1" dirty="0">
                <a:latin typeface="+mn-lt"/>
                <a:ea typeface="Tahoma" panose="020B0604030504040204" pitchFamily="34" charset="0"/>
                <a:cs typeface="Tahoma" panose="020B0604030504040204" pitchFamily="34" charset="0"/>
              </a:rPr>
              <a:t>Öffentliche Urkunden </a:t>
            </a:r>
            <a:r>
              <a:rPr lang="de-AT" sz="2100" dirty="0">
                <a:latin typeface="+mn-lt"/>
                <a:ea typeface="Tahoma" panose="020B0604030504040204" pitchFamily="34" charset="0"/>
                <a:cs typeface="Tahoma" panose="020B0604030504040204" pitchFamily="34" charset="0"/>
              </a:rPr>
              <a:t>(§ 168)</a:t>
            </a:r>
            <a:endParaRPr lang="de-AT" sz="2100" u="sng" dirty="0">
              <a:latin typeface="+mn-lt"/>
              <a:ea typeface="Tahoma" panose="020B0604030504040204" pitchFamily="34" charset="0"/>
              <a:cs typeface="Tahoma" panose="020B0604030504040204" pitchFamily="34" charset="0"/>
            </a:endParaRPr>
          </a:p>
          <a:p>
            <a:pPr marL="812082" lvl="1" indent="-241897" algn="just" eaLnBrk="1" hangingPunct="1">
              <a:spcBef>
                <a:spcPts val="1633"/>
              </a:spcBef>
              <a:buClr>
                <a:srgbClr val="E11B1E"/>
              </a:buClr>
              <a:buFont typeface="Arial" pitchFamily="34" charset="0"/>
              <a:buChar char="•"/>
            </a:pPr>
            <a:r>
              <a:rPr lang="de-AT" sz="2100" dirty="0">
                <a:latin typeface="+mn-lt"/>
                <a:ea typeface="Tahoma" panose="020B0604030504040204" pitchFamily="34" charset="0"/>
                <a:cs typeface="Tahoma" panose="020B0604030504040204" pitchFamily="34" charset="0"/>
              </a:rPr>
              <a:t>Förmlicher Akt einer zuständigen österreichischen Behörde</a:t>
            </a:r>
          </a:p>
          <a:p>
            <a:pPr marL="812082" lvl="1" indent="-241897" algn="just" eaLnBrk="1" hangingPunct="1">
              <a:spcBef>
                <a:spcPts val="1633"/>
              </a:spcBef>
              <a:buClr>
                <a:srgbClr val="E11B1E"/>
              </a:buClr>
              <a:buFont typeface="Arial" pitchFamily="34" charset="0"/>
              <a:buChar char="•"/>
            </a:pPr>
            <a:r>
              <a:rPr lang="de-AT" sz="2100" dirty="0">
                <a:latin typeface="+mn-lt"/>
                <a:ea typeface="Tahoma" panose="020B0604030504040204" pitchFamily="34" charset="0"/>
                <a:cs typeface="Tahoma" panose="020B0604030504040204" pitchFamily="34" charset="0"/>
              </a:rPr>
              <a:t>Förmlicher Akt eines zuständigen Notars (</a:t>
            </a:r>
            <a:r>
              <a:rPr lang="de-AT" sz="2100" dirty="0" err="1">
                <a:latin typeface="+mn-lt"/>
                <a:ea typeface="Tahoma" panose="020B0604030504040204" pitchFamily="34" charset="0"/>
                <a:cs typeface="Tahoma" panose="020B0604030504040204" pitchFamily="34" charset="0"/>
              </a:rPr>
              <a:t>od</a:t>
            </a:r>
            <a:r>
              <a:rPr lang="de-AT" sz="2100" dirty="0">
                <a:latin typeface="+mn-lt"/>
                <a:ea typeface="Tahoma" panose="020B0604030504040204" pitchFamily="34" charset="0"/>
                <a:cs typeface="Tahoma" panose="020B0604030504040204" pitchFamily="34" charset="0"/>
              </a:rPr>
              <a:t> </a:t>
            </a:r>
            <a:r>
              <a:rPr lang="de-AT" sz="2100" dirty="0" err="1">
                <a:latin typeface="+mn-lt"/>
                <a:ea typeface="Tahoma" panose="020B0604030504040204" pitchFamily="34" charset="0"/>
                <a:cs typeface="Tahoma" panose="020B0604030504040204" pitchFamily="34" charset="0"/>
              </a:rPr>
              <a:t>dgl</a:t>
            </a:r>
            <a:r>
              <a:rPr lang="de-AT" sz="2100" dirty="0">
                <a:latin typeface="+mn-lt"/>
                <a:ea typeface="Tahoma" panose="020B0604030504040204" pitchFamily="34" charset="0"/>
                <a:cs typeface="Tahoma" panose="020B0604030504040204" pitchFamily="34" charset="0"/>
              </a:rPr>
              <a:t>)</a:t>
            </a:r>
          </a:p>
          <a:p>
            <a:pPr marL="812082" lvl="1" indent="-241897" algn="just" eaLnBrk="1" hangingPunct="1">
              <a:spcBef>
                <a:spcPts val="1633"/>
              </a:spcBef>
              <a:buClr>
                <a:srgbClr val="E11B1E"/>
              </a:buClr>
              <a:buFont typeface="Arial" pitchFamily="34" charset="0"/>
              <a:buChar char="•"/>
            </a:pPr>
            <a:r>
              <a:rPr lang="de-AT" sz="2100" dirty="0">
                <a:latin typeface="+mn-lt"/>
                <a:ea typeface="Tahoma" panose="020B0604030504040204" pitchFamily="34" charset="0"/>
                <a:cs typeface="Tahoma" panose="020B0604030504040204" pitchFamily="34" charset="0"/>
              </a:rPr>
              <a:t>Kraft Gesetzes</a:t>
            </a:r>
          </a:p>
          <a:p>
            <a:pPr marL="812082" lvl="1" indent="-241897" algn="just" eaLnBrk="1" hangingPunct="1">
              <a:spcBef>
                <a:spcPts val="1633"/>
              </a:spcBef>
              <a:buClr>
                <a:srgbClr val="E11B1E"/>
              </a:buClr>
              <a:buFont typeface="Arial" pitchFamily="34" charset="0"/>
              <a:buChar char="•"/>
            </a:pPr>
            <a:r>
              <a:rPr lang="de-AT" sz="2100" dirty="0">
                <a:latin typeface="+mn-lt"/>
                <a:ea typeface="Tahoma" panose="020B0604030504040204" pitchFamily="34" charset="0"/>
                <a:cs typeface="Tahoma" panose="020B0604030504040204" pitchFamily="34" charset="0"/>
              </a:rPr>
              <a:t>Ausländische öffentliche Urkunden bei Gegenseitigkeit und Erfüllung der vorgeschriebenen Beglaubigungen</a:t>
            </a:r>
          </a:p>
          <a:p>
            <a:pPr lvl="1" algn="just" eaLnBrk="1" hangingPunct="1">
              <a:spcBef>
                <a:spcPts val="2177"/>
              </a:spcBef>
              <a:buClr>
                <a:srgbClr val="E11B1E"/>
              </a:buClr>
              <a:buFontTx/>
              <a:buChar char="-"/>
            </a:pPr>
            <a:r>
              <a:rPr lang="de-AT" sz="2100" b="1" dirty="0">
                <a:latin typeface="+mn-lt"/>
                <a:ea typeface="Tahoma" panose="020B0604030504040204" pitchFamily="34" charset="0"/>
                <a:cs typeface="Tahoma" panose="020B0604030504040204" pitchFamily="34" charset="0"/>
              </a:rPr>
              <a:t>Privaturkunden</a:t>
            </a:r>
          </a:p>
          <a:p>
            <a:pPr marL="812082" lvl="1" indent="-241897" algn="just" eaLnBrk="1" hangingPunct="1">
              <a:spcBef>
                <a:spcPts val="1633"/>
              </a:spcBef>
              <a:buClr>
                <a:srgbClr val="E11B1E"/>
              </a:buClr>
              <a:buFont typeface="Arial" pitchFamily="34" charset="0"/>
              <a:buChar char="•"/>
            </a:pPr>
            <a:r>
              <a:rPr lang="de-AT" sz="2100" dirty="0">
                <a:latin typeface="+mn-lt"/>
                <a:ea typeface="Tahoma" panose="020B0604030504040204" pitchFamily="34" charset="0"/>
                <a:cs typeface="Tahoma" panose="020B0604030504040204" pitchFamily="34" charset="0"/>
              </a:rPr>
              <a:t>Alles, was keine öffentliche Urkunde ist</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692121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C62D261D-90E1-4ECC-8146-6093BF8977C5}" type="slidenum">
              <a:rPr lang="de-AT" sz="1000">
                <a:latin typeface="Tahoma" pitchFamily="34" charset="0"/>
              </a:rPr>
              <a:pPr eaLnBrk="1" hangingPunct="1"/>
              <a:t>74</a:t>
            </a:fld>
            <a:endParaRPr lang="de-AT" sz="1000">
              <a:latin typeface="Tahoma" pitchFamily="34" charset="0"/>
            </a:endParaRPr>
          </a:p>
        </p:txBody>
      </p:sp>
      <p:sp>
        <p:nvSpPr>
          <p:cNvPr id="37891" name="Rectangle 2"/>
          <p:cNvSpPr>
            <a:spLocks noGrp="1" noChangeArrowheads="1"/>
          </p:cNvSpPr>
          <p:nvPr>
            <p:ph type="title"/>
          </p:nvPr>
        </p:nvSpPr>
        <p:spPr>
          <a:xfrm>
            <a:off x="1318865" y="434341"/>
            <a:ext cx="8531622" cy="380999"/>
          </a:xfrm>
        </p:spPr>
        <p:txBody>
          <a:bodyPr/>
          <a:lstStyle/>
          <a:p>
            <a:pPr algn="ctr" eaLnBrk="1" hangingPunct="1"/>
            <a:r>
              <a:rPr lang="de-AT" dirty="0" smtClean="0">
                <a:ea typeface="ＭＳ Ｐゴシック" pitchFamily="34" charset="-128"/>
              </a:rPr>
              <a:t>Beweisverfahren (§ 166 ff BAO)</a:t>
            </a:r>
            <a:endParaRPr lang="de-DE" dirty="0" smtClean="0">
              <a:ea typeface="ＭＳ Ｐゴシック" pitchFamily="34" charset="-128"/>
            </a:endParaRPr>
          </a:p>
        </p:txBody>
      </p:sp>
      <p:sp>
        <p:nvSpPr>
          <p:cNvPr id="7" name="Rectangle 3"/>
          <p:cNvSpPr txBox="1">
            <a:spLocks noChangeArrowheads="1"/>
          </p:cNvSpPr>
          <p:nvPr/>
        </p:nvSpPr>
        <p:spPr bwMode="auto">
          <a:xfrm>
            <a:off x="388620" y="1181100"/>
            <a:ext cx="8090525" cy="524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marL="285750" indent="-285750" eaLnBrk="1" hangingPunct="1">
              <a:spcBef>
                <a:spcPts val="2177"/>
              </a:spcBef>
              <a:buClr>
                <a:srgbClr val="FF0000"/>
              </a:buClr>
              <a:buFont typeface="Wingdings" panose="05000000000000000000" pitchFamily="2" charset="2"/>
              <a:buChar char="§"/>
            </a:pPr>
            <a:r>
              <a:rPr lang="de-AT" sz="1600" b="1" dirty="0">
                <a:solidFill>
                  <a:srgbClr val="000000"/>
                </a:solidFill>
                <a:latin typeface="Tahoma" pitchFamily="34" charset="0"/>
              </a:rPr>
              <a:t>Beweismittel </a:t>
            </a:r>
            <a:r>
              <a:rPr lang="de-AT" sz="1600" dirty="0">
                <a:solidFill>
                  <a:srgbClr val="000000"/>
                </a:solidFill>
                <a:latin typeface="Tahoma" pitchFamily="34" charset="0"/>
              </a:rPr>
              <a:t>(demonstrative Aufzählung)</a:t>
            </a:r>
          </a:p>
          <a:p>
            <a:pPr marL="650875" lvl="1" indent="-285750" algn="just" eaLnBrk="1" hangingPunct="1">
              <a:spcBef>
                <a:spcPts val="1633"/>
              </a:spcBef>
              <a:buClr>
                <a:srgbClr val="E11B1E"/>
              </a:buClr>
              <a:buFont typeface="Wingdings" panose="05000000000000000000" pitchFamily="2" charset="2"/>
              <a:buChar char="§"/>
            </a:pPr>
            <a:r>
              <a:rPr lang="de-AT" sz="1600" b="1" dirty="0">
                <a:latin typeface="Tahoma" pitchFamily="34" charset="0"/>
              </a:rPr>
              <a:t>Zeugen </a:t>
            </a:r>
            <a:r>
              <a:rPr lang="de-AT" sz="1600" dirty="0">
                <a:latin typeface="Tahoma" pitchFamily="34" charset="0"/>
              </a:rPr>
              <a:t>(</a:t>
            </a:r>
            <a:r>
              <a:rPr lang="de-AT" sz="1600" dirty="0">
                <a:latin typeface="Tahoma" pitchFamily="34" charset="0"/>
                <a:cs typeface="Times New Roman" pitchFamily="18" charset="0"/>
              </a:rPr>
              <a:t>§§ </a:t>
            </a:r>
            <a:r>
              <a:rPr lang="de-AT" sz="1600" dirty="0">
                <a:latin typeface="Tahoma" pitchFamily="34" charset="0"/>
              </a:rPr>
              <a:t>169 bis 176)</a:t>
            </a:r>
            <a:endParaRPr lang="de-AT" sz="1600" u="sng"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Natürliche </a:t>
            </a:r>
            <a:r>
              <a:rPr lang="de-AT" sz="1600" dirty="0" smtClean="0">
                <a:latin typeface="Tahoma" pitchFamily="34" charset="0"/>
              </a:rPr>
              <a:t>Personen, nicht </a:t>
            </a:r>
            <a:r>
              <a:rPr lang="de-AT" sz="1600" dirty="0">
                <a:latin typeface="Tahoma" pitchFamily="34" charset="0"/>
              </a:rPr>
              <a:t>der Abgabepflichtige selbst</a:t>
            </a: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Schriftlich oder mündlich mit </a:t>
            </a:r>
            <a:r>
              <a:rPr lang="de-AT" sz="1600" dirty="0" smtClean="0">
                <a:latin typeface="Tahoma" pitchFamily="34" charset="0"/>
              </a:rPr>
              <a:t>Niederschrift, Aussagen </a:t>
            </a:r>
            <a:r>
              <a:rPr lang="de-AT" sz="1600" dirty="0">
                <a:latin typeface="Tahoma" pitchFamily="34" charset="0"/>
              </a:rPr>
              <a:t>über Tatsachen und Vorlage von Urkunden etc</a:t>
            </a:r>
            <a:r>
              <a:rPr lang="de-AT" sz="1600" dirty="0" smtClean="0">
                <a:latin typeface="Tahoma" pitchFamily="34" charset="0"/>
              </a:rPr>
              <a:t>…</a:t>
            </a:r>
          </a:p>
          <a:p>
            <a:pPr marL="650875" lvl="1" indent="-285750" algn="just" eaLnBrk="1" hangingPunct="1">
              <a:spcBef>
                <a:spcPts val="1633"/>
              </a:spcBef>
              <a:buClr>
                <a:srgbClr val="E11B1E"/>
              </a:buClr>
              <a:buFont typeface="Wingdings" panose="05000000000000000000" pitchFamily="2" charset="2"/>
              <a:buChar char="§"/>
            </a:pPr>
            <a:r>
              <a:rPr lang="de-AT" sz="1600" b="1" dirty="0">
                <a:latin typeface="Tahoma" pitchFamily="34" charset="0"/>
              </a:rPr>
              <a:t>Zeugen: Vernehmungsverbote </a:t>
            </a:r>
            <a:r>
              <a:rPr lang="de-AT" sz="1600" dirty="0">
                <a:latin typeface="Tahoma" pitchFamily="34" charset="0"/>
              </a:rPr>
              <a:t>(</a:t>
            </a:r>
            <a:r>
              <a:rPr lang="de-AT" sz="1600" dirty="0">
                <a:latin typeface="Tahoma" pitchFamily="34" charset="0"/>
                <a:cs typeface="Times New Roman" pitchFamily="18" charset="0"/>
              </a:rPr>
              <a:t>§ </a:t>
            </a:r>
            <a:r>
              <a:rPr lang="de-AT" sz="1600" dirty="0">
                <a:latin typeface="Tahoma" pitchFamily="34" charset="0"/>
              </a:rPr>
              <a:t>170)</a:t>
            </a:r>
            <a:endParaRPr lang="de-AT" sz="1600" u="sng"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Mangel an Mitteilungsfähigkeit oder </a:t>
            </a:r>
            <a:r>
              <a:rPr lang="de-AT" sz="1600" dirty="0" smtClean="0">
                <a:latin typeface="Tahoma" pitchFamily="34" charset="0"/>
              </a:rPr>
              <a:t>Wahrnehmungsfähigkeit</a:t>
            </a:r>
            <a:endParaRPr lang="de-AT" sz="1600"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smtClean="0">
                <a:latin typeface="Tahoma" pitchFamily="34" charset="0"/>
              </a:rPr>
              <a:t>Geistliche, Organe </a:t>
            </a:r>
            <a:r>
              <a:rPr lang="de-AT" sz="1600" dirty="0">
                <a:latin typeface="Tahoma" pitchFamily="34" charset="0"/>
              </a:rPr>
              <a:t>von Gebietskörperschaften bei Verletzung des </a:t>
            </a:r>
            <a:r>
              <a:rPr lang="de-AT" sz="1600" dirty="0" smtClean="0">
                <a:latin typeface="Tahoma" pitchFamily="34" charset="0"/>
              </a:rPr>
              <a:t>Amtsgeheimnisses</a:t>
            </a:r>
          </a:p>
          <a:p>
            <a:pPr marL="650875" lvl="1" indent="-285750" algn="just" eaLnBrk="1" hangingPunct="1">
              <a:spcBef>
                <a:spcPts val="1633"/>
              </a:spcBef>
              <a:buClr>
                <a:srgbClr val="E11B1E"/>
              </a:buClr>
              <a:buFont typeface="Wingdings" panose="05000000000000000000" pitchFamily="2" charset="2"/>
              <a:buChar char="§"/>
            </a:pPr>
            <a:r>
              <a:rPr lang="de-AT" sz="1600" b="1" dirty="0">
                <a:latin typeface="Tahoma" pitchFamily="34" charset="0"/>
              </a:rPr>
              <a:t>Zeugen: Aussageverweigerungsrechte </a:t>
            </a:r>
            <a:r>
              <a:rPr lang="de-AT" sz="1600" dirty="0">
                <a:latin typeface="Tahoma" pitchFamily="34" charset="0"/>
              </a:rPr>
              <a:t>(</a:t>
            </a:r>
            <a:r>
              <a:rPr lang="de-AT" sz="1600" dirty="0">
                <a:latin typeface="Tahoma" pitchFamily="34" charset="0"/>
                <a:cs typeface="Times New Roman" pitchFamily="18" charset="0"/>
              </a:rPr>
              <a:t>§ </a:t>
            </a:r>
            <a:r>
              <a:rPr lang="de-AT" sz="1600" dirty="0">
                <a:latin typeface="Tahoma" pitchFamily="34" charset="0"/>
              </a:rPr>
              <a:t>171)</a:t>
            </a:r>
            <a:endParaRPr lang="de-AT" sz="1600" u="sng"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smtClean="0">
                <a:latin typeface="Tahoma" pitchFamily="34" charset="0"/>
              </a:rPr>
              <a:t>Angehörige, Selbstbezichtigung, gesetzlich </a:t>
            </a:r>
            <a:r>
              <a:rPr lang="de-AT" sz="1600" dirty="0">
                <a:latin typeface="Tahoma" pitchFamily="34" charset="0"/>
              </a:rPr>
              <a:t>anerkannte </a:t>
            </a:r>
            <a:r>
              <a:rPr lang="de-AT" sz="1600" dirty="0" smtClean="0">
                <a:latin typeface="Tahoma" pitchFamily="34" charset="0"/>
              </a:rPr>
              <a:t>Verschwiegenheitspflicht, „</a:t>
            </a:r>
            <a:r>
              <a:rPr lang="de-AT" sz="1600" dirty="0">
                <a:latin typeface="Tahoma" pitchFamily="34" charset="0"/>
              </a:rPr>
              <a:t>Kunst- Betriebs- oder Geschäftsgeheimnis“ (ab 1.1.2014</a:t>
            </a:r>
            <a:r>
              <a:rPr lang="de-AT" sz="1600" dirty="0" smtClean="0">
                <a:latin typeface="Tahoma" pitchFamily="34" charset="0"/>
              </a:rPr>
              <a:t>), Berufsmäßige </a:t>
            </a:r>
            <a:r>
              <a:rPr lang="de-AT" sz="1600" dirty="0">
                <a:latin typeface="Tahoma" pitchFamily="34" charset="0"/>
              </a:rPr>
              <a:t>Parteienvertreter und ihr Angestellten</a:t>
            </a:r>
          </a:p>
          <a:p>
            <a:pPr marL="855935" lvl="1" indent="-285750" algn="just" eaLnBrk="1" hangingPunct="1">
              <a:spcBef>
                <a:spcPts val="1633"/>
              </a:spcBef>
              <a:buClr>
                <a:srgbClr val="E11B1E"/>
              </a:buClr>
              <a:buFont typeface="Wingdings" panose="05000000000000000000" pitchFamily="2" charset="2"/>
              <a:buChar char="§"/>
            </a:pPr>
            <a:endParaRPr lang="de-AT" sz="1600"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endParaRPr lang="de-AT" sz="1600" dirty="0">
              <a:latin typeface="Tahoma" pitchFamily="34" charset="0"/>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6874593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C62C313A-633E-4191-A36A-36E74F71DEF4}" type="slidenum">
              <a:rPr lang="de-AT" sz="1000">
                <a:latin typeface="Tahoma" pitchFamily="34" charset="0"/>
              </a:rPr>
              <a:pPr eaLnBrk="1" hangingPunct="1"/>
              <a:t>75</a:t>
            </a:fld>
            <a:endParaRPr lang="de-AT" sz="1000">
              <a:latin typeface="Tahoma" pitchFamily="34" charset="0"/>
            </a:endParaRPr>
          </a:p>
        </p:txBody>
      </p:sp>
      <p:sp>
        <p:nvSpPr>
          <p:cNvPr id="37891" name="Rectangle 2"/>
          <p:cNvSpPr>
            <a:spLocks noGrp="1" noChangeArrowheads="1"/>
          </p:cNvSpPr>
          <p:nvPr>
            <p:ph type="title"/>
          </p:nvPr>
        </p:nvSpPr>
        <p:spPr>
          <a:xfrm>
            <a:off x="812428" y="602567"/>
            <a:ext cx="8531622" cy="525780"/>
          </a:xfrm>
        </p:spPr>
        <p:txBody>
          <a:bodyPr/>
          <a:lstStyle/>
          <a:p>
            <a:pPr algn="ctr" eaLnBrk="1" hangingPunct="1"/>
            <a:r>
              <a:rPr lang="de-AT" dirty="0" smtClean="0">
                <a:ea typeface="ＭＳ Ｐゴシック" pitchFamily="34" charset="-128"/>
              </a:rPr>
              <a:t>Beweisverfahren (§ 166 ff BAO)</a:t>
            </a:r>
            <a:endParaRPr lang="de-DE" dirty="0" smtClean="0">
              <a:ea typeface="ＭＳ Ｐゴシック" pitchFamily="34" charset="-128"/>
            </a:endParaRPr>
          </a:p>
        </p:txBody>
      </p:sp>
      <p:sp>
        <p:nvSpPr>
          <p:cNvPr id="7" name="Rectangle 3"/>
          <p:cNvSpPr txBox="1">
            <a:spLocks noChangeArrowheads="1"/>
          </p:cNvSpPr>
          <p:nvPr/>
        </p:nvSpPr>
        <p:spPr bwMode="auto">
          <a:xfrm>
            <a:off x="396240" y="1221544"/>
            <a:ext cx="8136200" cy="483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marL="650875" lvl="1" indent="-285750" algn="just" eaLnBrk="1" hangingPunct="1">
              <a:spcBef>
                <a:spcPts val="1633"/>
              </a:spcBef>
              <a:buClr>
                <a:srgbClr val="E11B1E"/>
              </a:buClr>
              <a:buFont typeface="Wingdings" panose="05000000000000000000" pitchFamily="2" charset="2"/>
              <a:buChar char="§"/>
            </a:pPr>
            <a:r>
              <a:rPr lang="de-AT" sz="1600" b="1" dirty="0" smtClean="0">
                <a:latin typeface="Tahoma" pitchFamily="34" charset="0"/>
              </a:rPr>
              <a:t>(</a:t>
            </a:r>
            <a:r>
              <a:rPr lang="de-AT" sz="1600" b="1" dirty="0">
                <a:latin typeface="Tahoma" pitchFamily="34" charset="0"/>
              </a:rPr>
              <a:t>Amts-)Sachverständige </a:t>
            </a:r>
            <a:r>
              <a:rPr lang="de-AT" sz="1600" dirty="0">
                <a:latin typeface="Tahoma" pitchFamily="34" charset="0"/>
              </a:rPr>
              <a:t>(§</a:t>
            </a:r>
            <a:r>
              <a:rPr lang="de-AT" sz="1600" dirty="0">
                <a:latin typeface="Tahoma" pitchFamily="34" charset="0"/>
                <a:cs typeface="Times New Roman" pitchFamily="18" charset="0"/>
              </a:rPr>
              <a:t>§ </a:t>
            </a:r>
            <a:r>
              <a:rPr lang="de-AT" sz="1600" dirty="0">
                <a:latin typeface="Tahoma" pitchFamily="34" charset="0"/>
              </a:rPr>
              <a:t>177 bis 181)</a:t>
            </a:r>
            <a:endParaRPr lang="de-AT" sz="1600" u="sng"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Vornahme von Schlussfolgerungen und Feststellung von Tatsachen</a:t>
            </a:r>
          </a:p>
          <a:p>
            <a:pPr marL="855935" lvl="1" indent="-285750" algn="just" eaLnBrk="1" hangingPunct="1">
              <a:spcBef>
                <a:spcPts val="1088"/>
              </a:spcBef>
              <a:buClr>
                <a:srgbClr val="E11B1E"/>
              </a:buClr>
              <a:buFont typeface="Wingdings" panose="05000000000000000000" pitchFamily="2" charset="2"/>
              <a:buChar char="§"/>
            </a:pPr>
            <a:r>
              <a:rPr lang="de-AT" sz="1600" dirty="0" err="1">
                <a:latin typeface="Tahoma" pitchFamily="34" charset="0"/>
              </a:rPr>
              <a:t>AbgBeh</a:t>
            </a:r>
            <a:r>
              <a:rPr lang="de-AT" sz="1600" dirty="0">
                <a:latin typeface="Tahoma" pitchFamily="34" charset="0"/>
              </a:rPr>
              <a:t> hat Urteil des SV auf seine Schlüssigkeit zu prüfen!</a:t>
            </a:r>
          </a:p>
          <a:p>
            <a:pPr marL="855935" lvl="1" indent="-285750" algn="just" eaLnBrk="1" hangingPunct="1">
              <a:spcBef>
                <a:spcPts val="1088"/>
              </a:spcBef>
              <a:buClr>
                <a:srgbClr val="E11B1E"/>
              </a:buClr>
              <a:buFont typeface="Wingdings" panose="05000000000000000000" pitchFamily="2" charset="2"/>
              <a:buChar char="§"/>
            </a:pPr>
            <a:r>
              <a:rPr lang="de-AT" sz="1600" dirty="0">
                <a:latin typeface="Tahoma" pitchFamily="34" charset="0"/>
              </a:rPr>
              <a:t>Bei eigener Fachkompetenz der </a:t>
            </a:r>
            <a:r>
              <a:rPr lang="de-AT" sz="1600" dirty="0" err="1">
                <a:latin typeface="Tahoma" pitchFamily="34" charset="0"/>
              </a:rPr>
              <a:t>AbgBeh</a:t>
            </a:r>
            <a:r>
              <a:rPr lang="de-AT" sz="1600" dirty="0">
                <a:latin typeface="Tahoma" pitchFamily="34" charset="0"/>
              </a:rPr>
              <a:t> ist keine SV-Bestellung notwendig</a:t>
            </a:r>
          </a:p>
          <a:p>
            <a:pPr marL="855935" lvl="1" indent="-285750" algn="just" eaLnBrk="1" hangingPunct="1">
              <a:spcBef>
                <a:spcPts val="1088"/>
              </a:spcBef>
              <a:buClr>
                <a:srgbClr val="E11B1E"/>
              </a:buClr>
              <a:buFont typeface="Wingdings" panose="05000000000000000000" pitchFamily="2" charset="2"/>
              <a:buChar char="§"/>
            </a:pPr>
            <a:r>
              <a:rPr lang="de-AT" sz="1600" dirty="0">
                <a:latin typeface="Tahoma" pitchFamily="34" charset="0"/>
              </a:rPr>
              <a:t>Ablehnungsrecht der Partei bei Zweifel an Unbefangenheit oder Fachkunde des SV</a:t>
            </a:r>
          </a:p>
          <a:p>
            <a:pPr marL="855935" lvl="1" indent="-285750" algn="just" eaLnBrk="1" hangingPunct="1">
              <a:spcBef>
                <a:spcPts val="1088"/>
              </a:spcBef>
              <a:buClr>
                <a:srgbClr val="E11B1E"/>
              </a:buClr>
              <a:buFont typeface="Wingdings" panose="05000000000000000000" pitchFamily="2" charset="2"/>
              <a:buChar char="§"/>
            </a:pPr>
            <a:r>
              <a:rPr lang="de-AT" sz="1600" dirty="0">
                <a:latin typeface="Tahoma" pitchFamily="34" charset="0"/>
              </a:rPr>
              <a:t>„Privatgutachten“ des </a:t>
            </a:r>
            <a:r>
              <a:rPr lang="de-AT" sz="1600" dirty="0" err="1">
                <a:latin typeface="Tahoma" pitchFamily="34" charset="0"/>
              </a:rPr>
              <a:t>AbgPfl</a:t>
            </a:r>
            <a:r>
              <a:rPr lang="de-AT" sz="1600" dirty="0">
                <a:latin typeface="Tahoma" pitchFamily="34" charset="0"/>
              </a:rPr>
              <a:t> ist kein SV-Gutachten </a:t>
            </a:r>
            <a:r>
              <a:rPr lang="de-AT" sz="1600" dirty="0" err="1">
                <a:latin typeface="Tahoma" pitchFamily="34" charset="0"/>
              </a:rPr>
              <a:t>iSd</a:t>
            </a:r>
            <a:r>
              <a:rPr lang="de-AT" sz="1600" dirty="0">
                <a:latin typeface="Tahoma" pitchFamily="34" charset="0"/>
              </a:rPr>
              <a:t> § 177, aber als Beweismittel gleichwertig zu </a:t>
            </a:r>
            <a:r>
              <a:rPr lang="de-AT" sz="1600" dirty="0" smtClean="0">
                <a:latin typeface="Tahoma" pitchFamily="34" charset="0"/>
              </a:rPr>
              <a:t>würdigen</a:t>
            </a:r>
          </a:p>
          <a:p>
            <a:pPr marL="650875" lvl="1" indent="-285750" algn="just" eaLnBrk="1" hangingPunct="1">
              <a:spcBef>
                <a:spcPts val="1633"/>
              </a:spcBef>
              <a:buClr>
                <a:srgbClr val="E11B1E"/>
              </a:buClr>
              <a:buFont typeface="Wingdings" panose="05000000000000000000" pitchFamily="2" charset="2"/>
              <a:buChar char="§"/>
            </a:pPr>
            <a:r>
              <a:rPr lang="de-AT" sz="1600" b="1" dirty="0">
                <a:latin typeface="Tahoma" pitchFamily="34" charset="0"/>
              </a:rPr>
              <a:t>Augenschein </a:t>
            </a:r>
            <a:r>
              <a:rPr lang="de-AT" sz="1600" dirty="0">
                <a:latin typeface="Tahoma" pitchFamily="34" charset="0"/>
              </a:rPr>
              <a:t>(§ 182)</a:t>
            </a:r>
            <a:endParaRPr lang="de-AT" sz="1600" u="sng" dirty="0">
              <a:latin typeface="Tahoma" pitchFamily="34" charset="0"/>
            </a:endParaRP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Erhebungen vor Ort</a:t>
            </a: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mit/ohne Parteien</a:t>
            </a:r>
          </a:p>
          <a:p>
            <a:pPr marL="855935" lvl="1" indent="-285750" algn="just" eaLnBrk="1" hangingPunct="1">
              <a:spcBef>
                <a:spcPts val="1633"/>
              </a:spcBef>
              <a:buClr>
                <a:srgbClr val="E11B1E"/>
              </a:buClr>
              <a:buFont typeface="Wingdings" panose="05000000000000000000" pitchFamily="2" charset="2"/>
              <a:buChar char="§"/>
            </a:pPr>
            <a:r>
              <a:rPr lang="de-AT" sz="1600" dirty="0">
                <a:latin typeface="Tahoma" pitchFamily="34" charset="0"/>
              </a:rPr>
              <a:t>mit/ohne Sachverständigen</a:t>
            </a:r>
          </a:p>
          <a:p>
            <a:pPr marL="855935" lvl="1" indent="-285750" algn="just" eaLnBrk="1" hangingPunct="1">
              <a:spcBef>
                <a:spcPts val="1088"/>
              </a:spcBef>
              <a:buClr>
                <a:srgbClr val="E11B1E"/>
              </a:buClr>
              <a:buFont typeface="Wingdings" panose="05000000000000000000" pitchFamily="2" charset="2"/>
              <a:buChar char="§"/>
            </a:pPr>
            <a:endParaRPr lang="de-AT" sz="1600" dirty="0">
              <a:latin typeface="Tahoma" pitchFamily="34" charset="0"/>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778712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471A3A84-B2D8-443A-AF05-56AC3882C474}" type="slidenum">
              <a:rPr lang="de-AT" sz="1000">
                <a:latin typeface="Tahoma" pitchFamily="34" charset="0"/>
              </a:rPr>
              <a:pPr eaLnBrk="1" hangingPunct="1"/>
              <a:t>76</a:t>
            </a:fld>
            <a:endParaRPr lang="de-AT" sz="1000">
              <a:latin typeface="Tahoma" pitchFamily="34" charset="0"/>
            </a:endParaRPr>
          </a:p>
        </p:txBody>
      </p:sp>
      <p:sp>
        <p:nvSpPr>
          <p:cNvPr id="37891" name="Rectangle 2"/>
          <p:cNvSpPr>
            <a:spLocks noGrp="1" noChangeArrowheads="1"/>
          </p:cNvSpPr>
          <p:nvPr>
            <p:ph type="title"/>
          </p:nvPr>
        </p:nvSpPr>
        <p:spPr>
          <a:xfrm>
            <a:off x="749124" y="500576"/>
            <a:ext cx="8531622" cy="563879"/>
          </a:xfrm>
        </p:spPr>
        <p:txBody>
          <a:bodyPr/>
          <a:lstStyle/>
          <a:p>
            <a:pPr algn="ctr" eaLnBrk="1" hangingPunct="1"/>
            <a:r>
              <a:rPr lang="de-AT" dirty="0" smtClean="0">
                <a:ea typeface="ＭＳ Ｐゴシック" pitchFamily="34" charset="-128"/>
              </a:rPr>
              <a:t>Beweisverfahren (§ 166 ff BAO)</a:t>
            </a:r>
            <a:endParaRPr lang="de-DE" dirty="0" smtClean="0">
              <a:ea typeface="ＭＳ Ｐゴシック" pitchFamily="34" charset="-128"/>
            </a:endParaRPr>
          </a:p>
        </p:txBody>
      </p:sp>
      <p:sp>
        <p:nvSpPr>
          <p:cNvPr id="7" name="Rectangle 3"/>
          <p:cNvSpPr txBox="1">
            <a:spLocks noChangeArrowheads="1"/>
          </p:cNvSpPr>
          <p:nvPr/>
        </p:nvSpPr>
        <p:spPr bwMode="auto">
          <a:xfrm>
            <a:off x="449580" y="1190478"/>
            <a:ext cx="808482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marL="0" indent="0" eaLnBrk="1" hangingPunct="1">
              <a:spcBef>
                <a:spcPts val="2177"/>
              </a:spcBef>
              <a:buClr>
                <a:srgbClr val="FF0000"/>
              </a:buClr>
            </a:pPr>
            <a:r>
              <a:rPr lang="de-AT" sz="2300" b="1" dirty="0">
                <a:solidFill>
                  <a:srgbClr val="000000"/>
                </a:solidFill>
                <a:latin typeface="+mn-lt"/>
                <a:ea typeface="Tahoma" panose="020B0604030504040204" pitchFamily="34" charset="0"/>
                <a:cs typeface="Tahoma" panose="020B0604030504040204" pitchFamily="34" charset="0"/>
              </a:rPr>
              <a:t>Beweisaufnahme </a:t>
            </a:r>
            <a:r>
              <a:rPr lang="de-AT" sz="2300" dirty="0">
                <a:solidFill>
                  <a:srgbClr val="000000"/>
                </a:solidFill>
                <a:latin typeface="+mn-lt"/>
                <a:ea typeface="Tahoma" panose="020B0604030504040204" pitchFamily="34" charset="0"/>
                <a:cs typeface="Tahoma" panose="020B0604030504040204" pitchFamily="34" charset="0"/>
              </a:rPr>
              <a:t>(§ 183)</a:t>
            </a:r>
          </a:p>
          <a:p>
            <a:pPr marL="708025" lvl="1" indent="-342900" algn="just" eaLnBrk="1" hangingPunct="1">
              <a:spcBef>
                <a:spcPts val="1633"/>
              </a:spcBef>
              <a:buClr>
                <a:srgbClr val="E11B1E"/>
              </a:buClr>
              <a:buFont typeface="Wingdings" panose="05000000000000000000" pitchFamily="2" charset="2"/>
              <a:buChar char="§"/>
            </a:pPr>
            <a:r>
              <a:rPr lang="de-AT" sz="2200" dirty="0">
                <a:latin typeface="+mn-lt"/>
                <a:ea typeface="Tahoma" panose="020B0604030504040204" pitchFamily="34" charset="0"/>
                <a:cs typeface="Tahoma" panose="020B0604030504040204" pitchFamily="34" charset="0"/>
              </a:rPr>
              <a:t>von Amts wegen oder auf Antrag</a:t>
            </a:r>
          </a:p>
          <a:p>
            <a:pPr marL="708025" lvl="1" indent="-342900" algn="just" eaLnBrk="1" hangingPunct="1">
              <a:spcBef>
                <a:spcPts val="1633"/>
              </a:spcBef>
              <a:buClr>
                <a:srgbClr val="E11B1E"/>
              </a:buClr>
              <a:buFont typeface="Wingdings" panose="05000000000000000000" pitchFamily="2" charset="2"/>
              <a:buChar char="§"/>
            </a:pPr>
            <a:r>
              <a:rPr lang="de-AT" sz="2200" dirty="0">
                <a:latin typeface="+mn-lt"/>
                <a:ea typeface="Tahoma" panose="020B0604030504040204" pitchFamily="34" charset="0"/>
                <a:cs typeface="Tahoma" panose="020B0604030504040204" pitchFamily="34" charset="0"/>
              </a:rPr>
              <a:t>unmittelbar (selbst) oder mittelbar (per </a:t>
            </a:r>
            <a:r>
              <a:rPr lang="de-AT" sz="2200" dirty="0" smtClean="0">
                <a:latin typeface="+mn-lt"/>
                <a:ea typeface="Tahoma" panose="020B0604030504040204" pitchFamily="34" charset="0"/>
                <a:cs typeface="Tahoma" panose="020B0604030504040204" pitchFamily="34" charset="0"/>
              </a:rPr>
              <a:t>Amtshilfe)</a:t>
            </a:r>
          </a:p>
          <a:p>
            <a:pPr marL="96837" indent="0" algn="just" eaLnBrk="1" hangingPunct="1">
              <a:spcBef>
                <a:spcPts val="1633"/>
              </a:spcBef>
              <a:buClr>
                <a:srgbClr val="E11B1E"/>
              </a:buClr>
            </a:pPr>
            <a:r>
              <a:rPr lang="de-AT" sz="2200" b="1" dirty="0" smtClean="0">
                <a:latin typeface="+mn-lt"/>
                <a:ea typeface="Tahoma" panose="020B0604030504040204" pitchFamily="34" charset="0"/>
                <a:cs typeface="Tahoma" panose="020B0604030504040204" pitchFamily="34" charset="0"/>
              </a:rPr>
              <a:t>Beweisanträge</a:t>
            </a:r>
            <a:r>
              <a:rPr lang="de-AT" sz="2200" dirty="0">
                <a:latin typeface="+mn-lt"/>
                <a:ea typeface="Tahoma" panose="020B0604030504040204" pitchFamily="34" charset="0"/>
                <a:cs typeface="Tahoma" panose="020B0604030504040204" pitchFamily="34" charset="0"/>
              </a:rPr>
              <a:t>: Beweisthema + Beweismittel</a:t>
            </a:r>
          </a:p>
          <a:p>
            <a:pPr marL="708025" lvl="1" indent="-342900" algn="just" eaLnBrk="1" hangingPunct="1">
              <a:spcBef>
                <a:spcPts val="1633"/>
              </a:spcBef>
              <a:buClr>
                <a:srgbClr val="E11B1E"/>
              </a:buClr>
              <a:buFont typeface="Wingdings" panose="05000000000000000000" pitchFamily="2" charset="2"/>
              <a:buChar char="§"/>
            </a:pPr>
            <a:r>
              <a:rPr lang="de-AT" sz="2200" dirty="0">
                <a:latin typeface="+mn-lt"/>
                <a:ea typeface="Tahoma" panose="020B0604030504040204" pitchFamily="34" charset="0"/>
                <a:cs typeface="Tahoma" panose="020B0604030504040204" pitchFamily="34" charset="0"/>
              </a:rPr>
              <a:t>Abweisung des Beweisantrages, wenn</a:t>
            </a:r>
          </a:p>
          <a:p>
            <a:pPr marL="913085" lvl="1" indent="-342900" algn="just" eaLnBrk="1" hangingPunct="1">
              <a:spcBef>
                <a:spcPts val="1088"/>
              </a:spcBef>
              <a:buClr>
                <a:srgbClr val="E11B1E"/>
              </a:buClr>
              <a:buFont typeface="Wingdings" panose="05000000000000000000" pitchFamily="2" charset="2"/>
              <a:buChar char="§"/>
            </a:pPr>
            <a:r>
              <a:rPr lang="de-AT" sz="2000" dirty="0">
                <a:latin typeface="+mn-lt"/>
                <a:ea typeface="Tahoma" panose="020B0604030504040204" pitchFamily="34" charset="0"/>
                <a:cs typeface="Tahoma" panose="020B0604030504040204" pitchFamily="34" charset="0"/>
              </a:rPr>
              <a:t>zu beweisende Tatsache als richtig anerkannt,</a:t>
            </a:r>
          </a:p>
          <a:p>
            <a:pPr marL="913085" lvl="1" indent="-342900" algn="just" eaLnBrk="1" hangingPunct="1">
              <a:spcBef>
                <a:spcPts val="1088"/>
              </a:spcBef>
              <a:buClr>
                <a:srgbClr val="E11B1E"/>
              </a:buClr>
              <a:buFont typeface="Wingdings" panose="05000000000000000000" pitchFamily="2" charset="2"/>
              <a:buChar char="§"/>
            </a:pPr>
            <a:r>
              <a:rPr lang="de-AT" sz="2000" dirty="0">
                <a:latin typeface="+mn-lt"/>
                <a:ea typeface="Tahoma" panose="020B0604030504040204" pitchFamily="34" charset="0"/>
                <a:cs typeface="Tahoma" panose="020B0604030504040204" pitchFamily="34" charset="0"/>
              </a:rPr>
              <a:t>zu beweisende Tatsache unerheblich</a:t>
            </a:r>
          </a:p>
          <a:p>
            <a:pPr marL="913085" lvl="1" indent="-342900" algn="just" eaLnBrk="1" hangingPunct="1">
              <a:spcBef>
                <a:spcPts val="1088"/>
              </a:spcBef>
              <a:buClr>
                <a:srgbClr val="E11B1E"/>
              </a:buClr>
              <a:buFont typeface="Wingdings" panose="05000000000000000000" pitchFamily="2" charset="2"/>
              <a:buChar char="§"/>
            </a:pPr>
            <a:r>
              <a:rPr lang="de-AT" sz="2000" dirty="0">
                <a:latin typeface="+mn-lt"/>
                <a:ea typeface="Tahoma" panose="020B0604030504040204" pitchFamily="34" charset="0"/>
                <a:cs typeface="Tahoma" panose="020B0604030504040204" pitchFamily="34" charset="0"/>
              </a:rPr>
              <a:t>unverhältnismäßiger Kostenaufwand (ev. Kostentragung durch Partei)</a:t>
            </a:r>
          </a:p>
          <a:p>
            <a:pPr marL="913085" lvl="1" indent="-342900" algn="just" eaLnBrk="1" hangingPunct="1">
              <a:spcBef>
                <a:spcPts val="1088"/>
              </a:spcBef>
              <a:buClr>
                <a:srgbClr val="E11B1E"/>
              </a:buClr>
              <a:buFont typeface="Wingdings" panose="05000000000000000000" pitchFamily="2" charset="2"/>
              <a:buChar char="§"/>
            </a:pPr>
            <a:r>
              <a:rPr lang="de-AT" sz="2000" dirty="0">
                <a:latin typeface="+mn-lt"/>
                <a:ea typeface="Tahoma" panose="020B0604030504040204" pitchFamily="34" charset="0"/>
                <a:cs typeface="Tahoma" panose="020B0604030504040204" pitchFamily="34" charset="0"/>
              </a:rPr>
              <a:t>Verschleppungsabsicht</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1128762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845752A2-EE2F-4B5E-BE58-ADD4503DF554}" type="slidenum">
              <a:rPr lang="de-AT" sz="1000">
                <a:latin typeface="Tahoma" pitchFamily="34" charset="0"/>
              </a:rPr>
              <a:pPr eaLnBrk="1" hangingPunct="1"/>
              <a:t>77</a:t>
            </a:fld>
            <a:endParaRPr lang="de-AT" sz="1000">
              <a:latin typeface="Tahoma" pitchFamily="34" charset="0"/>
            </a:endParaRPr>
          </a:p>
        </p:txBody>
      </p:sp>
      <p:sp>
        <p:nvSpPr>
          <p:cNvPr id="37891" name="Rectangle 2"/>
          <p:cNvSpPr>
            <a:spLocks noGrp="1" noChangeArrowheads="1"/>
          </p:cNvSpPr>
          <p:nvPr>
            <p:ph type="title"/>
          </p:nvPr>
        </p:nvSpPr>
        <p:spPr>
          <a:xfrm>
            <a:off x="791327" y="458960"/>
            <a:ext cx="8531622" cy="457199"/>
          </a:xfrm>
        </p:spPr>
        <p:txBody>
          <a:bodyPr/>
          <a:lstStyle/>
          <a:p>
            <a:pPr algn="ctr" eaLnBrk="1" hangingPunct="1"/>
            <a:r>
              <a:rPr lang="de-AT" dirty="0" smtClean="0">
                <a:ea typeface="ＭＳ Ｐゴシック" pitchFamily="34" charset="-128"/>
              </a:rPr>
              <a:t>Befugnisse der Abgabenbehörden</a:t>
            </a:r>
            <a:endParaRPr lang="de-DE" dirty="0" smtClean="0">
              <a:ea typeface="ＭＳ Ｐゴシック" pitchFamily="34" charset="-128"/>
            </a:endParaRPr>
          </a:p>
        </p:txBody>
      </p:sp>
      <p:sp>
        <p:nvSpPr>
          <p:cNvPr id="7" name="Rectangle 3"/>
          <p:cNvSpPr txBox="1">
            <a:spLocks noChangeArrowheads="1"/>
          </p:cNvSpPr>
          <p:nvPr/>
        </p:nvSpPr>
        <p:spPr bwMode="auto">
          <a:xfrm>
            <a:off x="320040" y="1447801"/>
            <a:ext cx="8212400" cy="471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36" tIns="41468" rIns="82936" bIns="41468"/>
          <a:lstStyle>
            <a:lvl1pPr marL="365125" indent="-365125" eaLnBrk="0" hangingPunct="0">
              <a:defRPr sz="1300">
                <a:solidFill>
                  <a:schemeClr val="tx1"/>
                </a:solidFill>
                <a:latin typeface="Arial" pitchFamily="34" charset="0"/>
                <a:ea typeface="ＭＳ Ｐゴシック" pitchFamily="34" charset="-128"/>
              </a:defRPr>
            </a:lvl1pPr>
            <a:lvl2pPr marL="633413" indent="-268288"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eaLnBrk="1" hangingPunct="1">
              <a:spcBef>
                <a:spcPts val="2177"/>
              </a:spcBef>
              <a:buClr>
                <a:srgbClr val="FF0000"/>
              </a:buClr>
              <a:buFont typeface="Wingdings" pitchFamily="2" charset="2"/>
              <a:buChar char="§"/>
            </a:pPr>
            <a:r>
              <a:rPr lang="de-AT" sz="2300" b="1" dirty="0">
                <a:solidFill>
                  <a:srgbClr val="000000"/>
                </a:solidFill>
                <a:latin typeface="+mn-lt"/>
              </a:rPr>
              <a:t>Schätzung</a:t>
            </a:r>
            <a:r>
              <a:rPr lang="de-AT" sz="2300" dirty="0">
                <a:solidFill>
                  <a:srgbClr val="000000"/>
                </a:solidFill>
                <a:latin typeface="+mn-lt"/>
              </a:rPr>
              <a:t> (§ 184 BAO)</a:t>
            </a:r>
          </a:p>
          <a:p>
            <a:pPr lvl="1" algn="just" eaLnBrk="1" hangingPunct="1">
              <a:spcBef>
                <a:spcPts val="1633"/>
              </a:spcBef>
              <a:buClr>
                <a:srgbClr val="E11B1E"/>
              </a:buClr>
              <a:buFontTx/>
              <a:buChar char="-"/>
            </a:pPr>
            <a:r>
              <a:rPr lang="de-AT" sz="2200" b="1" dirty="0">
                <a:latin typeface="+mn-lt"/>
              </a:rPr>
              <a:t>Grundsatz der Subsidiarität der Schätzung</a:t>
            </a:r>
          </a:p>
          <a:p>
            <a:pPr lvl="1" algn="just" eaLnBrk="1" hangingPunct="1">
              <a:spcBef>
                <a:spcPts val="1088"/>
              </a:spcBef>
              <a:buClr>
                <a:srgbClr val="E11B1E"/>
              </a:buClr>
              <a:buFontTx/>
              <a:buChar char="-"/>
            </a:pPr>
            <a:r>
              <a:rPr lang="de-AT" sz="2200" dirty="0">
                <a:latin typeface="+mn-lt"/>
              </a:rPr>
              <a:t>Nicht die Abgabe, sondern die Bemessungsgrundlagen sind zu schätzen; Schätzung ist </a:t>
            </a:r>
            <a:r>
              <a:rPr lang="de-AT" sz="2200" b="1" dirty="0">
                <a:latin typeface="+mn-lt"/>
              </a:rPr>
              <a:t>keine Strafsteuer</a:t>
            </a:r>
            <a:endParaRPr lang="de-AT" sz="2200" dirty="0">
              <a:latin typeface="+mn-lt"/>
            </a:endParaRPr>
          </a:p>
          <a:p>
            <a:pPr lvl="1" algn="just" eaLnBrk="1" hangingPunct="1">
              <a:spcBef>
                <a:spcPts val="1088"/>
              </a:spcBef>
              <a:buClr>
                <a:srgbClr val="E11B1E"/>
              </a:buClr>
              <a:buFontTx/>
              <a:buChar char="-"/>
            </a:pPr>
            <a:r>
              <a:rPr lang="de-AT" sz="2200" dirty="0">
                <a:latin typeface="+mn-lt"/>
              </a:rPr>
              <a:t>Berücksichtigung aller Umstände, um Ergebnis zu gewinnen, das die größte Wahrscheinlichkeit der Richtigkeit für sich hat</a:t>
            </a:r>
          </a:p>
          <a:p>
            <a:pPr lvl="1" algn="just" eaLnBrk="1" hangingPunct="1">
              <a:spcBef>
                <a:spcPts val="1088"/>
              </a:spcBef>
              <a:buClr>
                <a:srgbClr val="E11B1E"/>
              </a:buClr>
              <a:buFontTx/>
              <a:buChar char="-"/>
            </a:pPr>
            <a:r>
              <a:rPr lang="de-AT" sz="2200" dirty="0">
                <a:latin typeface="+mn-lt"/>
              </a:rPr>
              <a:t>Beachtung des </a:t>
            </a:r>
            <a:r>
              <a:rPr lang="de-AT" sz="2200" b="1" dirty="0">
                <a:latin typeface="+mn-lt"/>
              </a:rPr>
              <a:t>Grundsatzes des Parteiengehörs</a:t>
            </a:r>
          </a:p>
          <a:p>
            <a:pPr lvl="1" algn="just" eaLnBrk="1" hangingPunct="1">
              <a:spcBef>
                <a:spcPts val="1088"/>
              </a:spcBef>
              <a:buClr>
                <a:srgbClr val="E11B1E"/>
              </a:buClr>
              <a:buFontTx/>
              <a:buChar char="-"/>
            </a:pPr>
            <a:r>
              <a:rPr lang="de-AT" sz="2200" b="1" dirty="0">
                <a:latin typeface="+mn-lt"/>
              </a:rPr>
              <a:t>Schlüssige Begründung </a:t>
            </a:r>
            <a:r>
              <a:rPr lang="de-AT" sz="2200" dirty="0">
                <a:latin typeface="+mn-lt"/>
              </a:rPr>
              <a:t>des Schätzungsergebnisses </a:t>
            </a:r>
            <a:r>
              <a:rPr lang="de-AT" sz="2000" dirty="0">
                <a:latin typeface="+mn-lt"/>
              </a:rPr>
              <a:t>(Darstellung der Schätzungsmethode und –vorgangsweise)</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943803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122D49F2-049B-418B-897B-93E167C216E6}" type="slidenum">
              <a:rPr lang="de-AT" sz="1000">
                <a:latin typeface="Tahoma" pitchFamily="34" charset="0"/>
              </a:rPr>
              <a:pPr eaLnBrk="1" hangingPunct="1"/>
              <a:t>78</a:t>
            </a:fld>
            <a:endParaRPr lang="de-AT" sz="1000">
              <a:latin typeface="Tahoma" pitchFamily="34" charset="0"/>
            </a:endParaRPr>
          </a:p>
        </p:txBody>
      </p:sp>
      <p:sp>
        <p:nvSpPr>
          <p:cNvPr id="37891" name="Rectangle 2"/>
          <p:cNvSpPr>
            <a:spLocks noGrp="1" noChangeArrowheads="1"/>
          </p:cNvSpPr>
          <p:nvPr>
            <p:ph type="title"/>
          </p:nvPr>
        </p:nvSpPr>
        <p:spPr>
          <a:xfrm>
            <a:off x="383364" y="347591"/>
            <a:ext cx="8531622" cy="594360"/>
          </a:xfrm>
        </p:spPr>
        <p:txBody>
          <a:bodyPr/>
          <a:lstStyle/>
          <a:p>
            <a:pPr algn="ctr" eaLnBrk="1" hangingPunct="1"/>
            <a:r>
              <a:rPr lang="de-AT" dirty="0" smtClean="0">
                <a:ea typeface="ＭＳ Ｐゴシック" pitchFamily="34" charset="-128"/>
              </a:rPr>
              <a:t>Befugnisse der Abgabenbehörden</a:t>
            </a:r>
            <a:endParaRPr lang="de-DE" dirty="0" smtClean="0">
              <a:ea typeface="ＭＳ Ｐゴシック" pitchFamily="34" charset="-128"/>
            </a:endParaRPr>
          </a:p>
        </p:txBody>
      </p:sp>
      <p:sp>
        <p:nvSpPr>
          <p:cNvPr id="7" name="Rectangle 3"/>
          <p:cNvSpPr txBox="1">
            <a:spLocks noChangeArrowheads="1"/>
          </p:cNvSpPr>
          <p:nvPr/>
        </p:nvSpPr>
        <p:spPr bwMode="auto">
          <a:xfrm>
            <a:off x="441960" y="1155895"/>
            <a:ext cx="7983480" cy="457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936" tIns="41468" rIns="82936" bIns="41468"/>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1168" indent="-331168" eaLnBrk="1" hangingPunct="1">
              <a:spcBef>
                <a:spcPts val="2177"/>
              </a:spcBef>
              <a:buClr>
                <a:srgbClr val="FF0000"/>
              </a:buClr>
              <a:buFont typeface="Wingdings" pitchFamily="2" charset="2"/>
              <a:buChar char="§"/>
              <a:defRPr/>
            </a:pPr>
            <a:r>
              <a:rPr lang="de-AT" sz="2300" b="1" kern="0" dirty="0">
                <a:solidFill>
                  <a:srgbClr val="000000"/>
                </a:solidFill>
              </a:rPr>
              <a:t>Schätzung</a:t>
            </a:r>
            <a:r>
              <a:rPr lang="de-AT" sz="2300" kern="0" dirty="0">
                <a:solidFill>
                  <a:srgbClr val="000000"/>
                </a:solidFill>
              </a:rPr>
              <a:t> (§ 184 BAO)</a:t>
            </a:r>
          </a:p>
          <a:p>
            <a:pPr marL="574506" lvl="1" indent="-243337" algn="just" defTabSz="827921" eaLnBrk="1" hangingPunct="1">
              <a:spcBef>
                <a:spcPts val="1633"/>
              </a:spcBef>
              <a:buClr>
                <a:srgbClr val="E11B1E"/>
              </a:buClr>
              <a:buFontTx/>
              <a:buChar char="-"/>
              <a:defRPr/>
            </a:pPr>
            <a:r>
              <a:rPr lang="de-AT" sz="2200" b="1" dirty="0">
                <a:ea typeface="ＭＳ Ｐゴシック" pitchFamily="34" charset="-128"/>
              </a:rPr>
              <a:t>Schätzungsgründe</a:t>
            </a:r>
            <a:r>
              <a:rPr lang="de-AT" sz="2200" dirty="0">
                <a:ea typeface="ＭＳ Ｐゴシック" pitchFamily="34" charset="-128"/>
              </a:rPr>
              <a:t> liegen </a:t>
            </a:r>
            <a:r>
              <a:rPr lang="de-AT" sz="2200" dirty="0" err="1">
                <a:ea typeface="ＭＳ Ｐゴシック" pitchFamily="34" charset="-128"/>
              </a:rPr>
              <a:t>insbes</a:t>
            </a:r>
            <a:r>
              <a:rPr lang="de-AT" sz="2200" dirty="0">
                <a:ea typeface="ＭＳ Ｐゴシック" pitchFamily="34" charset="-128"/>
              </a:rPr>
              <a:t> vor, wenn </a:t>
            </a:r>
            <a:r>
              <a:rPr lang="de-AT" sz="2200" dirty="0" err="1">
                <a:ea typeface="ＭＳ Ｐゴシック" pitchFamily="34" charset="-128"/>
              </a:rPr>
              <a:t>AbgPfl</a:t>
            </a:r>
            <a:r>
              <a:rPr lang="de-AT" sz="2200" dirty="0">
                <a:ea typeface="ＭＳ Ｐゴシック" pitchFamily="34" charset="-128"/>
              </a:rPr>
              <a:t>:</a:t>
            </a:r>
            <a:endParaRPr lang="de-AT" sz="2200" b="1" dirty="0">
              <a:ea typeface="ＭＳ Ｐゴシック" pitchFamily="34" charset="-128"/>
            </a:endParaRPr>
          </a:p>
          <a:p>
            <a:pPr marL="816402" lvl="5" indent="-241897" defTabSz="652258">
              <a:spcBef>
                <a:spcPts val="1088"/>
              </a:spcBef>
              <a:buClr>
                <a:srgbClr val="FF0000"/>
              </a:buClr>
              <a:buFont typeface="Wingdings" pitchFamily="2" charset="2"/>
              <a:buChar char="ü"/>
              <a:defRPr/>
            </a:pPr>
            <a:r>
              <a:rPr lang="de-AT" dirty="0"/>
              <a:t>Eigene Angaben </a:t>
            </a:r>
            <a:r>
              <a:rPr lang="de-AT" b="1" dirty="0"/>
              <a:t>nicht </a:t>
            </a:r>
            <a:r>
              <a:rPr lang="de-AT" dirty="0"/>
              <a:t>ausreichend aufklärt</a:t>
            </a:r>
          </a:p>
          <a:p>
            <a:pPr marL="816402" lvl="5" indent="-241897" defTabSz="652258">
              <a:spcBef>
                <a:spcPts val="1088"/>
              </a:spcBef>
              <a:buClr>
                <a:srgbClr val="FF0000"/>
              </a:buClr>
              <a:buFont typeface="Wingdings" pitchFamily="2" charset="2"/>
              <a:buChar char="ü"/>
              <a:defRPr/>
            </a:pPr>
            <a:r>
              <a:rPr lang="de-AT" dirty="0"/>
              <a:t>Für Grundlagenermittlung wesentlichen Auskünfte </a:t>
            </a:r>
            <a:r>
              <a:rPr lang="de-AT" b="1" dirty="0"/>
              <a:t>verweigert</a:t>
            </a:r>
          </a:p>
          <a:p>
            <a:pPr marL="816402" lvl="5" indent="-241897" defTabSz="652258">
              <a:spcBef>
                <a:spcPts val="1088"/>
              </a:spcBef>
              <a:buClr>
                <a:srgbClr val="FF0000"/>
              </a:buClr>
              <a:buFont typeface="Wingdings" pitchFamily="2" charset="2"/>
              <a:buChar char="ü"/>
              <a:defRPr/>
            </a:pPr>
            <a:r>
              <a:rPr lang="de-AT" dirty="0"/>
              <a:t>Zu führende Bücher oder Aufzeichnungen </a:t>
            </a:r>
            <a:r>
              <a:rPr lang="de-AT" b="1" dirty="0"/>
              <a:t>nicht vorlegt</a:t>
            </a:r>
          </a:p>
          <a:p>
            <a:pPr marL="816402" lvl="5" indent="-241897" defTabSz="652258">
              <a:spcBef>
                <a:spcPts val="1088"/>
              </a:spcBef>
              <a:buClr>
                <a:srgbClr val="FF0000"/>
              </a:buClr>
              <a:buFont typeface="Wingdings" pitchFamily="2" charset="2"/>
              <a:buChar char="ü"/>
              <a:defRPr/>
            </a:pPr>
            <a:r>
              <a:rPr lang="de-AT" b="1" dirty="0"/>
              <a:t>Sachlich unrichtige </a:t>
            </a:r>
            <a:r>
              <a:rPr lang="de-AT" dirty="0"/>
              <a:t>Bücher/Aufzeichnungen vorlegt</a:t>
            </a:r>
          </a:p>
          <a:p>
            <a:pPr marL="816402" lvl="5" indent="-241897" defTabSz="652258">
              <a:spcBef>
                <a:spcPts val="1088"/>
              </a:spcBef>
              <a:buClr>
                <a:srgbClr val="FF0000"/>
              </a:buClr>
              <a:buFont typeface="Wingdings" pitchFamily="2" charset="2"/>
              <a:buChar char="ü"/>
              <a:defRPr/>
            </a:pPr>
            <a:r>
              <a:rPr lang="de-AT" b="1" dirty="0"/>
              <a:t>Formell so mangelhafte</a:t>
            </a:r>
            <a:r>
              <a:rPr lang="de-AT" dirty="0"/>
              <a:t> Bücher/Aufzeichnungen vorlegt, dass sie an der sachlichen Richtigkeit zweifeln lassen</a:t>
            </a:r>
          </a:p>
          <a:p>
            <a:pPr marL="816402" lvl="5" indent="-241897" defTabSz="652258">
              <a:spcBef>
                <a:spcPts val="1088"/>
              </a:spcBef>
              <a:buClr>
                <a:srgbClr val="FF0000"/>
              </a:buClr>
              <a:buFont typeface="Wingdings" pitchFamily="2" charset="2"/>
              <a:buChar char="ü"/>
              <a:defRPr/>
            </a:pPr>
            <a:r>
              <a:rPr lang="de-AT" dirty="0" err="1"/>
              <a:t>Rechtswidrigerweise</a:t>
            </a:r>
            <a:r>
              <a:rPr lang="de-AT" dirty="0"/>
              <a:t> </a:t>
            </a:r>
            <a:r>
              <a:rPr lang="de-AT" b="1" dirty="0"/>
              <a:t>keine </a:t>
            </a:r>
            <a:r>
              <a:rPr lang="de-AT" dirty="0"/>
              <a:t>Abgabenerklärung einreicht</a:t>
            </a:r>
          </a:p>
          <a:p>
            <a:pPr marL="816402" lvl="5" indent="-241897" defTabSz="652258">
              <a:spcBef>
                <a:spcPts val="1088"/>
              </a:spcBef>
              <a:buClr>
                <a:srgbClr val="FF0000"/>
              </a:buClr>
              <a:buFont typeface="Wingdings" pitchFamily="2" charset="2"/>
              <a:buChar char="ü"/>
              <a:defRPr/>
            </a:pPr>
            <a:r>
              <a:rPr lang="de-AT" dirty="0"/>
              <a:t>Ungeklärten Vermögenszuwachs </a:t>
            </a:r>
            <a:r>
              <a:rPr lang="de-AT" b="1" dirty="0" smtClean="0"/>
              <a:t>aufweist und nicht </a:t>
            </a:r>
            <a:r>
              <a:rPr lang="de-AT" dirty="0" smtClean="0"/>
              <a:t>erklären kann</a:t>
            </a:r>
            <a:endParaRPr lang="de-AT"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04623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080C7F33-3DC3-43DB-AECD-DEF7D2ACE8E2}" type="slidenum">
              <a:rPr lang="de-AT" sz="1000">
                <a:latin typeface="Tahoma" pitchFamily="34" charset="0"/>
              </a:rPr>
              <a:pPr eaLnBrk="1" hangingPunct="1"/>
              <a:t>79</a:t>
            </a:fld>
            <a:endParaRPr lang="de-AT" sz="1000">
              <a:latin typeface="Tahoma" pitchFamily="34" charset="0"/>
            </a:endParaRPr>
          </a:p>
        </p:txBody>
      </p:sp>
      <p:sp>
        <p:nvSpPr>
          <p:cNvPr id="37891" name="Rectangle 2"/>
          <p:cNvSpPr>
            <a:spLocks noGrp="1" noChangeArrowheads="1"/>
          </p:cNvSpPr>
          <p:nvPr>
            <p:ph type="title"/>
          </p:nvPr>
        </p:nvSpPr>
        <p:spPr>
          <a:xfrm>
            <a:off x="432600" y="417342"/>
            <a:ext cx="8531622" cy="426719"/>
          </a:xfrm>
        </p:spPr>
        <p:txBody>
          <a:bodyPr/>
          <a:lstStyle/>
          <a:p>
            <a:pPr algn="ctr" eaLnBrk="1" hangingPunct="1"/>
            <a:r>
              <a:rPr lang="de-AT" dirty="0" smtClean="0">
                <a:ea typeface="ＭＳ Ｐゴシック" pitchFamily="34" charset="-128"/>
              </a:rPr>
              <a:t>Befugnisse der Abgabenbehörden</a:t>
            </a:r>
            <a:endParaRPr lang="de-DE" dirty="0" smtClean="0">
              <a:ea typeface="ＭＳ Ｐゴシック" pitchFamily="34" charset="-128"/>
            </a:endParaRPr>
          </a:p>
        </p:txBody>
      </p:sp>
      <p:sp>
        <p:nvSpPr>
          <p:cNvPr id="7" name="Rectangle 3"/>
          <p:cNvSpPr txBox="1">
            <a:spLocks noChangeArrowheads="1"/>
          </p:cNvSpPr>
          <p:nvPr/>
        </p:nvSpPr>
        <p:spPr bwMode="auto">
          <a:xfrm>
            <a:off x="645009" y="1093177"/>
            <a:ext cx="7724160" cy="465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936" tIns="41468" rIns="82936" bIns="41468"/>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31168" indent="-331168" eaLnBrk="1" hangingPunct="1">
              <a:spcBef>
                <a:spcPts val="2177"/>
              </a:spcBef>
              <a:buClr>
                <a:srgbClr val="FF0000"/>
              </a:buClr>
              <a:buFont typeface="Wingdings" pitchFamily="2" charset="2"/>
              <a:buChar char="§"/>
              <a:defRPr/>
            </a:pPr>
            <a:r>
              <a:rPr lang="de-AT" sz="2300" b="1" kern="0" dirty="0">
                <a:solidFill>
                  <a:srgbClr val="000000"/>
                </a:solidFill>
              </a:rPr>
              <a:t>Schätzung</a:t>
            </a:r>
            <a:r>
              <a:rPr lang="de-AT" sz="2300" kern="0" dirty="0">
                <a:solidFill>
                  <a:srgbClr val="000000"/>
                </a:solidFill>
              </a:rPr>
              <a:t> (§ 184 </a:t>
            </a:r>
            <a:r>
              <a:rPr lang="de-AT" sz="2300" kern="0" dirty="0" smtClean="0">
                <a:solidFill>
                  <a:srgbClr val="000000"/>
                </a:solidFill>
              </a:rPr>
              <a:t>BAO)</a:t>
            </a:r>
            <a:r>
              <a:rPr lang="de-AT" sz="2200" b="1" dirty="0" smtClean="0">
                <a:ea typeface="ＭＳ Ｐゴシック" pitchFamily="34" charset="-128"/>
              </a:rPr>
              <a:t>Schätzungsmethoden</a:t>
            </a:r>
            <a:r>
              <a:rPr lang="de-AT" sz="2200" dirty="0" smtClean="0">
                <a:ea typeface="ＭＳ Ｐゴシック" pitchFamily="34" charset="-128"/>
              </a:rPr>
              <a:t> </a:t>
            </a:r>
            <a:r>
              <a:rPr lang="de-AT" sz="2200" dirty="0">
                <a:ea typeface="ＭＳ Ｐゴシック" pitchFamily="34" charset="-128"/>
              </a:rPr>
              <a:t>(Auswahl nach Ermessen):</a:t>
            </a:r>
            <a:endParaRPr lang="de-AT" sz="2200" b="1" dirty="0">
              <a:ea typeface="ＭＳ Ｐゴシック" pitchFamily="34" charset="-128"/>
            </a:endParaRPr>
          </a:p>
          <a:p>
            <a:pPr marL="816402" lvl="5" indent="-241897" defTabSz="652258">
              <a:spcBef>
                <a:spcPts val="1088"/>
              </a:spcBef>
              <a:buClr>
                <a:srgbClr val="FF0000"/>
              </a:buClr>
              <a:buFont typeface="Wingdings" pitchFamily="2" charset="2"/>
              <a:buChar char="ü"/>
              <a:defRPr/>
            </a:pPr>
            <a:r>
              <a:rPr lang="de-AT" dirty="0"/>
              <a:t>Äußerer Betriebsvergleich (beachte: § 48a BAO und Verbot „geheimer“ Beweismittel)</a:t>
            </a:r>
          </a:p>
          <a:p>
            <a:pPr marL="816402" lvl="5" indent="-241897" defTabSz="652258">
              <a:spcBef>
                <a:spcPts val="1088"/>
              </a:spcBef>
              <a:buClr>
                <a:srgbClr val="FF0000"/>
              </a:buClr>
              <a:buFont typeface="Wingdings" pitchFamily="2" charset="2"/>
              <a:buChar char="ü"/>
              <a:defRPr/>
            </a:pPr>
            <a:r>
              <a:rPr lang="de-AT" dirty="0"/>
              <a:t>Innerer Betriebsvergleich (mit Ergebnissen der Vorjahre)</a:t>
            </a:r>
          </a:p>
          <a:p>
            <a:pPr marL="816402" lvl="5" indent="-241897" defTabSz="652258">
              <a:spcBef>
                <a:spcPts val="1088"/>
              </a:spcBef>
              <a:buClr>
                <a:srgbClr val="FF0000"/>
              </a:buClr>
              <a:buFont typeface="Wingdings" pitchFamily="2" charset="2"/>
              <a:buChar char="ü"/>
              <a:defRPr/>
            </a:pPr>
            <a:r>
              <a:rPr lang="de-AT" dirty="0"/>
              <a:t>Schätzung nach dem Lebensaufwand</a:t>
            </a:r>
          </a:p>
          <a:p>
            <a:pPr marL="816402" lvl="5" indent="-241897" defTabSz="652258">
              <a:spcBef>
                <a:spcPts val="1088"/>
              </a:spcBef>
              <a:buClr>
                <a:srgbClr val="FF0000"/>
              </a:buClr>
              <a:buFont typeface="Wingdings" pitchFamily="2" charset="2"/>
              <a:buChar char="ü"/>
              <a:defRPr/>
            </a:pPr>
            <a:r>
              <a:rPr lang="de-AT" dirty="0"/>
              <a:t>Schätzung nach dem Vermögenszuwachs</a:t>
            </a:r>
          </a:p>
          <a:p>
            <a:pPr marL="816402" lvl="5" indent="-241897" defTabSz="652258">
              <a:spcBef>
                <a:spcPts val="1088"/>
              </a:spcBef>
              <a:buClr>
                <a:srgbClr val="FF0000"/>
              </a:buClr>
              <a:buFont typeface="Wingdings" pitchFamily="2" charset="2"/>
              <a:buChar char="ü"/>
              <a:defRPr/>
            </a:pPr>
            <a:r>
              <a:rPr lang="de-AT" dirty="0"/>
              <a:t>Schätzung nach Erfahrungssätzen</a:t>
            </a:r>
          </a:p>
          <a:p>
            <a:pPr marL="816402" lvl="5" indent="-241897" defTabSz="652258">
              <a:spcBef>
                <a:spcPts val="1088"/>
              </a:spcBef>
              <a:buClr>
                <a:srgbClr val="FF0000"/>
              </a:buClr>
              <a:buFont typeface="Wingdings" pitchFamily="2" charset="2"/>
              <a:buChar char="ü"/>
              <a:defRPr/>
            </a:pPr>
            <a:r>
              <a:rPr lang="de-AT" dirty="0"/>
              <a:t>Kalkulatorische Schätzung</a:t>
            </a:r>
          </a:p>
          <a:p>
            <a:pPr marL="816402" lvl="5" indent="-241897" defTabSz="652258">
              <a:spcBef>
                <a:spcPts val="1088"/>
              </a:spcBef>
              <a:buClr>
                <a:srgbClr val="FF0000"/>
              </a:buClr>
              <a:buFont typeface="Wingdings" pitchFamily="2" charset="2"/>
              <a:buChar char="ü"/>
              <a:defRPr/>
            </a:pPr>
            <a:r>
              <a:rPr lang="de-AT" dirty="0" smtClean="0"/>
              <a:t>Mathematisch-statistische Methoden</a:t>
            </a:r>
          </a:p>
          <a:p>
            <a:pPr marL="816402" lvl="5" indent="-241897" defTabSz="652258">
              <a:spcBef>
                <a:spcPts val="1088"/>
              </a:spcBef>
              <a:buClr>
                <a:srgbClr val="FF0000"/>
              </a:buClr>
              <a:buFont typeface="Wingdings" pitchFamily="2" charset="2"/>
              <a:buChar char="ü"/>
              <a:defRPr/>
            </a:pPr>
            <a:r>
              <a:rPr lang="de-AT" dirty="0"/>
              <a:t>Sicherheitszuschlag</a:t>
            </a:r>
          </a:p>
          <a:p>
            <a:pPr marL="816402" lvl="5" indent="-241897" defTabSz="652258">
              <a:spcBef>
                <a:spcPts val="1088"/>
              </a:spcBef>
              <a:buClr>
                <a:srgbClr val="FF0000"/>
              </a:buClr>
              <a:buFont typeface="Wingdings" pitchFamily="2" charset="2"/>
              <a:buChar char="ü"/>
              <a:defRPr/>
            </a:pPr>
            <a:endParaRPr lang="de-AT" dirty="0" smtClean="0"/>
          </a:p>
          <a:p>
            <a:pPr marL="816402" lvl="5" indent="-241897" defTabSz="652258">
              <a:spcBef>
                <a:spcPts val="1088"/>
              </a:spcBef>
              <a:buClr>
                <a:srgbClr val="FF0000"/>
              </a:buClr>
              <a:buFont typeface="Wingdings" pitchFamily="2" charset="2"/>
              <a:buChar char="ü"/>
              <a:defRPr/>
            </a:pPr>
            <a:endParaRPr lang="de-AT" dirty="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531287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3"/>
          <p:cNvSpPr>
            <a:spLocks noGrp="1"/>
          </p:cNvSpPr>
          <p:nvPr>
            <p:ph type="sldNum" sz="quarter" idx="10"/>
          </p:nvPr>
        </p:nvSpPr>
        <p:spPr>
          <a:noFill/>
        </p:spPr>
        <p:txBody>
          <a:bodyPr/>
          <a:lstStyle>
            <a:lvl1pPr>
              <a:defRPr sz="2400">
                <a:solidFill>
                  <a:schemeClr val="tx1"/>
                </a:solidFill>
                <a:latin typeface="Arial" charset="0"/>
              </a:defRPr>
            </a:lvl1pPr>
            <a:lvl2pPr marL="742858" indent="-285715">
              <a:defRPr sz="2400">
                <a:solidFill>
                  <a:schemeClr val="tx1"/>
                </a:solidFill>
                <a:latin typeface="Arial" charset="0"/>
              </a:defRPr>
            </a:lvl2pPr>
            <a:lvl3pPr marL="1142859" indent="-228572">
              <a:defRPr sz="2400">
                <a:solidFill>
                  <a:schemeClr val="tx1"/>
                </a:solidFill>
                <a:latin typeface="Arial" charset="0"/>
              </a:defRPr>
            </a:lvl3pPr>
            <a:lvl4pPr marL="1600002" indent="-228572">
              <a:defRPr sz="2400">
                <a:solidFill>
                  <a:schemeClr val="tx1"/>
                </a:solidFill>
                <a:latin typeface="Arial" charset="0"/>
              </a:defRPr>
            </a:lvl4pPr>
            <a:lvl5pPr marL="2057147" indent="-228572">
              <a:defRPr sz="2400">
                <a:solidFill>
                  <a:schemeClr val="tx1"/>
                </a:solidFill>
                <a:latin typeface="Arial" charset="0"/>
              </a:defRPr>
            </a:lvl5pPr>
            <a:lvl6pPr marL="2514290"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6pPr>
            <a:lvl7pPr marL="2971434"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7pPr>
            <a:lvl8pPr marL="3428578"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8pPr>
            <a:lvl9pPr marL="3885721"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9pPr>
          </a:lstStyle>
          <a:p>
            <a:fld id="{D5E2E555-A65B-4AE0-B40B-3A2023748DF4}" type="slidenum">
              <a:rPr lang="de-AT" altLang="de-DE" sz="1100">
                <a:latin typeface="Tahoma" pitchFamily="34" charset="0"/>
              </a:rPr>
              <a:pPr/>
              <a:t>8</a:t>
            </a:fld>
            <a:endParaRPr lang="de-AT" altLang="de-DE" sz="1100">
              <a:latin typeface="Tahoma" pitchFamily="34" charset="0"/>
            </a:endParaRPr>
          </a:p>
        </p:txBody>
      </p:sp>
      <p:sp>
        <p:nvSpPr>
          <p:cNvPr id="4099" name="Rectangle 3"/>
          <p:cNvSpPr>
            <a:spLocks noGrp="1" noChangeArrowheads="1"/>
          </p:cNvSpPr>
          <p:nvPr>
            <p:ph type="body" idx="1"/>
          </p:nvPr>
        </p:nvSpPr>
        <p:spPr>
          <a:xfrm>
            <a:off x="395288" y="1729739"/>
            <a:ext cx="6789411" cy="4219541"/>
          </a:xfrm>
        </p:spPr>
        <p:txBody>
          <a:bodyPr/>
          <a:lstStyle/>
          <a:p>
            <a:pPr marL="0" indent="0">
              <a:buNone/>
            </a:pPr>
            <a:endParaRPr lang="de-AT" altLang="de-DE" sz="1600" dirty="0">
              <a:latin typeface="Palatino Linotype" panose="02040502050505030304" pitchFamily="18" charset="0"/>
              <a:ea typeface="+mj-ea"/>
              <a:cs typeface="+mj-cs"/>
            </a:endParaRPr>
          </a:p>
        </p:txBody>
      </p:sp>
      <p:sp>
        <p:nvSpPr>
          <p:cNvPr id="4100" name="Rectangle 5"/>
          <p:cNvSpPr>
            <a:spLocks noGrp="1" noChangeArrowheads="1"/>
          </p:cNvSpPr>
          <p:nvPr>
            <p:ph type="title"/>
          </p:nvPr>
        </p:nvSpPr>
        <p:spPr>
          <a:xfrm>
            <a:off x="395289" y="883920"/>
            <a:ext cx="5472113" cy="731520"/>
          </a:xfrm>
          <a:noFill/>
        </p:spPr>
        <p:txBody>
          <a:bodyPr/>
          <a:lstStyle/>
          <a:p>
            <a:r>
              <a:rPr lang="de-AT" altLang="de-DE" sz="3200" b="0" dirty="0">
                <a:solidFill>
                  <a:srgbClr val="5C171F"/>
                </a:solidFill>
                <a:latin typeface="Palatino Linotype" panose="02040502050505030304" pitchFamily="18" charset="0"/>
              </a:rPr>
              <a:t>Finanzressort</a:t>
            </a:r>
            <a:endParaRPr lang="de-DE" altLang="de-DE" sz="3200" b="0" dirty="0">
              <a:solidFill>
                <a:srgbClr val="5C171F"/>
              </a:solidFill>
              <a:latin typeface="Palatino Linotype" panose="02040502050505030304" pitchFamily="18" charset="0"/>
            </a:endParaRPr>
          </a:p>
        </p:txBody>
      </p:sp>
      <p:pic>
        <p:nvPicPr>
          <p:cNvPr id="410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700" y="1257301"/>
            <a:ext cx="1752600" cy="139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2628900"/>
            <a:ext cx="1752600" cy="1162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00" y="5219700"/>
            <a:ext cx="1752600" cy="116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700" y="3771900"/>
            <a:ext cx="1752600"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6332" y="469852"/>
            <a:ext cx="2677668" cy="647700"/>
          </a:xfrm>
          <a:prstGeom prst="rect">
            <a:avLst/>
          </a:prstGeom>
        </p:spPr>
      </p:pic>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162560"/>
            <a:ext cx="9029700" cy="615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710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122B621C-D388-43A1-954B-587F608B2D6D}" type="slidenum">
              <a:rPr lang="de-AT" sz="1000">
                <a:latin typeface="Tahoma" pitchFamily="34" charset="0"/>
              </a:rPr>
              <a:pPr eaLnBrk="1" hangingPunct="1"/>
              <a:t>80</a:t>
            </a:fld>
            <a:endParaRPr lang="de-AT" sz="1000">
              <a:latin typeface="Tahoma" pitchFamily="34" charset="0"/>
            </a:endParaRPr>
          </a:p>
        </p:txBody>
      </p:sp>
      <p:sp>
        <p:nvSpPr>
          <p:cNvPr id="48131" name="Rectangle 2"/>
          <p:cNvSpPr>
            <a:spLocks noGrp="1" noChangeArrowheads="1"/>
          </p:cNvSpPr>
          <p:nvPr>
            <p:ph type="title"/>
          </p:nvPr>
        </p:nvSpPr>
        <p:spPr>
          <a:xfrm>
            <a:off x="532227" y="485923"/>
            <a:ext cx="8319453" cy="403859"/>
          </a:xfrm>
        </p:spPr>
        <p:txBody>
          <a:bodyPr/>
          <a:lstStyle/>
          <a:p>
            <a:pPr algn="ctr" eaLnBrk="1" hangingPunct="1">
              <a:defRPr/>
            </a:pPr>
            <a:r>
              <a:rPr lang="de-AT" dirty="0" smtClean="0"/>
              <a:t>Neue Terminologie</a:t>
            </a:r>
            <a:endParaRPr lang="de-DE" dirty="0" smtClean="0"/>
          </a:p>
        </p:txBody>
      </p:sp>
      <p:graphicFrame>
        <p:nvGraphicFramePr>
          <p:cNvPr id="6" name="Tabelle 5"/>
          <p:cNvGraphicFramePr>
            <a:graphicFrameLocks noGrp="1" noChangeAspect="1"/>
          </p:cNvGraphicFramePr>
          <p:nvPr>
            <p:extLst>
              <p:ext uri="{D42A27DB-BD31-4B8C-83A1-F6EECF244321}">
                <p14:modId xmlns:p14="http://schemas.microsoft.com/office/powerpoint/2010/main" val="4150789277"/>
              </p:ext>
            </p:extLst>
          </p:nvPr>
        </p:nvGraphicFramePr>
        <p:xfrm>
          <a:off x="312419" y="1303023"/>
          <a:ext cx="8656320" cy="5341616"/>
        </p:xfrm>
        <a:graphic>
          <a:graphicData uri="http://schemas.openxmlformats.org/drawingml/2006/table">
            <a:tbl>
              <a:tblPr firstRow="1" bandRow="1">
                <a:tableStyleId>{21E4AEA4-8DFA-4A89-87EB-49C32662AFE0}</a:tableStyleId>
              </a:tblPr>
              <a:tblGrid>
                <a:gridCol w="4328160"/>
                <a:gridCol w="4328160"/>
              </a:tblGrid>
              <a:tr h="379923">
                <a:tc>
                  <a:txBody>
                    <a:bodyPr/>
                    <a:lstStyle/>
                    <a:p>
                      <a:pPr algn="ctr"/>
                      <a:r>
                        <a:rPr lang="de-AT" sz="1600" dirty="0" smtClean="0"/>
                        <a:t>Rechtsbegriffe bis 31.12.2013</a:t>
                      </a:r>
                      <a:endParaRPr lang="de-AT" sz="1600" dirty="0"/>
                    </a:p>
                  </a:txBody>
                  <a:tcPr marL="82944" marR="82944" marT="41468" marB="41468"/>
                </a:tc>
                <a:tc>
                  <a:txBody>
                    <a:bodyPr/>
                    <a:lstStyle/>
                    <a:p>
                      <a:pPr algn="ctr"/>
                      <a:r>
                        <a:rPr lang="de-AT" sz="1600" dirty="0" smtClean="0"/>
                        <a:t>Rechtsbegriffe ab 1.1.2014</a:t>
                      </a:r>
                      <a:endParaRPr lang="de-AT" sz="1600" dirty="0"/>
                    </a:p>
                  </a:txBody>
                  <a:tcPr marL="82944" marR="82944" marT="41468" marB="41468"/>
                </a:tc>
              </a:tr>
              <a:tr h="527582">
                <a:tc>
                  <a:txBody>
                    <a:bodyPr/>
                    <a:lstStyle/>
                    <a:p>
                      <a:r>
                        <a:rPr lang="de-AT" sz="1600" b="1" dirty="0" smtClean="0"/>
                        <a:t>Abgabenbehörde erster Instanz</a:t>
                      </a:r>
                      <a:endParaRPr lang="de-AT" sz="1600" b="1" dirty="0"/>
                    </a:p>
                  </a:txBody>
                  <a:tcPr marL="82944" marR="82944" marT="41468" marB="41468" anchor="ctr"/>
                </a:tc>
                <a:tc>
                  <a:txBody>
                    <a:bodyPr/>
                    <a:lstStyle/>
                    <a:p>
                      <a:r>
                        <a:rPr lang="de-AT" sz="1600" b="1" dirty="0" smtClean="0"/>
                        <a:t>Abgabenbehörde</a:t>
                      </a:r>
                      <a:endParaRPr lang="de-AT" sz="1600" b="1" dirty="0"/>
                    </a:p>
                  </a:txBody>
                  <a:tcPr marL="82944" marR="82944" marT="41468" marB="41468" anchor="ctr"/>
                </a:tc>
              </a:tr>
              <a:tr h="741037">
                <a:tc>
                  <a:txBody>
                    <a:bodyPr/>
                    <a:lstStyle/>
                    <a:p>
                      <a:r>
                        <a:rPr lang="de-AT" sz="1600" b="1" dirty="0" smtClean="0"/>
                        <a:t>Abgabenbehörde zweiter Instanz</a:t>
                      </a:r>
                      <a:endParaRPr lang="de-AT" sz="1600" b="1" dirty="0"/>
                    </a:p>
                  </a:txBody>
                  <a:tcPr marL="82944" marR="82944" marT="41468" marB="41468" anchor="ctr"/>
                </a:tc>
                <a:tc>
                  <a:txBody>
                    <a:bodyPr/>
                    <a:lstStyle/>
                    <a:p>
                      <a:r>
                        <a:rPr lang="de-AT" sz="1600" b="1" dirty="0" smtClean="0"/>
                        <a:t>Verwaltungsgericht</a:t>
                      </a:r>
                      <a:endParaRPr lang="de-AT" sz="1600" b="1" dirty="0"/>
                    </a:p>
                  </a:txBody>
                  <a:tcPr marL="82944" marR="82944" marT="41468" marB="41468" anchor="ctr"/>
                </a:tc>
              </a:tr>
              <a:tr h="527582">
                <a:tc>
                  <a:txBody>
                    <a:bodyPr/>
                    <a:lstStyle/>
                    <a:p>
                      <a:r>
                        <a:rPr lang="de-AT" sz="1600" b="1" dirty="0" smtClean="0"/>
                        <a:t>Berufung</a:t>
                      </a:r>
                      <a:endParaRPr lang="de-AT" sz="1600" b="1" dirty="0"/>
                    </a:p>
                  </a:txBody>
                  <a:tcPr marL="82944" marR="82944" marT="41468" marB="41468" anchor="ctr"/>
                </a:tc>
                <a:tc>
                  <a:txBody>
                    <a:bodyPr/>
                    <a:lstStyle/>
                    <a:p>
                      <a:r>
                        <a:rPr lang="de-AT" sz="1600" b="1" dirty="0" smtClean="0"/>
                        <a:t>Beschwerde</a:t>
                      </a:r>
                      <a:endParaRPr lang="de-AT" sz="1600" b="1" dirty="0"/>
                    </a:p>
                  </a:txBody>
                  <a:tcPr marL="82944" marR="82944" marT="41468" marB="41468" anchor="ctr"/>
                </a:tc>
              </a:tr>
              <a:tr h="527582">
                <a:tc>
                  <a:txBody>
                    <a:bodyPr/>
                    <a:lstStyle/>
                    <a:p>
                      <a:r>
                        <a:rPr lang="de-AT" sz="1600" b="1" dirty="0" smtClean="0"/>
                        <a:t>Berufungsvorentscheidung</a:t>
                      </a:r>
                      <a:endParaRPr lang="de-AT" sz="1600" b="1" dirty="0"/>
                    </a:p>
                  </a:txBody>
                  <a:tcPr marL="82944" marR="82944" marT="41468" marB="41468" anchor="ctr"/>
                </a:tc>
                <a:tc>
                  <a:txBody>
                    <a:bodyPr/>
                    <a:lstStyle/>
                    <a:p>
                      <a:r>
                        <a:rPr lang="de-AT" sz="1600" b="1" dirty="0" smtClean="0"/>
                        <a:t>Beschwerdevorentscheidung</a:t>
                      </a:r>
                      <a:endParaRPr lang="de-AT" sz="1600" b="1" dirty="0"/>
                    </a:p>
                  </a:txBody>
                  <a:tcPr marL="82944" marR="82944" marT="41468" marB="41468" anchor="ctr"/>
                </a:tc>
              </a:tr>
              <a:tr h="527582">
                <a:tc>
                  <a:txBody>
                    <a:bodyPr/>
                    <a:lstStyle/>
                    <a:p>
                      <a:r>
                        <a:rPr lang="de-AT" sz="1600" b="1" dirty="0" smtClean="0"/>
                        <a:t>Berufungsentscheidung</a:t>
                      </a:r>
                      <a:endParaRPr lang="de-AT" sz="1600" b="1" dirty="0"/>
                    </a:p>
                  </a:txBody>
                  <a:tcPr marL="82944" marR="82944" marT="41468" marB="41468" anchor="ctr"/>
                </a:tc>
                <a:tc>
                  <a:txBody>
                    <a:bodyPr/>
                    <a:lstStyle/>
                    <a:p>
                      <a:r>
                        <a:rPr lang="de-AT" sz="1600" b="1" dirty="0" smtClean="0"/>
                        <a:t>Erkenntnis oder Beschluss</a:t>
                      </a:r>
                      <a:endParaRPr lang="de-AT" sz="1600" b="1" dirty="0"/>
                    </a:p>
                  </a:txBody>
                  <a:tcPr marL="82944" marR="82944" marT="41468" marB="41468" anchor="ctr"/>
                </a:tc>
              </a:tr>
              <a:tr h="527582">
                <a:tc>
                  <a:txBody>
                    <a:bodyPr/>
                    <a:lstStyle/>
                    <a:p>
                      <a:r>
                        <a:rPr lang="de-AT" sz="1600" b="1" dirty="0" smtClean="0"/>
                        <a:t>Devolutionsantrag</a:t>
                      </a:r>
                      <a:endParaRPr lang="de-AT" sz="1600" b="1" dirty="0"/>
                    </a:p>
                  </a:txBody>
                  <a:tcPr marL="82944" marR="82944" marT="41468" marB="41468" anchor="ctr"/>
                </a:tc>
                <a:tc>
                  <a:txBody>
                    <a:bodyPr/>
                    <a:lstStyle/>
                    <a:p>
                      <a:r>
                        <a:rPr lang="de-AT" sz="1600" b="1" dirty="0" smtClean="0"/>
                        <a:t>Säumnisbeschwerde</a:t>
                      </a:r>
                      <a:endParaRPr lang="de-AT" sz="1600" b="1" dirty="0"/>
                    </a:p>
                  </a:txBody>
                  <a:tcPr marL="82944" marR="82944" marT="41468" marB="41468" anchor="ctr"/>
                </a:tc>
              </a:tr>
              <a:tr h="527582">
                <a:tc>
                  <a:txBody>
                    <a:bodyPr/>
                    <a:lstStyle/>
                    <a:p>
                      <a:r>
                        <a:rPr lang="de-AT" sz="1600" b="1" dirty="0" smtClean="0"/>
                        <a:t>Säumnisbeschwerde</a:t>
                      </a:r>
                      <a:endParaRPr lang="de-AT" sz="1600" b="1" dirty="0"/>
                    </a:p>
                  </a:txBody>
                  <a:tcPr marL="82944" marR="82944" marT="41468" marB="41468" anchor="ctr"/>
                </a:tc>
                <a:tc>
                  <a:txBody>
                    <a:bodyPr/>
                    <a:lstStyle/>
                    <a:p>
                      <a:r>
                        <a:rPr lang="de-AT" sz="1600" b="1" dirty="0" smtClean="0"/>
                        <a:t>Fristsetzungsantrag</a:t>
                      </a:r>
                      <a:endParaRPr lang="de-AT" sz="1600" b="1" dirty="0"/>
                    </a:p>
                  </a:txBody>
                  <a:tcPr marL="82944" marR="82944" marT="41468" marB="41468" anchor="ctr"/>
                </a:tc>
              </a:tr>
              <a:tr h="527582">
                <a:tc>
                  <a:txBody>
                    <a:bodyPr/>
                    <a:lstStyle/>
                    <a:p>
                      <a:r>
                        <a:rPr lang="de-AT" sz="1600" b="1" dirty="0" smtClean="0"/>
                        <a:t>VwGH – Beschwerde</a:t>
                      </a:r>
                      <a:endParaRPr lang="de-AT" sz="1600" b="1" dirty="0"/>
                    </a:p>
                  </a:txBody>
                  <a:tcPr marL="82944" marR="82944" marT="41468" marB="41468" anchor="ctr"/>
                </a:tc>
                <a:tc>
                  <a:txBody>
                    <a:bodyPr/>
                    <a:lstStyle/>
                    <a:p>
                      <a:r>
                        <a:rPr lang="de-AT" sz="1600" b="1" dirty="0" smtClean="0"/>
                        <a:t>Revision</a:t>
                      </a:r>
                      <a:endParaRPr lang="de-AT" sz="1600" b="1" dirty="0"/>
                    </a:p>
                  </a:txBody>
                  <a:tcPr marL="82944" marR="82944" marT="41468" marB="41468" anchor="ctr"/>
                </a:tc>
              </a:tr>
              <a:tr h="527582">
                <a:tc>
                  <a:txBody>
                    <a:bodyPr/>
                    <a:lstStyle/>
                    <a:p>
                      <a:r>
                        <a:rPr lang="de-AT" sz="1600" b="1" dirty="0" err="1" smtClean="0"/>
                        <a:t>VfGH</a:t>
                      </a:r>
                      <a:r>
                        <a:rPr lang="de-AT" sz="1600" b="1" baseline="0" dirty="0" smtClean="0"/>
                        <a:t> – Beschwerde</a:t>
                      </a:r>
                      <a:endParaRPr lang="de-AT" sz="1600" b="1" dirty="0"/>
                    </a:p>
                  </a:txBody>
                  <a:tcPr marL="82944" marR="82944" marT="41468" marB="41468" anchor="ctr"/>
                </a:tc>
                <a:tc>
                  <a:txBody>
                    <a:bodyPr/>
                    <a:lstStyle/>
                    <a:p>
                      <a:r>
                        <a:rPr lang="de-AT" sz="1600" b="1" dirty="0" err="1" smtClean="0"/>
                        <a:t>VfGH</a:t>
                      </a:r>
                      <a:r>
                        <a:rPr lang="de-AT" sz="1600" b="1" dirty="0" smtClean="0"/>
                        <a:t> - Beschwerde</a:t>
                      </a:r>
                      <a:endParaRPr lang="de-AT" sz="1600" b="1" dirty="0"/>
                    </a:p>
                  </a:txBody>
                  <a:tcPr marL="82944" marR="82944" marT="41468" marB="41468" anchor="ctr"/>
                </a:tc>
              </a:tr>
            </a:tbl>
          </a:graphicData>
        </a:graphic>
      </p:graphicFrame>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874325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nummernplatzhalt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E8F5A314-BE39-49FF-BF82-80577FB1DCBA}" type="slidenum">
              <a:rPr lang="de-AT" sz="1000">
                <a:latin typeface="Tahoma" pitchFamily="34" charset="0"/>
              </a:rPr>
              <a:pPr eaLnBrk="1" hangingPunct="1"/>
              <a:t>81</a:t>
            </a:fld>
            <a:endParaRPr lang="de-AT" sz="1000">
              <a:latin typeface="Tahoma" pitchFamily="34" charset="0"/>
            </a:endParaRPr>
          </a:p>
        </p:txBody>
      </p:sp>
      <p:grpSp>
        <p:nvGrpSpPr>
          <p:cNvPr id="45" name="Gruppieren 44"/>
          <p:cNvGrpSpPr>
            <a:grpSpLocks noChangeAspect="1"/>
          </p:cNvGrpSpPr>
          <p:nvPr/>
        </p:nvGrpSpPr>
        <p:grpSpPr>
          <a:xfrm>
            <a:off x="622850" y="1332994"/>
            <a:ext cx="7975807" cy="4777510"/>
            <a:chOff x="179512" y="1003408"/>
            <a:chExt cx="8856984" cy="5305894"/>
          </a:xfrm>
          <a:solidFill>
            <a:schemeClr val="bg1"/>
          </a:solidFill>
        </p:grpSpPr>
        <p:sp>
          <p:nvSpPr>
            <p:cNvPr id="46" name="_s1040"/>
            <p:cNvSpPr>
              <a:spLocks noChangeArrowheads="1"/>
            </p:cNvSpPr>
            <p:nvPr/>
          </p:nvSpPr>
          <p:spPr bwMode="auto">
            <a:xfrm>
              <a:off x="179512" y="5517232"/>
              <a:ext cx="2380148" cy="714127"/>
            </a:xfrm>
            <a:prstGeom prst="roundRect">
              <a:avLst>
                <a:gd name="adj" fmla="val 16667"/>
              </a:avLst>
            </a:prstGeom>
            <a:grpFill/>
            <a:ln w="9525">
              <a:solidFill>
                <a:schemeClr val="tx1"/>
              </a:solidFill>
              <a:round/>
              <a:headEnd/>
              <a:tailEnd/>
            </a:ln>
          </p:spPr>
          <p:txBody>
            <a:bodyPr wrap="none" lIns="0" tIns="0" rIns="0" bIns="0" anchor="ctr"/>
            <a:lstStyle/>
            <a:p>
              <a:pPr algn="ctr" defTabSz="914288">
                <a:lnSpc>
                  <a:spcPct val="80000"/>
                </a:lnSpc>
              </a:pPr>
              <a:r>
                <a:rPr lang="de-AT" sz="2100" b="1" dirty="0">
                  <a:solidFill>
                    <a:srgbClr val="000000"/>
                  </a:solidFill>
                </a:rPr>
                <a:t>Verfassungs-</a:t>
              </a:r>
            </a:p>
            <a:p>
              <a:pPr algn="ctr" defTabSz="914288">
                <a:lnSpc>
                  <a:spcPct val="80000"/>
                </a:lnSpc>
              </a:pPr>
              <a:r>
                <a:rPr lang="de-AT" sz="2100" b="1" dirty="0" err="1">
                  <a:solidFill>
                    <a:srgbClr val="000000"/>
                  </a:solidFill>
                </a:rPr>
                <a:t>gerichtshof</a:t>
              </a:r>
              <a:endParaRPr lang="de-DE" sz="2100" b="1" dirty="0">
                <a:solidFill>
                  <a:srgbClr val="000000"/>
                </a:solidFill>
              </a:endParaRPr>
            </a:p>
          </p:txBody>
        </p:sp>
        <p:sp>
          <p:nvSpPr>
            <p:cNvPr id="47" name="_s10253"/>
            <p:cNvSpPr>
              <a:spLocks noChangeArrowheads="1"/>
            </p:cNvSpPr>
            <p:nvPr/>
          </p:nvSpPr>
          <p:spPr bwMode="auto">
            <a:xfrm>
              <a:off x="467544" y="4005064"/>
              <a:ext cx="1799996" cy="711989"/>
            </a:xfrm>
            <a:prstGeom prst="roundRect">
              <a:avLst>
                <a:gd name="adj" fmla="val 16667"/>
              </a:avLst>
            </a:prstGeom>
            <a:grpFill/>
            <a:ln w="9525">
              <a:solidFill>
                <a:schemeClr val="tx1"/>
              </a:solidFill>
              <a:round/>
              <a:headEnd/>
              <a:tailEnd/>
            </a:ln>
          </p:spPr>
          <p:txBody>
            <a:bodyPr wrap="none" lIns="0" tIns="0" rIns="0" bIns="0" anchor="ctr"/>
            <a:lstStyle/>
            <a:p>
              <a:pPr algn="ctr" defTabSz="914288"/>
              <a:r>
                <a:rPr lang="de-AT" sz="2100" dirty="0">
                  <a:solidFill>
                    <a:srgbClr val="000000"/>
                  </a:solidFill>
                </a:rPr>
                <a:t>Beschwerde</a:t>
              </a:r>
              <a:endParaRPr lang="de-DE" sz="2100" dirty="0">
                <a:solidFill>
                  <a:srgbClr val="000000"/>
                </a:solidFill>
              </a:endParaRPr>
            </a:p>
          </p:txBody>
        </p:sp>
        <p:sp>
          <p:nvSpPr>
            <p:cNvPr id="48" name="Abgerundetes Rechteck 47"/>
            <p:cNvSpPr/>
            <p:nvPr/>
          </p:nvSpPr>
          <p:spPr bwMode="auto">
            <a:xfrm>
              <a:off x="6516216" y="3429000"/>
              <a:ext cx="2520280" cy="2880302"/>
            </a:xfrm>
            <a:prstGeom prst="roundRect">
              <a:avLst/>
            </a:prstGeom>
            <a:grpFill/>
            <a:ln w="12700" cmpd="sng">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de-DE" smtClean="0">
                <a:solidFill>
                  <a:srgbClr val="000000"/>
                </a:solidFill>
              </a:endParaRPr>
            </a:p>
          </p:txBody>
        </p:sp>
        <p:cxnSp>
          <p:nvCxnSpPr>
            <p:cNvPr id="49" name="_s10244"/>
            <p:cNvCxnSpPr>
              <a:cxnSpLocks noChangeShapeType="1"/>
              <a:stCxn id="59" idx="0"/>
              <a:endCxn id="58" idx="2"/>
            </p:cNvCxnSpPr>
            <p:nvPr/>
          </p:nvCxnSpPr>
          <p:spPr bwMode="auto">
            <a:xfrm flipV="1">
              <a:off x="7765760" y="5373214"/>
              <a:ext cx="202" cy="286244"/>
            </a:xfrm>
            <a:prstGeom prst="straightConnector1">
              <a:avLst/>
            </a:prstGeom>
            <a:grpFill/>
            <a:ln w="12700" cmpd="sng">
              <a:solidFill>
                <a:schemeClr val="tx1"/>
              </a:solidFill>
              <a:round/>
              <a:headEnd type="triangle" w="lg" len="med"/>
              <a:tailEnd/>
            </a:ln>
            <a:extLst/>
          </p:spPr>
        </p:cxnSp>
        <p:cxnSp>
          <p:nvCxnSpPr>
            <p:cNvPr id="50" name="_s10245"/>
            <p:cNvCxnSpPr>
              <a:cxnSpLocks noChangeShapeType="1"/>
              <a:endCxn id="64" idx="3"/>
            </p:cNvCxnSpPr>
            <p:nvPr/>
          </p:nvCxnSpPr>
          <p:spPr bwMode="auto">
            <a:xfrm flipH="1">
              <a:off x="5938001" y="4365104"/>
              <a:ext cx="578215" cy="0"/>
            </a:xfrm>
            <a:prstGeom prst="straightConnector1">
              <a:avLst/>
            </a:prstGeom>
            <a:grpFill/>
            <a:ln w="28575">
              <a:solidFill>
                <a:schemeClr val="tx1"/>
              </a:solidFill>
              <a:round/>
              <a:headEnd type="triangle" w="lg" len="med"/>
              <a:tailEnd/>
            </a:ln>
            <a:extLst/>
          </p:spPr>
        </p:cxnSp>
        <p:cxnSp>
          <p:nvCxnSpPr>
            <p:cNvPr id="51" name="_s10246"/>
            <p:cNvCxnSpPr>
              <a:cxnSpLocks noChangeShapeType="1"/>
              <a:stCxn id="57" idx="0"/>
            </p:cNvCxnSpPr>
            <p:nvPr/>
          </p:nvCxnSpPr>
          <p:spPr bwMode="auto">
            <a:xfrm flipV="1">
              <a:off x="6442397" y="1715927"/>
              <a:ext cx="0" cy="752444"/>
            </a:xfrm>
            <a:prstGeom prst="straightConnector1">
              <a:avLst/>
            </a:prstGeom>
            <a:grpFill/>
            <a:ln w="28575">
              <a:solidFill>
                <a:schemeClr val="tx1"/>
              </a:solidFill>
              <a:round/>
              <a:headEnd type="triangle" w="lg" len="med"/>
              <a:tailEnd/>
            </a:ln>
            <a:extLst/>
          </p:spPr>
        </p:cxnSp>
        <p:cxnSp>
          <p:nvCxnSpPr>
            <p:cNvPr id="52" name="_s10247"/>
            <p:cNvCxnSpPr>
              <a:cxnSpLocks noChangeShapeType="1"/>
            </p:cNvCxnSpPr>
            <p:nvPr/>
          </p:nvCxnSpPr>
          <p:spPr bwMode="auto">
            <a:xfrm rot="10800000">
              <a:off x="3875852" y="1325484"/>
              <a:ext cx="1146743" cy="7336"/>
            </a:xfrm>
            <a:prstGeom prst="bentConnector3">
              <a:avLst>
                <a:gd name="adj1" fmla="val 50000"/>
              </a:avLst>
            </a:prstGeom>
            <a:grpFill/>
            <a:ln w="28575">
              <a:solidFill>
                <a:schemeClr val="tx1"/>
              </a:solidFill>
              <a:miter lim="800000"/>
              <a:headEnd type="triangle" w="lg" len="med"/>
              <a:tailEnd/>
            </a:ln>
            <a:extLst/>
          </p:spPr>
        </p:cxnSp>
        <p:cxnSp>
          <p:nvCxnSpPr>
            <p:cNvPr id="53" name="_s10248"/>
            <p:cNvCxnSpPr>
              <a:cxnSpLocks noChangeShapeType="1"/>
              <a:stCxn id="55" idx="0"/>
              <a:endCxn id="54" idx="2"/>
            </p:cNvCxnSpPr>
            <p:nvPr/>
          </p:nvCxnSpPr>
          <p:spPr bwMode="auto">
            <a:xfrm flipV="1">
              <a:off x="2747762" y="1579920"/>
              <a:ext cx="0" cy="768960"/>
            </a:xfrm>
            <a:prstGeom prst="straightConnector1">
              <a:avLst/>
            </a:prstGeom>
            <a:grpFill/>
            <a:ln w="28575">
              <a:solidFill>
                <a:schemeClr val="tx1"/>
              </a:solidFill>
              <a:prstDash val="dash"/>
              <a:round/>
              <a:headEnd type="triangle" w="lg" len="med"/>
              <a:tailEnd/>
            </a:ln>
            <a:extLst/>
          </p:spPr>
        </p:cxnSp>
        <p:sp>
          <p:nvSpPr>
            <p:cNvPr id="54" name="_s10253"/>
            <p:cNvSpPr>
              <a:spLocks noChangeArrowheads="1"/>
            </p:cNvSpPr>
            <p:nvPr/>
          </p:nvSpPr>
          <p:spPr bwMode="auto">
            <a:xfrm>
              <a:off x="1619672" y="1124744"/>
              <a:ext cx="2256180" cy="455176"/>
            </a:xfrm>
            <a:prstGeom prst="roundRect">
              <a:avLst>
                <a:gd name="adj" fmla="val 16667"/>
              </a:avLst>
            </a:prstGeom>
            <a:solidFill>
              <a:schemeClr val="accent4">
                <a:lumMod val="20000"/>
                <a:lumOff val="80000"/>
              </a:schemeClr>
            </a:solidFill>
            <a:ln w="9525">
              <a:solidFill>
                <a:schemeClr val="tx1"/>
              </a:solidFill>
              <a:round/>
              <a:headEnd/>
              <a:tailEnd/>
            </a:ln>
          </p:spPr>
          <p:txBody>
            <a:bodyPr wrap="none" lIns="0" tIns="0" rIns="0" bIns="0" anchor="ctr"/>
            <a:lstStyle/>
            <a:p>
              <a:pPr algn="ctr" defTabSz="914288"/>
              <a:r>
                <a:rPr lang="de-AT" sz="2100" dirty="0" smtClean="0">
                  <a:solidFill>
                    <a:srgbClr val="000000"/>
                  </a:solidFill>
                </a:rPr>
                <a:t>Beschwerde </a:t>
              </a:r>
              <a:r>
                <a:rPr lang="de-AT" sz="2100" dirty="0" err="1" smtClean="0">
                  <a:solidFill>
                    <a:srgbClr val="000000"/>
                  </a:solidFill>
                </a:rPr>
                <a:t>Stpfl</a:t>
              </a:r>
              <a:endParaRPr lang="de-DE" sz="2100" dirty="0">
                <a:solidFill>
                  <a:srgbClr val="000000"/>
                </a:solidFill>
              </a:endParaRPr>
            </a:p>
          </p:txBody>
        </p:sp>
        <p:sp>
          <p:nvSpPr>
            <p:cNvPr id="55" name="_s10254"/>
            <p:cNvSpPr>
              <a:spLocks noChangeArrowheads="1"/>
            </p:cNvSpPr>
            <p:nvPr/>
          </p:nvSpPr>
          <p:spPr bwMode="auto">
            <a:xfrm>
              <a:off x="1619672" y="2348880"/>
              <a:ext cx="2256180" cy="714127"/>
            </a:xfrm>
            <a:prstGeom prst="roundRect">
              <a:avLst>
                <a:gd name="adj" fmla="val 16667"/>
              </a:avLst>
            </a:prstGeom>
            <a:grpFill/>
            <a:ln w="9525">
              <a:solidFill>
                <a:schemeClr val="tx1"/>
              </a:solidFill>
              <a:round/>
              <a:headEnd/>
              <a:tailEnd/>
            </a:ln>
          </p:spPr>
          <p:txBody>
            <a:bodyPr wrap="none" lIns="0" tIns="0" rIns="0" bIns="0" anchor="ctr"/>
            <a:lstStyle/>
            <a:p>
              <a:pPr algn="ctr" defTabSz="914288">
                <a:lnSpc>
                  <a:spcPct val="80000"/>
                </a:lnSpc>
              </a:pPr>
              <a:r>
                <a:rPr lang="de-AT" sz="2200" b="1" dirty="0">
                  <a:solidFill>
                    <a:srgbClr val="000000"/>
                  </a:solidFill>
                </a:rPr>
                <a:t>Bundes-</a:t>
              </a:r>
            </a:p>
            <a:p>
              <a:pPr algn="ctr" defTabSz="914288">
                <a:lnSpc>
                  <a:spcPct val="80000"/>
                </a:lnSpc>
              </a:pPr>
              <a:r>
                <a:rPr lang="de-AT" sz="2200" b="1" dirty="0" err="1">
                  <a:solidFill>
                    <a:srgbClr val="000000"/>
                  </a:solidFill>
                </a:rPr>
                <a:t>finanzgericht</a:t>
              </a:r>
              <a:endParaRPr lang="de-DE" sz="2200" b="1" dirty="0">
                <a:solidFill>
                  <a:srgbClr val="000000"/>
                </a:solidFill>
              </a:endParaRPr>
            </a:p>
          </p:txBody>
        </p:sp>
        <p:sp>
          <p:nvSpPr>
            <p:cNvPr id="56" name="_s10255"/>
            <p:cNvSpPr>
              <a:spLocks noChangeArrowheads="1"/>
            </p:cNvSpPr>
            <p:nvPr/>
          </p:nvSpPr>
          <p:spPr bwMode="auto">
            <a:xfrm>
              <a:off x="5022595" y="1003408"/>
              <a:ext cx="2492364" cy="712519"/>
            </a:xfrm>
            <a:prstGeom prst="roundRect">
              <a:avLst>
                <a:gd name="adj" fmla="val 16667"/>
              </a:avLst>
            </a:prstGeom>
            <a:grpFill/>
            <a:ln w="9525">
              <a:solidFill>
                <a:schemeClr val="tx1"/>
              </a:solidFill>
              <a:round/>
              <a:headEnd/>
              <a:tailEnd/>
            </a:ln>
          </p:spPr>
          <p:txBody>
            <a:bodyPr wrap="none" lIns="0" tIns="0" rIns="0" bIns="0" anchor="ctr"/>
            <a:lstStyle/>
            <a:p>
              <a:pPr marL="342858" indent="-342858" algn="ctr" defTabSz="914288">
                <a:lnSpc>
                  <a:spcPct val="80000"/>
                </a:lnSpc>
              </a:pPr>
              <a:r>
                <a:rPr lang="de-AT" sz="2000" dirty="0">
                  <a:solidFill>
                    <a:srgbClr val="000000"/>
                  </a:solidFill>
                </a:rPr>
                <a:t>Beschwerde-</a:t>
              </a:r>
            </a:p>
            <a:p>
              <a:pPr marL="342858" indent="-342858" algn="ctr" defTabSz="914288">
                <a:lnSpc>
                  <a:spcPct val="80000"/>
                </a:lnSpc>
              </a:pPr>
              <a:r>
                <a:rPr lang="de-AT" sz="2000" dirty="0" smtClean="0">
                  <a:solidFill>
                    <a:srgbClr val="000000"/>
                  </a:solidFill>
                </a:rPr>
                <a:t>Vorentscheidung FA</a:t>
              </a:r>
              <a:endParaRPr lang="de-DE" sz="2000" dirty="0">
                <a:solidFill>
                  <a:srgbClr val="000000"/>
                </a:solidFill>
              </a:endParaRPr>
            </a:p>
          </p:txBody>
        </p:sp>
        <p:sp>
          <p:nvSpPr>
            <p:cNvPr id="57" name="_s10256"/>
            <p:cNvSpPr>
              <a:spLocks noChangeArrowheads="1"/>
            </p:cNvSpPr>
            <p:nvPr/>
          </p:nvSpPr>
          <p:spPr bwMode="auto">
            <a:xfrm>
              <a:off x="4989354" y="2468370"/>
              <a:ext cx="2906086" cy="467999"/>
            </a:xfrm>
            <a:prstGeom prst="roundRect">
              <a:avLst>
                <a:gd name="adj" fmla="val 16667"/>
              </a:avLst>
            </a:prstGeom>
            <a:grpFill/>
            <a:ln w="9525">
              <a:solidFill>
                <a:schemeClr val="tx1"/>
              </a:solidFill>
              <a:round/>
              <a:headEnd/>
              <a:tailEnd/>
            </a:ln>
          </p:spPr>
          <p:txBody>
            <a:bodyPr wrap="none" lIns="0" tIns="0" rIns="0" bIns="0" anchor="ctr"/>
            <a:lstStyle/>
            <a:p>
              <a:pPr algn="ctr" defTabSz="914288"/>
              <a:r>
                <a:rPr lang="de-AT" sz="2100" dirty="0" smtClean="0">
                  <a:solidFill>
                    <a:srgbClr val="000000"/>
                  </a:solidFill>
                </a:rPr>
                <a:t>Vorlageantrag FA/</a:t>
              </a:r>
              <a:r>
                <a:rPr lang="de-AT" sz="2100" dirty="0" err="1" smtClean="0">
                  <a:solidFill>
                    <a:srgbClr val="000000"/>
                  </a:solidFill>
                </a:rPr>
                <a:t>Stpfl</a:t>
              </a:r>
              <a:endParaRPr lang="de-DE" sz="2100" dirty="0">
                <a:solidFill>
                  <a:srgbClr val="000000"/>
                </a:solidFill>
              </a:endParaRPr>
            </a:p>
          </p:txBody>
        </p:sp>
        <p:sp>
          <p:nvSpPr>
            <p:cNvPr id="58" name="_s10257"/>
            <p:cNvSpPr>
              <a:spLocks noChangeArrowheads="1"/>
            </p:cNvSpPr>
            <p:nvPr/>
          </p:nvSpPr>
          <p:spPr bwMode="auto">
            <a:xfrm>
              <a:off x="6865963" y="4833218"/>
              <a:ext cx="1799998" cy="539996"/>
            </a:xfrm>
            <a:prstGeom prst="roundRect">
              <a:avLst>
                <a:gd name="adj" fmla="val 16667"/>
              </a:avLst>
            </a:prstGeom>
            <a:grpFill/>
            <a:ln w="9525">
              <a:solidFill>
                <a:schemeClr val="tx1"/>
              </a:solidFill>
              <a:prstDash val="lgDash"/>
              <a:round/>
              <a:headEnd/>
              <a:tailEnd/>
            </a:ln>
            <a:extLst/>
          </p:spPr>
          <p:txBody>
            <a:bodyPr wrap="none" lIns="0" tIns="0" rIns="0" bIns="0" anchor="ctr"/>
            <a:lstStyle/>
            <a:p>
              <a:pPr algn="ctr" defTabSz="914288">
                <a:lnSpc>
                  <a:spcPct val="80000"/>
                </a:lnSpc>
              </a:pPr>
              <a:r>
                <a:rPr lang="de-AT" sz="1500" dirty="0">
                  <a:solidFill>
                    <a:srgbClr val="000000"/>
                  </a:solidFill>
                </a:rPr>
                <a:t>Revisions-</a:t>
              </a:r>
            </a:p>
            <a:p>
              <a:pPr algn="ctr" defTabSz="914288">
                <a:lnSpc>
                  <a:spcPct val="80000"/>
                </a:lnSpc>
              </a:pPr>
              <a:r>
                <a:rPr lang="de-AT" sz="1500" dirty="0" err="1">
                  <a:solidFill>
                    <a:srgbClr val="000000"/>
                  </a:solidFill>
                </a:rPr>
                <a:t>vorentscheidung</a:t>
              </a:r>
              <a:endParaRPr lang="de-DE" sz="1500" dirty="0">
                <a:solidFill>
                  <a:srgbClr val="000000"/>
                </a:solidFill>
              </a:endParaRPr>
            </a:p>
          </p:txBody>
        </p:sp>
        <p:sp>
          <p:nvSpPr>
            <p:cNvPr id="59" name="_s10258"/>
            <p:cNvSpPr>
              <a:spLocks noChangeArrowheads="1"/>
            </p:cNvSpPr>
            <p:nvPr/>
          </p:nvSpPr>
          <p:spPr bwMode="auto">
            <a:xfrm>
              <a:off x="6865761" y="5659458"/>
              <a:ext cx="1799998" cy="539999"/>
            </a:xfrm>
            <a:prstGeom prst="roundRect">
              <a:avLst>
                <a:gd name="adj" fmla="val 16667"/>
              </a:avLst>
            </a:prstGeom>
            <a:grpFill/>
            <a:ln w="9525">
              <a:solidFill>
                <a:schemeClr val="tx1"/>
              </a:solidFill>
              <a:prstDash val="lgDash"/>
              <a:round/>
              <a:headEnd/>
              <a:tailEnd/>
            </a:ln>
            <a:extLst/>
          </p:spPr>
          <p:txBody>
            <a:bodyPr wrap="none" lIns="0" tIns="0" rIns="0" bIns="0" anchor="ctr"/>
            <a:lstStyle/>
            <a:p>
              <a:pPr algn="ctr" defTabSz="914288"/>
              <a:r>
                <a:rPr lang="de-AT" sz="1500" dirty="0">
                  <a:solidFill>
                    <a:srgbClr val="000000"/>
                  </a:solidFill>
                </a:rPr>
                <a:t>Vorlageantrag</a:t>
              </a:r>
              <a:endParaRPr lang="de-DE" sz="1500" dirty="0">
                <a:solidFill>
                  <a:srgbClr val="000000"/>
                </a:solidFill>
              </a:endParaRPr>
            </a:p>
          </p:txBody>
        </p:sp>
        <p:cxnSp>
          <p:nvCxnSpPr>
            <p:cNvPr id="60" name="_s1029"/>
            <p:cNvCxnSpPr>
              <a:cxnSpLocks noChangeShapeType="1"/>
              <a:stCxn id="62" idx="3"/>
            </p:cNvCxnSpPr>
            <p:nvPr/>
          </p:nvCxnSpPr>
          <p:spPr bwMode="auto">
            <a:xfrm flipV="1">
              <a:off x="5724128" y="5877272"/>
              <a:ext cx="792088" cy="0"/>
            </a:xfrm>
            <a:prstGeom prst="straightConnector1">
              <a:avLst/>
            </a:prstGeom>
            <a:grpFill/>
            <a:ln w="28575">
              <a:solidFill>
                <a:schemeClr val="tx1"/>
              </a:solidFill>
              <a:round/>
              <a:headEnd type="triangle" w="lg" len="med"/>
              <a:tailEnd/>
            </a:ln>
            <a:extLst/>
          </p:spPr>
        </p:cxnSp>
        <p:cxnSp>
          <p:nvCxnSpPr>
            <p:cNvPr id="61" name="_s1028"/>
            <p:cNvCxnSpPr>
              <a:cxnSpLocks noChangeShapeType="1"/>
              <a:stCxn id="55" idx="3"/>
              <a:endCxn id="57" idx="1"/>
            </p:cNvCxnSpPr>
            <p:nvPr/>
          </p:nvCxnSpPr>
          <p:spPr bwMode="auto">
            <a:xfrm flipV="1">
              <a:off x="3875852" y="2702370"/>
              <a:ext cx="1113502" cy="3574"/>
            </a:xfrm>
            <a:prstGeom prst="straightConnector1">
              <a:avLst/>
            </a:prstGeom>
            <a:grpFill/>
            <a:ln w="28575">
              <a:solidFill>
                <a:schemeClr val="tx1"/>
              </a:solidFill>
              <a:round/>
              <a:headEnd type="triangle" w="lg" len="med"/>
              <a:tailEnd/>
            </a:ln>
            <a:extLst/>
          </p:spPr>
        </p:cxnSp>
        <p:sp>
          <p:nvSpPr>
            <p:cNvPr id="62" name="_s1040"/>
            <p:cNvSpPr>
              <a:spLocks noChangeArrowheads="1"/>
            </p:cNvSpPr>
            <p:nvPr/>
          </p:nvSpPr>
          <p:spPr bwMode="auto">
            <a:xfrm>
              <a:off x="3467948" y="5532314"/>
              <a:ext cx="2256180" cy="714127"/>
            </a:xfrm>
            <a:prstGeom prst="roundRect">
              <a:avLst>
                <a:gd name="adj" fmla="val 16667"/>
              </a:avLst>
            </a:prstGeom>
            <a:grpFill/>
            <a:ln w="9525">
              <a:solidFill>
                <a:schemeClr val="tx1"/>
              </a:solidFill>
              <a:round/>
              <a:headEnd/>
              <a:tailEnd/>
            </a:ln>
          </p:spPr>
          <p:txBody>
            <a:bodyPr wrap="none" lIns="0" tIns="0" rIns="0" bIns="0" anchor="ctr"/>
            <a:lstStyle/>
            <a:p>
              <a:pPr algn="ctr" defTabSz="914288">
                <a:lnSpc>
                  <a:spcPct val="80000"/>
                </a:lnSpc>
              </a:pPr>
              <a:r>
                <a:rPr lang="de-AT" sz="2100" b="1" dirty="0">
                  <a:solidFill>
                    <a:srgbClr val="000000"/>
                  </a:solidFill>
                </a:rPr>
                <a:t>Verwaltungs-</a:t>
              </a:r>
            </a:p>
            <a:p>
              <a:pPr algn="ctr" defTabSz="914288">
                <a:lnSpc>
                  <a:spcPct val="80000"/>
                </a:lnSpc>
              </a:pPr>
              <a:r>
                <a:rPr lang="de-AT" sz="2100" b="1" dirty="0" err="1">
                  <a:solidFill>
                    <a:srgbClr val="000000"/>
                  </a:solidFill>
                </a:rPr>
                <a:t>gerichtshof</a:t>
              </a:r>
              <a:endParaRPr lang="de-DE" sz="2100" b="1" dirty="0">
                <a:solidFill>
                  <a:srgbClr val="000000"/>
                </a:solidFill>
              </a:endParaRPr>
            </a:p>
          </p:txBody>
        </p:sp>
        <p:cxnSp>
          <p:nvCxnSpPr>
            <p:cNvPr id="63" name="_s1032"/>
            <p:cNvCxnSpPr>
              <a:cxnSpLocks noChangeShapeType="1"/>
              <a:stCxn id="65" idx="0"/>
              <a:endCxn id="55" idx="2"/>
            </p:cNvCxnSpPr>
            <p:nvPr/>
          </p:nvCxnSpPr>
          <p:spPr bwMode="auto">
            <a:xfrm flipH="1" flipV="1">
              <a:off x="2747762" y="3063007"/>
              <a:ext cx="1113921" cy="949048"/>
            </a:xfrm>
            <a:prstGeom prst="straightConnector1">
              <a:avLst/>
            </a:prstGeom>
            <a:grpFill/>
            <a:ln w="28575">
              <a:solidFill>
                <a:schemeClr val="tx1"/>
              </a:solidFill>
              <a:round/>
              <a:headEnd type="triangle" w="lg" len="med"/>
              <a:tailEnd/>
            </a:ln>
            <a:extLst/>
          </p:spPr>
        </p:cxnSp>
        <p:sp>
          <p:nvSpPr>
            <p:cNvPr id="64" name="_s10253"/>
            <p:cNvSpPr>
              <a:spLocks noChangeArrowheads="1"/>
            </p:cNvSpPr>
            <p:nvPr/>
          </p:nvSpPr>
          <p:spPr bwMode="auto">
            <a:xfrm>
              <a:off x="4622332" y="4015383"/>
              <a:ext cx="1315669" cy="711989"/>
            </a:xfrm>
            <a:prstGeom prst="roundRect">
              <a:avLst>
                <a:gd name="adj" fmla="val 16667"/>
              </a:avLst>
            </a:prstGeom>
            <a:grpFill/>
            <a:ln w="9525">
              <a:solidFill>
                <a:schemeClr val="tx1"/>
              </a:solidFill>
              <a:round/>
              <a:headEnd/>
              <a:tailEnd/>
            </a:ln>
          </p:spPr>
          <p:txBody>
            <a:bodyPr wrap="none" lIns="0" tIns="0" rIns="0" bIns="0" anchor="ctr"/>
            <a:lstStyle/>
            <a:p>
              <a:pPr algn="ctr" defTabSz="914288"/>
              <a:r>
                <a:rPr lang="de-AT" sz="2100" dirty="0" err="1">
                  <a:solidFill>
                    <a:srgbClr val="000000"/>
                  </a:solidFill>
                </a:rPr>
                <a:t>ordentl</a:t>
              </a:r>
              <a:r>
                <a:rPr lang="de-AT" sz="2100" dirty="0">
                  <a:solidFill>
                    <a:srgbClr val="000000"/>
                  </a:solidFill>
                </a:rPr>
                <a:t>.</a:t>
              </a:r>
            </a:p>
            <a:p>
              <a:pPr algn="ctr" defTabSz="914288"/>
              <a:r>
                <a:rPr lang="de-AT" sz="2100" dirty="0">
                  <a:solidFill>
                    <a:srgbClr val="000000"/>
                  </a:solidFill>
                </a:rPr>
                <a:t>Revision</a:t>
              </a:r>
              <a:endParaRPr lang="de-DE" sz="2100" dirty="0">
                <a:solidFill>
                  <a:srgbClr val="000000"/>
                </a:solidFill>
              </a:endParaRPr>
            </a:p>
          </p:txBody>
        </p:sp>
        <p:sp>
          <p:nvSpPr>
            <p:cNvPr id="65" name="_s10253"/>
            <p:cNvSpPr>
              <a:spLocks noChangeArrowheads="1"/>
            </p:cNvSpPr>
            <p:nvPr/>
          </p:nvSpPr>
          <p:spPr bwMode="auto">
            <a:xfrm>
              <a:off x="3203848" y="4012055"/>
              <a:ext cx="1315669" cy="711989"/>
            </a:xfrm>
            <a:prstGeom prst="roundRect">
              <a:avLst>
                <a:gd name="adj" fmla="val 16667"/>
              </a:avLst>
            </a:prstGeom>
            <a:grpFill/>
            <a:ln w="9525">
              <a:solidFill>
                <a:schemeClr val="tx1"/>
              </a:solidFill>
              <a:round/>
              <a:headEnd/>
              <a:tailEnd/>
            </a:ln>
          </p:spPr>
          <p:txBody>
            <a:bodyPr wrap="none" lIns="0" tIns="0" rIns="0" bIns="0" anchor="ctr"/>
            <a:lstStyle/>
            <a:p>
              <a:pPr algn="ctr" defTabSz="914288"/>
              <a:r>
                <a:rPr lang="de-AT" sz="2100" dirty="0" err="1">
                  <a:solidFill>
                    <a:srgbClr val="000000"/>
                  </a:solidFill>
                </a:rPr>
                <a:t>ao</a:t>
              </a:r>
              <a:r>
                <a:rPr lang="de-AT" sz="2100" dirty="0">
                  <a:solidFill>
                    <a:srgbClr val="000000"/>
                  </a:solidFill>
                </a:rPr>
                <a:t>.</a:t>
              </a:r>
            </a:p>
            <a:p>
              <a:pPr algn="ctr" defTabSz="914288"/>
              <a:r>
                <a:rPr lang="de-AT" sz="2100" dirty="0">
                  <a:solidFill>
                    <a:srgbClr val="000000"/>
                  </a:solidFill>
                </a:rPr>
                <a:t>Revision</a:t>
              </a:r>
              <a:endParaRPr lang="de-DE" sz="2100" dirty="0">
                <a:solidFill>
                  <a:srgbClr val="000000"/>
                </a:solidFill>
              </a:endParaRPr>
            </a:p>
          </p:txBody>
        </p:sp>
        <p:cxnSp>
          <p:nvCxnSpPr>
            <p:cNvPr id="66" name="_s1032"/>
            <p:cNvCxnSpPr>
              <a:cxnSpLocks noChangeShapeType="1"/>
              <a:stCxn id="64" idx="0"/>
              <a:endCxn id="55" idx="2"/>
            </p:cNvCxnSpPr>
            <p:nvPr/>
          </p:nvCxnSpPr>
          <p:spPr bwMode="auto">
            <a:xfrm flipH="1" flipV="1">
              <a:off x="2747762" y="3063007"/>
              <a:ext cx="2532405" cy="952376"/>
            </a:xfrm>
            <a:prstGeom prst="straightConnector1">
              <a:avLst/>
            </a:prstGeom>
            <a:grpFill/>
            <a:ln w="28575">
              <a:solidFill>
                <a:schemeClr val="tx1"/>
              </a:solidFill>
              <a:round/>
              <a:headEnd type="triangle" w="lg" len="med"/>
              <a:tailEnd/>
            </a:ln>
            <a:extLst/>
          </p:spPr>
        </p:cxnSp>
        <p:cxnSp>
          <p:nvCxnSpPr>
            <p:cNvPr id="67" name="_s1029"/>
            <p:cNvCxnSpPr>
              <a:cxnSpLocks noChangeShapeType="1"/>
              <a:endCxn id="65" idx="2"/>
            </p:cNvCxnSpPr>
            <p:nvPr/>
          </p:nvCxnSpPr>
          <p:spPr bwMode="auto">
            <a:xfrm flipH="1" flipV="1">
              <a:off x="3861682" y="4724044"/>
              <a:ext cx="0" cy="793187"/>
            </a:xfrm>
            <a:prstGeom prst="straightConnector1">
              <a:avLst/>
            </a:prstGeom>
            <a:grpFill/>
            <a:ln w="28575">
              <a:solidFill>
                <a:schemeClr val="tx1"/>
              </a:solidFill>
              <a:round/>
              <a:headEnd type="triangle" w="lg" len="med"/>
              <a:tailEnd/>
            </a:ln>
            <a:extLst/>
          </p:spPr>
        </p:cxnSp>
        <p:cxnSp>
          <p:nvCxnSpPr>
            <p:cNvPr id="68" name="Gerade Verbindung mit Pfeil 67"/>
            <p:cNvCxnSpPr>
              <a:stCxn id="47" idx="2"/>
              <a:endCxn id="46" idx="0"/>
            </p:cNvCxnSpPr>
            <p:nvPr/>
          </p:nvCxnSpPr>
          <p:spPr bwMode="auto">
            <a:xfrm>
              <a:off x="1367542" y="4717053"/>
              <a:ext cx="2044" cy="800179"/>
            </a:xfrm>
            <a:prstGeom prst="straightConnector1">
              <a:avLst/>
            </a:prstGeom>
            <a:grpFill/>
            <a:ln>
              <a:tailEnd type="arrow"/>
            </a:ln>
            <a:extLst/>
          </p:spPr>
          <p:style>
            <a:lnRef idx="2">
              <a:schemeClr val="dk1"/>
            </a:lnRef>
            <a:fillRef idx="0">
              <a:schemeClr val="dk1"/>
            </a:fillRef>
            <a:effectRef idx="1">
              <a:schemeClr val="dk1"/>
            </a:effectRef>
            <a:fontRef idx="minor">
              <a:schemeClr val="tx1"/>
            </a:fontRef>
          </p:style>
        </p:cxnSp>
        <p:cxnSp>
          <p:nvCxnSpPr>
            <p:cNvPr id="69" name="Gerade Verbindung mit Pfeil 68"/>
            <p:cNvCxnSpPr/>
            <p:nvPr/>
          </p:nvCxnSpPr>
          <p:spPr bwMode="auto">
            <a:xfrm>
              <a:off x="1619672" y="4365104"/>
              <a:ext cx="0" cy="1152128"/>
            </a:xfrm>
            <a:prstGeom prst="straightConnector1">
              <a:avLst/>
            </a:prstGeom>
            <a:grp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mit Pfeil 69"/>
            <p:cNvCxnSpPr>
              <a:stCxn id="55" idx="2"/>
              <a:endCxn id="47" idx="0"/>
            </p:cNvCxnSpPr>
            <p:nvPr/>
          </p:nvCxnSpPr>
          <p:spPr bwMode="auto">
            <a:xfrm flipH="1">
              <a:off x="1367542" y="3063007"/>
              <a:ext cx="1380220" cy="942057"/>
            </a:xfrm>
            <a:prstGeom prst="straightConnector1">
              <a:avLst/>
            </a:prstGeom>
            <a:grpFill/>
            <a:ln>
              <a:tailEnd type="arrow"/>
            </a:ln>
            <a:extLst/>
          </p:spPr>
          <p:style>
            <a:lnRef idx="2">
              <a:schemeClr val="dk1"/>
            </a:lnRef>
            <a:fillRef idx="0">
              <a:schemeClr val="dk1"/>
            </a:fillRef>
            <a:effectRef idx="1">
              <a:schemeClr val="dk1"/>
            </a:effectRef>
            <a:fontRef idx="minor">
              <a:schemeClr val="tx1"/>
            </a:fontRef>
          </p:style>
        </p:cxnSp>
        <p:sp>
          <p:nvSpPr>
            <p:cNvPr id="71" name="Textfeld 70"/>
            <p:cNvSpPr txBox="1"/>
            <p:nvPr/>
          </p:nvSpPr>
          <p:spPr>
            <a:xfrm>
              <a:off x="6865761" y="3652812"/>
              <a:ext cx="2048608" cy="820359"/>
            </a:xfrm>
            <a:prstGeom prst="rect">
              <a:avLst/>
            </a:prstGeom>
            <a:grpFill/>
          </p:spPr>
          <p:txBody>
            <a:bodyPr wrap="square" rtlCol="0">
              <a:spAutoFit/>
            </a:bodyPr>
            <a:lstStyle/>
            <a:p>
              <a:pPr algn="ctr"/>
              <a:r>
                <a:rPr lang="de-DE" sz="2100" dirty="0">
                  <a:solidFill>
                    <a:srgbClr val="000000"/>
                  </a:solidFill>
                </a:rPr>
                <a:t>Revisions-</a:t>
              </a:r>
              <a:br>
                <a:rPr lang="de-DE" sz="2100" dirty="0">
                  <a:solidFill>
                    <a:srgbClr val="000000"/>
                  </a:solidFill>
                </a:rPr>
              </a:br>
              <a:r>
                <a:rPr lang="de-DE" sz="2100" dirty="0" err="1">
                  <a:solidFill>
                    <a:srgbClr val="000000"/>
                  </a:solidFill>
                </a:rPr>
                <a:t>vorverfahren</a:t>
              </a:r>
              <a:endParaRPr lang="de-DE" sz="2100" dirty="0">
                <a:solidFill>
                  <a:srgbClr val="000000"/>
                </a:solidFill>
              </a:endParaRPr>
            </a:p>
          </p:txBody>
        </p:sp>
      </p:gr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Rechteck 2"/>
          <p:cNvSpPr/>
          <p:nvPr/>
        </p:nvSpPr>
        <p:spPr>
          <a:xfrm>
            <a:off x="2057180" y="189328"/>
            <a:ext cx="6541477" cy="830997"/>
          </a:xfrm>
          <a:prstGeom prst="rect">
            <a:avLst/>
          </a:prstGeom>
        </p:spPr>
        <p:txBody>
          <a:bodyPr wrap="square">
            <a:spAutoFit/>
          </a:bodyPr>
          <a:lstStyle/>
          <a:p>
            <a:pPr algn="ctr"/>
            <a:r>
              <a:rPr lang="de-AT" sz="2400" b="1" dirty="0" smtClean="0">
                <a:solidFill>
                  <a:schemeClr val="accent1"/>
                </a:solidFill>
                <a:latin typeface="+mj-lt"/>
                <a:ea typeface="+mj-ea"/>
                <a:cs typeface="+mj-cs"/>
              </a:rPr>
              <a:t>Beschwerdeverfahren vor dem FA und Gerichten        in </a:t>
            </a:r>
            <a:r>
              <a:rPr lang="de-AT" sz="2400" b="1" dirty="0">
                <a:solidFill>
                  <a:schemeClr val="accent1"/>
                </a:solidFill>
                <a:latin typeface="+mj-lt"/>
                <a:ea typeface="+mj-ea"/>
                <a:cs typeface="+mj-cs"/>
              </a:rPr>
              <a:t>Österreich ab 2014</a:t>
            </a:r>
          </a:p>
        </p:txBody>
      </p:sp>
    </p:spTree>
    <p:extLst>
      <p:ext uri="{BB962C8B-B14F-4D97-AF65-F5344CB8AC3E}">
        <p14:creationId xmlns:p14="http://schemas.microsoft.com/office/powerpoint/2010/main" val="38373469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3689" y="683457"/>
            <a:ext cx="6763025" cy="449579"/>
          </a:xfrm>
        </p:spPr>
        <p:txBody>
          <a:bodyPr/>
          <a:lstStyle/>
          <a:p>
            <a:pPr algn="ctr"/>
            <a:r>
              <a:rPr lang="de-AT" dirty="0" smtClean="0"/>
              <a:t>Rechtskraftdurchbrechungen in Österreich</a:t>
            </a:r>
            <a:br>
              <a:rPr lang="de-AT" dirty="0" smtClean="0"/>
            </a:br>
            <a:r>
              <a:rPr lang="de-AT" dirty="0" smtClean="0"/>
              <a:t>Übersicht</a:t>
            </a:r>
            <a:endParaRPr lang="de-AT" dirty="0"/>
          </a:p>
        </p:txBody>
      </p:sp>
      <p:sp>
        <p:nvSpPr>
          <p:cNvPr id="6" name="Foliennummernplatzhalter 5"/>
          <p:cNvSpPr>
            <a:spLocks noGrp="1"/>
          </p:cNvSpPr>
          <p:nvPr>
            <p:ph type="sldNum" sz="quarter" idx="10"/>
          </p:nvPr>
        </p:nvSpPr>
        <p:spPr/>
        <p:txBody>
          <a:bodyPr/>
          <a:lstStyle/>
          <a:p>
            <a:fld id="{6A88E879-E2CA-46BB-8DD6-D57F4D1313D1}" type="slidenum">
              <a:rPr lang="de-AT" smtClean="0"/>
              <a:t>82</a:t>
            </a:fld>
            <a:endParaRPr lang="de-AT"/>
          </a:p>
        </p:txBody>
      </p:sp>
      <p:graphicFrame>
        <p:nvGraphicFramePr>
          <p:cNvPr id="22" name="Diagramm 21"/>
          <p:cNvGraphicFramePr>
            <a:graphicFrameLocks noChangeAspect="1"/>
          </p:cNvGraphicFramePr>
          <p:nvPr>
            <p:extLst>
              <p:ext uri="{D42A27DB-BD31-4B8C-83A1-F6EECF244321}">
                <p14:modId xmlns:p14="http://schemas.microsoft.com/office/powerpoint/2010/main" val="491923640"/>
              </p:ext>
            </p:extLst>
          </p:nvPr>
        </p:nvGraphicFramePr>
        <p:xfrm>
          <a:off x="510540" y="1504472"/>
          <a:ext cx="8268541" cy="512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14505652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Foliennummernplatzhalter 3"/>
          <p:cNvSpPr>
            <a:spLocks noGrp="1"/>
          </p:cNvSpPr>
          <p:nvPr>
            <p:ph type="sldNum" sz="quarter" idx="10"/>
          </p:nvPr>
        </p:nvSpPr>
        <p:spPr>
          <a:noFill/>
        </p:spPr>
        <p:txBody>
          <a:bodyPr/>
          <a:lstStyle>
            <a:lvl1pPr eaLnBrk="0" hangingPunct="0">
              <a:defRPr sz="1200">
                <a:solidFill>
                  <a:schemeClr val="tx1"/>
                </a:solidFill>
                <a:latin typeface="Arial" pitchFamily="34" charset="0"/>
                <a:ea typeface="ＭＳ Ｐゴシック" pitchFamily="34" charset="-128"/>
              </a:defRPr>
            </a:lvl1pPr>
            <a:lvl2pPr marL="673856" indent="-259175" eaLnBrk="0" hangingPunct="0">
              <a:defRPr sz="1200">
                <a:solidFill>
                  <a:schemeClr val="tx1"/>
                </a:solidFill>
                <a:latin typeface="Arial" pitchFamily="34" charset="0"/>
                <a:ea typeface="ＭＳ Ｐゴシック" pitchFamily="34" charset="-128"/>
              </a:defRPr>
            </a:lvl2pPr>
            <a:lvl3pPr marL="1036701" indent="-207340" eaLnBrk="0" hangingPunct="0">
              <a:defRPr sz="1200">
                <a:solidFill>
                  <a:schemeClr val="tx1"/>
                </a:solidFill>
                <a:latin typeface="Arial" pitchFamily="34" charset="0"/>
                <a:ea typeface="ＭＳ Ｐゴシック" pitchFamily="34" charset="-128"/>
              </a:defRPr>
            </a:lvl3pPr>
            <a:lvl4pPr marL="1451381" indent="-207340" eaLnBrk="0" hangingPunct="0">
              <a:defRPr sz="1200">
                <a:solidFill>
                  <a:schemeClr val="tx1"/>
                </a:solidFill>
                <a:latin typeface="Arial" pitchFamily="34" charset="0"/>
                <a:ea typeface="ＭＳ Ｐゴシック" pitchFamily="34" charset="-128"/>
              </a:defRPr>
            </a:lvl4pPr>
            <a:lvl5pPr marL="1866062" indent="-207340" eaLnBrk="0" hangingPunct="0">
              <a:defRPr sz="1200">
                <a:solidFill>
                  <a:schemeClr val="tx1"/>
                </a:solidFill>
                <a:latin typeface="Arial" pitchFamily="34" charset="0"/>
                <a:ea typeface="ＭＳ Ｐゴシック" pitchFamily="34" charset="-128"/>
              </a:defRPr>
            </a:lvl5pPr>
            <a:lvl6pPr marL="2280742" indent="-20734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69542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11010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524783" indent="-20734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fld id="{65B54286-8166-4A2A-81C9-EA8B51876F8F}" type="slidenum">
              <a:rPr lang="de-AT" sz="1000">
                <a:latin typeface="Tahoma" pitchFamily="34" charset="0"/>
              </a:rPr>
              <a:pPr eaLnBrk="1" hangingPunct="1"/>
              <a:t>83</a:t>
            </a:fld>
            <a:endParaRPr lang="de-AT" sz="1000">
              <a:latin typeface="Tahoma" pitchFamily="34" charset="0"/>
            </a:endParaRPr>
          </a:p>
        </p:txBody>
      </p:sp>
      <p:sp>
        <p:nvSpPr>
          <p:cNvPr id="73731" name="Rectangle 2"/>
          <p:cNvSpPr>
            <a:spLocks noGrp="1" noChangeArrowheads="1"/>
          </p:cNvSpPr>
          <p:nvPr>
            <p:ph type="title"/>
          </p:nvPr>
        </p:nvSpPr>
        <p:spPr>
          <a:xfrm>
            <a:off x="358139" y="861061"/>
            <a:ext cx="8479473" cy="441959"/>
          </a:xfrm>
        </p:spPr>
        <p:txBody>
          <a:bodyPr/>
          <a:lstStyle/>
          <a:p>
            <a:pPr algn="ctr" eaLnBrk="1" hangingPunct="1"/>
            <a:r>
              <a:rPr lang="de-AT" dirty="0" smtClean="0">
                <a:ea typeface="ＭＳ Ｐゴシック" pitchFamily="34" charset="-128"/>
              </a:rPr>
              <a:t>Wiederaufnahme des Verfahrens - § 303 ff BAO</a:t>
            </a:r>
            <a:endParaRPr lang="de-DE" dirty="0" smtClean="0">
              <a:ea typeface="ＭＳ Ｐゴシック" pitchFamily="34" charset="-128"/>
            </a:endParaRPr>
          </a:p>
        </p:txBody>
      </p:sp>
      <p:sp>
        <p:nvSpPr>
          <p:cNvPr id="73732" name="Rectangle 3"/>
          <p:cNvSpPr>
            <a:spLocks noGrp="1" noChangeArrowheads="1"/>
          </p:cNvSpPr>
          <p:nvPr>
            <p:ph type="body" idx="1"/>
          </p:nvPr>
        </p:nvSpPr>
        <p:spPr>
          <a:xfrm>
            <a:off x="518160" y="1524000"/>
            <a:ext cx="7969201" cy="4513287"/>
          </a:xfrm>
        </p:spPr>
        <p:txBody>
          <a:bodyPr/>
          <a:lstStyle/>
          <a:p>
            <a:pPr marL="0" indent="0" eaLnBrk="1" hangingPunct="1">
              <a:buClr>
                <a:srgbClr val="E11B1E"/>
              </a:buClr>
              <a:buNone/>
            </a:pPr>
            <a:r>
              <a:rPr lang="de-AT" sz="2300" dirty="0">
                <a:ea typeface="ＭＳ Ｐゴシック" pitchFamily="34" charset="-128"/>
              </a:rPr>
              <a:t>Allgemeines</a:t>
            </a:r>
          </a:p>
          <a:p>
            <a:pPr marL="730671" lvl="1" indent="-342900">
              <a:spcBef>
                <a:spcPts val="1633"/>
              </a:spcBef>
              <a:buClr>
                <a:srgbClr val="E11B1E"/>
              </a:buClr>
              <a:buFont typeface="Wingdings" panose="05000000000000000000" pitchFamily="2" charset="2"/>
              <a:buChar char="§"/>
            </a:pPr>
            <a:r>
              <a:rPr lang="de-AT" dirty="0">
                <a:ea typeface="ＭＳ Ｐゴシック" pitchFamily="34" charset="-128"/>
              </a:rPr>
              <a:t>Durchbrechung der Rechtskraft bei Vorliegen eines Wiederaufnahmetatbestandes</a:t>
            </a:r>
          </a:p>
          <a:p>
            <a:pPr marL="730671" lvl="1" indent="-342900">
              <a:spcBef>
                <a:spcPts val="1633"/>
              </a:spcBef>
              <a:buClr>
                <a:srgbClr val="E11B1E"/>
              </a:buClr>
              <a:buFont typeface="Wingdings" panose="05000000000000000000" pitchFamily="2" charset="2"/>
              <a:buChar char="§"/>
            </a:pPr>
            <a:r>
              <a:rPr lang="de-AT" dirty="0">
                <a:ea typeface="ＭＳ Ｐゴシック" pitchFamily="34" charset="-128"/>
              </a:rPr>
              <a:t>Wiederaufnahme von Amts wegen oder auf Antrag einer Partei</a:t>
            </a:r>
          </a:p>
          <a:p>
            <a:pPr marL="730671" lvl="1" indent="-342900">
              <a:spcBef>
                <a:spcPts val="1633"/>
              </a:spcBef>
              <a:buClr>
                <a:srgbClr val="E11B1E"/>
              </a:buClr>
              <a:buFont typeface="Wingdings" panose="05000000000000000000" pitchFamily="2" charset="2"/>
              <a:buChar char="§"/>
            </a:pPr>
            <a:r>
              <a:rPr lang="de-AT" dirty="0">
                <a:ea typeface="ＭＳ Ｐゴシック" pitchFamily="34" charset="-128"/>
              </a:rPr>
              <a:t>In jedem Fall: Ermessensentscheidung (</a:t>
            </a:r>
            <a:r>
              <a:rPr lang="de-AT" u="sng" dirty="0">
                <a:ea typeface="ＭＳ Ｐゴシック" pitchFamily="34" charset="-128"/>
              </a:rPr>
              <a:t>seit 1.1.2014</a:t>
            </a:r>
            <a:r>
              <a:rPr lang="de-AT" dirty="0">
                <a:ea typeface="ＭＳ Ｐゴシック" pitchFamily="34" charset="-128"/>
              </a:rPr>
              <a:t>)</a:t>
            </a:r>
          </a:p>
          <a:p>
            <a:pPr marL="730671" lvl="1" indent="-342900">
              <a:spcBef>
                <a:spcPts val="2721"/>
              </a:spcBef>
              <a:buClr>
                <a:srgbClr val="E11B1E"/>
              </a:buClr>
              <a:buFont typeface="Wingdings" panose="05000000000000000000" pitchFamily="2" charset="2"/>
              <a:buChar char="§"/>
            </a:pPr>
            <a:r>
              <a:rPr lang="de-AT" sz="2300" dirty="0">
                <a:ea typeface="ＭＳ Ｐゴシック" pitchFamily="34" charset="-128"/>
              </a:rPr>
              <a:t>Wiederaufnahmetatbestände:</a:t>
            </a:r>
          </a:p>
          <a:p>
            <a:pPr marL="911646" lvl="2" indent="-342900" algn="just">
              <a:spcBef>
                <a:spcPts val="1088"/>
              </a:spcBef>
              <a:buClr>
                <a:srgbClr val="E11B1E"/>
              </a:buClr>
              <a:buSzPct val="130000"/>
              <a:buFont typeface="Wingdings" panose="05000000000000000000" pitchFamily="2" charset="2"/>
              <a:buChar char="§"/>
            </a:pPr>
            <a:r>
              <a:rPr lang="de-AT" dirty="0">
                <a:ea typeface="ＭＳ Ｐゴシック" pitchFamily="34" charset="-128"/>
              </a:rPr>
              <a:t>Erschleichungstatbestand (§ 303 Abs 1 lit a BAO)</a:t>
            </a:r>
          </a:p>
          <a:p>
            <a:pPr marL="911646" lvl="2" indent="-342900" algn="just">
              <a:spcBef>
                <a:spcPts val="544"/>
              </a:spcBef>
              <a:buClr>
                <a:srgbClr val="E11B1E"/>
              </a:buClr>
              <a:buSzPct val="130000"/>
              <a:buFont typeface="Wingdings" panose="05000000000000000000" pitchFamily="2" charset="2"/>
              <a:buChar char="§"/>
            </a:pPr>
            <a:r>
              <a:rPr lang="de-AT" dirty="0">
                <a:ea typeface="ＭＳ Ｐゴシック" pitchFamily="34" charset="-128"/>
              </a:rPr>
              <a:t>Neuerungstatbestand (§ 303 Abs 1 lit b BAO)</a:t>
            </a:r>
          </a:p>
          <a:p>
            <a:pPr marL="911646" lvl="2" indent="-342900" algn="just">
              <a:spcBef>
                <a:spcPts val="544"/>
              </a:spcBef>
              <a:buClr>
                <a:srgbClr val="E11B1E"/>
              </a:buClr>
              <a:buSzPct val="130000"/>
              <a:buFont typeface="Wingdings" panose="05000000000000000000" pitchFamily="2" charset="2"/>
              <a:buChar char="§"/>
            </a:pPr>
            <a:r>
              <a:rPr lang="de-AT" dirty="0">
                <a:ea typeface="ＭＳ Ｐゴシック" pitchFamily="34" charset="-128"/>
              </a:rPr>
              <a:t>Vorfragentatbestand (§ 303 Abs 1 lit c BAO)</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8895971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Einkommensteuer</a:t>
            </a:r>
            <a:endParaRPr lang="de-AT" dirty="0"/>
          </a:p>
        </p:txBody>
      </p:sp>
      <p:sp>
        <p:nvSpPr>
          <p:cNvPr id="3" name="Inhaltsplatzhalter 2"/>
          <p:cNvSpPr>
            <a:spLocks noGrp="1"/>
          </p:cNvSpPr>
          <p:nvPr>
            <p:ph idx="1"/>
          </p:nvPr>
        </p:nvSpPr>
        <p:spPr/>
        <p:txBody>
          <a:bodyPr/>
          <a:lstStyle/>
          <a:p>
            <a:pPr algn="ctr">
              <a:buNone/>
            </a:pPr>
            <a:endParaRPr lang="de-AT" sz="4400" kern="1200" dirty="0" smtClean="0">
              <a:solidFill>
                <a:srgbClr val="006699"/>
              </a:solidFill>
              <a:latin typeface="+mj-lt"/>
              <a:ea typeface="+mj-ea"/>
              <a:cs typeface="+mj-cs"/>
            </a:endParaRPr>
          </a:p>
          <a:p>
            <a:pPr algn="ctr">
              <a:buNone/>
            </a:pPr>
            <a:r>
              <a:rPr lang="de-AT" sz="4400" kern="1200" dirty="0" smtClean="0">
                <a:solidFill>
                  <a:srgbClr val="006699"/>
                </a:solidFill>
                <a:latin typeface="+mj-lt"/>
                <a:ea typeface="+mj-ea"/>
                <a:cs typeface="+mj-cs"/>
              </a:rPr>
              <a:t>Ausgewählte </a:t>
            </a:r>
            <a:r>
              <a:rPr lang="de-AT" sz="4400" kern="1200" dirty="0">
                <a:solidFill>
                  <a:srgbClr val="006699"/>
                </a:solidFill>
                <a:latin typeface="+mj-lt"/>
                <a:ea typeface="+mj-ea"/>
                <a:cs typeface="+mj-cs"/>
              </a:rPr>
              <a:t>Fragen/Themen zur</a:t>
            </a:r>
          </a:p>
          <a:p>
            <a:pPr algn="ctr">
              <a:buNone/>
            </a:pPr>
            <a:r>
              <a:rPr lang="de-AT" sz="4400" kern="1200" dirty="0">
                <a:solidFill>
                  <a:srgbClr val="006699"/>
                </a:solidFill>
                <a:latin typeface="+mj-lt"/>
                <a:ea typeface="+mj-ea"/>
                <a:cs typeface="+mj-cs"/>
              </a:rPr>
              <a:t>Einkommensteuer</a:t>
            </a:r>
          </a:p>
        </p:txBody>
      </p:sp>
      <p:sp>
        <p:nvSpPr>
          <p:cNvPr id="4" name="Foliennummernplatzhalter 3"/>
          <p:cNvSpPr>
            <a:spLocks noGrp="1"/>
          </p:cNvSpPr>
          <p:nvPr>
            <p:ph type="sldNum" sz="quarter" idx="12"/>
          </p:nvPr>
        </p:nvSpPr>
        <p:spPr/>
        <p:txBody>
          <a:bodyPr/>
          <a:lstStyle/>
          <a:p>
            <a:fld id="{8B7F9697-C15C-4E5A-A7DF-392E9C742672}" type="slidenum">
              <a:rPr lang="de-AT" smtClean="0"/>
              <a:pPr/>
              <a:t>84</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8349750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895249" y="323474"/>
            <a:ext cx="5313271" cy="652760"/>
          </a:xfrm>
        </p:spPr>
        <p:txBody>
          <a:bodyPr/>
          <a:lstStyle/>
          <a:p>
            <a:r>
              <a:rPr lang="de-AT" sz="2600" b="1" dirty="0">
                <a:solidFill>
                  <a:srgbClr val="006699"/>
                </a:solidFill>
                <a:latin typeface="+mj-lt"/>
                <a:ea typeface="+mj-ea"/>
                <a:cs typeface="+mj-cs"/>
              </a:rPr>
              <a:t>Einteilung der </a:t>
            </a:r>
            <a:r>
              <a:rPr lang="de-AT" sz="2600" b="1" dirty="0" smtClean="0">
                <a:solidFill>
                  <a:srgbClr val="006699"/>
                </a:solidFill>
                <a:latin typeface="+mj-lt"/>
                <a:ea typeface="+mj-ea"/>
                <a:cs typeface="+mj-cs"/>
              </a:rPr>
              <a:t>steuerlichen Vorgänge</a:t>
            </a:r>
            <a:endParaRPr lang="de-AT" sz="2600" b="1" dirty="0">
              <a:solidFill>
                <a:srgbClr val="006699"/>
              </a:solidFill>
              <a:latin typeface="+mj-lt"/>
              <a:ea typeface="+mj-ea"/>
              <a:cs typeface="+mj-cs"/>
            </a:endParaRPr>
          </a:p>
        </p:txBody>
      </p:sp>
      <p:sp>
        <p:nvSpPr>
          <p:cNvPr id="7" name="Textplatzhalter 6"/>
          <p:cNvSpPr>
            <a:spLocks noGrp="1"/>
          </p:cNvSpPr>
          <p:nvPr>
            <p:ph type="body" sz="quarter" idx="11"/>
          </p:nvPr>
        </p:nvSpPr>
        <p:spPr>
          <a:xfrm>
            <a:off x="653454" y="1078804"/>
            <a:ext cx="7832779" cy="5157374"/>
          </a:xfrm>
        </p:spPr>
        <p:txBody>
          <a:bodyPr/>
          <a:lstStyle/>
          <a:p>
            <a:endParaRPr lang="de-AT" sz="25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a:p>
            <a:endParaRPr lang="de-AT" sz="2500" dirty="0">
              <a:latin typeface="Arial" panose="020B0604020202020204" pitchFamily="34" charset="0"/>
              <a:cs typeface="Arial" panose="020B0604020202020204" pitchFamily="34" charset="0"/>
            </a:endParaRPr>
          </a:p>
          <a:p>
            <a:pPr marL="0" indent="0">
              <a:buNone/>
            </a:pPr>
            <a:endParaRPr lang="de-AT" sz="1500" dirty="0">
              <a:latin typeface="Arial" panose="020B0604020202020204" pitchFamily="34" charset="0"/>
              <a:cs typeface="Arial" panose="020B0604020202020204" pitchFamily="34" charset="0"/>
            </a:endParaRPr>
          </a:p>
          <a:p>
            <a:pPr marL="0" indent="0">
              <a:lnSpc>
                <a:spcPct val="100000"/>
              </a:lnSpc>
              <a:buNone/>
            </a:pPr>
            <a:r>
              <a:rPr lang="de-AT" sz="1800" dirty="0">
                <a:latin typeface="Arial" panose="020B0604020202020204" pitchFamily="34" charset="0"/>
                <a:cs typeface="Arial" panose="020B0604020202020204" pitchFamily="34" charset="0"/>
              </a:rPr>
              <a:t>Erläuterungen:</a:t>
            </a:r>
          </a:p>
          <a:p>
            <a:pPr>
              <a:lnSpc>
                <a:spcPct val="100000"/>
              </a:lnSpc>
            </a:pPr>
            <a:r>
              <a:rPr lang="de-AT" sz="1800" dirty="0">
                <a:latin typeface="Arial" panose="020B0604020202020204" pitchFamily="34" charset="0"/>
                <a:cs typeface="Arial" panose="020B0604020202020204" pitchFamily="34" charset="0"/>
              </a:rPr>
              <a:t>Steuerbar: alle definierten Bedingungen sind erfüllt, der Sachverhalt fällt grundsätzlich in den Anwendungsbereich des Gesetzes</a:t>
            </a:r>
          </a:p>
          <a:p>
            <a:pPr>
              <a:lnSpc>
                <a:spcPct val="100000"/>
              </a:lnSpc>
            </a:pPr>
            <a:endParaRPr lang="de-AT" sz="1800" dirty="0">
              <a:latin typeface="Arial" panose="020B0604020202020204" pitchFamily="34" charset="0"/>
              <a:cs typeface="Arial" panose="020B0604020202020204" pitchFamily="34" charset="0"/>
            </a:endParaRPr>
          </a:p>
          <a:p>
            <a:pPr>
              <a:lnSpc>
                <a:spcPct val="100000"/>
              </a:lnSpc>
            </a:pPr>
            <a:r>
              <a:rPr lang="de-AT" sz="1800" dirty="0">
                <a:latin typeface="Arial" panose="020B0604020202020204" pitchFamily="34" charset="0"/>
                <a:cs typeface="Arial" panose="020B0604020202020204" pitchFamily="34" charset="0"/>
              </a:rPr>
              <a:t>Nicht steuerbar: zumindest eine Bedingung ist nicht erfüllt, daher unterliegt der Sachverhalt nicht den Rechtsfolgen dieses Gesetzes</a:t>
            </a:r>
          </a:p>
          <a:p>
            <a:r>
              <a:rPr lang="de-AT" sz="1800" dirty="0">
                <a:latin typeface="Arial" panose="020B0604020202020204" pitchFamily="34" charset="0"/>
                <a:cs typeface="Arial" panose="020B0604020202020204" pitchFamily="34" charset="0"/>
              </a:rPr>
              <a:t>Steuerbar aber steuerbefreit: Sachverhalt fällt in den Anwendungsbereich, es gibt aber eine Befreiungsbestimmung</a:t>
            </a:r>
          </a:p>
          <a:p>
            <a:r>
              <a:rPr lang="de-AT" sz="1800" dirty="0">
                <a:latin typeface="Arial" panose="020B0604020202020204" pitchFamily="34" charset="0"/>
                <a:cs typeface="Arial" panose="020B0604020202020204" pitchFamily="34" charset="0"/>
              </a:rPr>
              <a:t>Steuerbar und steuerpflichtig: Besteuerung mit Steuersatz  </a:t>
            </a:r>
          </a:p>
          <a:p>
            <a:endParaRPr lang="de-AT" sz="2500"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2"/>
          </p:nvPr>
        </p:nvSpPr>
        <p:spPr/>
        <p:txBody>
          <a:bodyPr/>
          <a:lstStyle/>
          <a:p>
            <a:pPr defTabSz="456926"/>
            <a:r>
              <a:rPr lang="de-DE" smtClean="0"/>
              <a:t>Unternehmenssteuerrecht, Uni Wien, Wakounig/Berger, 2018</a:t>
            </a:r>
            <a:endParaRPr lang="de-AT" dirty="0"/>
          </a:p>
        </p:txBody>
      </p:sp>
      <p:sp>
        <p:nvSpPr>
          <p:cNvPr id="3" name="Foliennummernplatzhalter 2"/>
          <p:cNvSpPr>
            <a:spLocks noGrp="1"/>
          </p:cNvSpPr>
          <p:nvPr>
            <p:ph type="sldNum" sz="quarter" idx="13"/>
          </p:nvPr>
        </p:nvSpPr>
        <p:spPr/>
        <p:txBody>
          <a:bodyPr/>
          <a:lstStyle/>
          <a:p>
            <a:fld id="{2B2FB3C2-479D-452C-B7E2-165D2C7D907B}" type="slidenum">
              <a:rPr lang="de-AT" smtClean="0"/>
              <a:pPr/>
              <a:t>85</a:t>
            </a:fld>
            <a:endParaRPr lang="de-AT" dirty="0"/>
          </a:p>
        </p:txBody>
      </p:sp>
      <p:grpSp>
        <p:nvGrpSpPr>
          <p:cNvPr id="8" name="Gruppieren 28"/>
          <p:cNvGrpSpPr>
            <a:grpSpLocks/>
          </p:cNvGrpSpPr>
          <p:nvPr/>
        </p:nvGrpSpPr>
        <p:grpSpPr bwMode="auto">
          <a:xfrm>
            <a:off x="794210" y="1170897"/>
            <a:ext cx="7694991" cy="1915383"/>
            <a:chOff x="1581322" y="980728"/>
            <a:chExt cx="6151710" cy="1303109"/>
          </a:xfrm>
        </p:grpSpPr>
        <p:sp>
          <p:nvSpPr>
            <p:cNvPr id="9" name="Textfeld 8"/>
            <p:cNvSpPr txBox="1"/>
            <p:nvPr/>
          </p:nvSpPr>
          <p:spPr>
            <a:xfrm>
              <a:off x="3658649" y="980728"/>
              <a:ext cx="1569121" cy="450194"/>
            </a:xfrm>
            <a:prstGeom prst="rect">
              <a:avLst/>
            </a:prstGeom>
            <a:solidFill>
              <a:srgbClr val="FFFFCC"/>
            </a:solidFill>
            <a:ln w="28575">
              <a:solidFill>
                <a:schemeClr val="tx1"/>
              </a:solidFill>
            </a:ln>
          </p:spPr>
          <p:txBody>
            <a:bodyPr wrap="square">
              <a:spAutoFit/>
            </a:bodyPr>
            <a:lstStyle/>
            <a:p>
              <a:pPr algn="ctr">
                <a:defRPr/>
              </a:pPr>
              <a:r>
                <a:rPr lang="de-AT" dirty="0" smtClean="0"/>
                <a:t>Sachverhalt</a:t>
              </a:r>
              <a:r>
                <a:rPr lang="de-AT" sz="2400" dirty="0"/>
                <a:t> </a:t>
              </a:r>
              <a:r>
                <a:rPr lang="de-AT" sz="1300" dirty="0"/>
                <a:t>(Umsatz, Einnahme…)</a:t>
              </a:r>
              <a:endParaRPr lang="de-AT" sz="2400" dirty="0"/>
            </a:p>
          </p:txBody>
        </p:sp>
        <p:sp>
          <p:nvSpPr>
            <p:cNvPr id="10" name="Textfeld 3"/>
            <p:cNvSpPr txBox="1">
              <a:spLocks noChangeArrowheads="1"/>
            </p:cNvSpPr>
            <p:nvPr/>
          </p:nvSpPr>
          <p:spPr bwMode="auto">
            <a:xfrm>
              <a:off x="5580112" y="1833032"/>
              <a:ext cx="2152920" cy="251271"/>
            </a:xfrm>
            <a:prstGeom prst="rect">
              <a:avLst/>
            </a:prstGeom>
            <a:solidFill>
              <a:srgbClr val="FFFFCC"/>
            </a:solidFill>
            <a:ln w="28575">
              <a:solidFill>
                <a:schemeClr val="tx1"/>
              </a:solidFill>
              <a:miter lim="800000"/>
              <a:headEnd/>
              <a:tailEnd/>
            </a:ln>
            <a:extLst/>
          </p:spPr>
          <p:txBody>
            <a:bodyPr wrap="square">
              <a:spAutoFit/>
            </a:bodyPr>
            <a:lstStyle>
              <a:lvl1pPr eaLnBrk="0" hangingPunct="0">
                <a:spcBef>
                  <a:spcPct val="20000"/>
                </a:spcBef>
                <a:buFont typeface="Arial" pitchFamily="34" charset="0"/>
                <a:buChar char="•"/>
                <a:defRPr sz="3200">
                  <a:solidFill>
                    <a:schemeClr val="tx1"/>
                  </a:solidFill>
                  <a:latin typeface="Corbel" pitchFamily="34" charset="0"/>
                  <a:ea typeface="MS PGothic" pitchFamily="34" charset="-128"/>
                  <a:cs typeface="Corbel" pitchFamily="34" charset="0"/>
                </a:defRPr>
              </a:lvl1pPr>
              <a:lvl2pPr marL="742950" indent="-285750" eaLnBrk="0" hangingPunct="0">
                <a:spcBef>
                  <a:spcPct val="20000"/>
                </a:spcBef>
                <a:buFont typeface="Arial" pitchFamily="34" charset="0"/>
                <a:buChar char="–"/>
                <a:defRPr sz="2800">
                  <a:solidFill>
                    <a:schemeClr val="tx1"/>
                  </a:solidFill>
                  <a:latin typeface="Corbel" pitchFamily="34" charset="0"/>
                  <a:ea typeface="MS PGothic" pitchFamily="34" charset="-128"/>
                  <a:cs typeface="Corbel" pitchFamily="34" charset="0"/>
                </a:defRPr>
              </a:lvl2pPr>
              <a:lvl3pPr marL="1143000" indent="-228600" eaLnBrk="0" hangingPunct="0">
                <a:spcBef>
                  <a:spcPct val="20000"/>
                </a:spcBef>
                <a:buFont typeface="Arial" pitchFamily="34" charset="0"/>
                <a:buChar char="•"/>
                <a:defRPr sz="2400">
                  <a:solidFill>
                    <a:schemeClr val="tx1"/>
                  </a:solidFill>
                  <a:latin typeface="Corbel" pitchFamily="34" charset="0"/>
                  <a:ea typeface="MS PGothic" pitchFamily="34" charset="-128"/>
                  <a:cs typeface="Corbel" pitchFamily="34" charset="0"/>
                </a:defRPr>
              </a:lvl3pPr>
              <a:lvl4pPr marL="1600200" indent="-228600" eaLnBrk="0" hangingPunct="0">
                <a:spcBef>
                  <a:spcPct val="20000"/>
                </a:spcBef>
                <a:buFont typeface="Arial" pitchFamily="34" charset="0"/>
                <a:buChar char="–"/>
                <a:defRPr sz="2000">
                  <a:solidFill>
                    <a:schemeClr val="tx1"/>
                  </a:solidFill>
                  <a:latin typeface="Corbel" pitchFamily="34" charset="0"/>
                  <a:ea typeface="MS PGothic" pitchFamily="34" charset="-128"/>
                  <a:cs typeface="Corbel" pitchFamily="34" charset="0"/>
                </a:defRPr>
              </a:lvl4pPr>
              <a:lvl5pPr marL="2057400" indent="-228600" eaLnBrk="0" hangingPunct="0">
                <a:spcBef>
                  <a:spcPct val="20000"/>
                </a:spcBef>
                <a:buFont typeface="Arial" pitchFamily="34" charset="0"/>
                <a:buChar char="»"/>
                <a:defRPr sz="2000">
                  <a:solidFill>
                    <a:schemeClr val="tx1"/>
                  </a:solidFill>
                  <a:latin typeface="Corbel" pitchFamily="34" charset="0"/>
                  <a:ea typeface="MS PGothic" pitchFamily="34" charset="-128"/>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9pPr>
            </a:lstStyle>
            <a:p>
              <a:pPr algn="ctr" eaLnBrk="1" hangingPunct="1">
                <a:spcBef>
                  <a:spcPct val="0"/>
                </a:spcBef>
                <a:buFontTx/>
                <a:buNone/>
              </a:pPr>
              <a:r>
                <a:rPr lang="de-AT" altLang="de-DE" sz="1800" dirty="0">
                  <a:latin typeface="Arial" pitchFamily="34" charset="0"/>
                </a:rPr>
                <a:t>nicht steuerbar</a:t>
              </a:r>
            </a:p>
          </p:txBody>
        </p:sp>
        <p:sp>
          <p:nvSpPr>
            <p:cNvPr id="11" name="Textfeld 10"/>
            <p:cNvSpPr txBox="1"/>
            <p:nvPr/>
          </p:nvSpPr>
          <p:spPr>
            <a:xfrm>
              <a:off x="2059762" y="1503565"/>
              <a:ext cx="1598805" cy="251271"/>
            </a:xfrm>
            <a:prstGeom prst="rect">
              <a:avLst/>
            </a:prstGeom>
            <a:solidFill>
              <a:srgbClr val="FFFFCC"/>
            </a:solidFill>
            <a:ln w="28575"/>
          </p:spPr>
          <p:style>
            <a:lnRef idx="2">
              <a:schemeClr val="dk1"/>
            </a:lnRef>
            <a:fillRef idx="1">
              <a:schemeClr val="lt1"/>
            </a:fillRef>
            <a:effectRef idx="0">
              <a:schemeClr val="dk1"/>
            </a:effectRef>
            <a:fontRef idx="minor">
              <a:schemeClr val="dk1"/>
            </a:fontRef>
          </p:style>
          <p:txBody>
            <a:bodyPr wrap="square">
              <a:spAutoFit/>
            </a:bodyPr>
            <a:lstStyle>
              <a:defPPr>
                <a:defRPr lang="de-DE"/>
              </a:defPPr>
              <a:lvl1pPr algn="ctr"/>
            </a:lstStyle>
            <a:p>
              <a:pPr>
                <a:defRPr/>
              </a:pPr>
              <a:r>
                <a:rPr lang="de-AT" dirty="0"/>
                <a:t>s</a:t>
              </a:r>
              <a:r>
                <a:rPr lang="de-AT" dirty="0" smtClean="0"/>
                <a:t>teuerbar</a:t>
              </a:r>
              <a:endParaRPr lang="de-AT" dirty="0"/>
            </a:p>
          </p:txBody>
        </p:sp>
        <p:sp>
          <p:nvSpPr>
            <p:cNvPr id="12" name="Textfeld 6"/>
            <p:cNvSpPr txBox="1">
              <a:spLocks noChangeArrowheads="1"/>
            </p:cNvSpPr>
            <p:nvPr/>
          </p:nvSpPr>
          <p:spPr bwMode="auto">
            <a:xfrm>
              <a:off x="3658566" y="2015715"/>
              <a:ext cx="1412624" cy="251271"/>
            </a:xfrm>
            <a:prstGeom prst="rect">
              <a:avLst/>
            </a:prstGeom>
            <a:solidFill>
              <a:srgbClr val="FFFFCC"/>
            </a:solidFill>
            <a:ln w="28575">
              <a:solidFill>
                <a:schemeClr val="tx1"/>
              </a:solidFill>
              <a:miter lim="800000"/>
              <a:headEnd/>
              <a:tailEnd/>
            </a:ln>
          </p:spPr>
          <p:txBody>
            <a:bodyPr wrap="square">
              <a:spAutoFit/>
            </a:bodyPr>
            <a:lstStyle>
              <a:lvl1pPr eaLnBrk="0" hangingPunct="0">
                <a:spcBef>
                  <a:spcPct val="20000"/>
                </a:spcBef>
                <a:buFont typeface="Arial" pitchFamily="34" charset="0"/>
                <a:buChar char="•"/>
                <a:defRPr sz="3200">
                  <a:solidFill>
                    <a:schemeClr val="tx1"/>
                  </a:solidFill>
                  <a:latin typeface="Corbel" pitchFamily="34" charset="0"/>
                  <a:ea typeface="MS PGothic" pitchFamily="34" charset="-128"/>
                  <a:cs typeface="Corbel" pitchFamily="34" charset="0"/>
                </a:defRPr>
              </a:lvl1pPr>
              <a:lvl2pPr marL="742950" indent="-285750" eaLnBrk="0" hangingPunct="0">
                <a:spcBef>
                  <a:spcPct val="20000"/>
                </a:spcBef>
                <a:buFont typeface="Arial" pitchFamily="34" charset="0"/>
                <a:buChar char="–"/>
                <a:defRPr sz="2800">
                  <a:solidFill>
                    <a:schemeClr val="tx1"/>
                  </a:solidFill>
                  <a:latin typeface="Corbel" pitchFamily="34" charset="0"/>
                  <a:ea typeface="MS PGothic" pitchFamily="34" charset="-128"/>
                  <a:cs typeface="Corbel" pitchFamily="34" charset="0"/>
                </a:defRPr>
              </a:lvl2pPr>
              <a:lvl3pPr marL="1143000" indent="-228600" eaLnBrk="0" hangingPunct="0">
                <a:spcBef>
                  <a:spcPct val="20000"/>
                </a:spcBef>
                <a:buFont typeface="Arial" pitchFamily="34" charset="0"/>
                <a:buChar char="•"/>
                <a:defRPr sz="2400">
                  <a:solidFill>
                    <a:schemeClr val="tx1"/>
                  </a:solidFill>
                  <a:latin typeface="Corbel" pitchFamily="34" charset="0"/>
                  <a:ea typeface="MS PGothic" pitchFamily="34" charset="-128"/>
                  <a:cs typeface="Corbel" pitchFamily="34" charset="0"/>
                </a:defRPr>
              </a:lvl3pPr>
              <a:lvl4pPr marL="1600200" indent="-228600" eaLnBrk="0" hangingPunct="0">
                <a:spcBef>
                  <a:spcPct val="20000"/>
                </a:spcBef>
                <a:buFont typeface="Arial" pitchFamily="34" charset="0"/>
                <a:buChar char="–"/>
                <a:defRPr sz="2000">
                  <a:solidFill>
                    <a:schemeClr val="tx1"/>
                  </a:solidFill>
                  <a:latin typeface="Corbel" pitchFamily="34" charset="0"/>
                  <a:ea typeface="MS PGothic" pitchFamily="34" charset="-128"/>
                  <a:cs typeface="Corbel" pitchFamily="34" charset="0"/>
                </a:defRPr>
              </a:lvl4pPr>
              <a:lvl5pPr marL="2057400" indent="-228600" eaLnBrk="0" hangingPunct="0">
                <a:spcBef>
                  <a:spcPct val="20000"/>
                </a:spcBef>
                <a:buFont typeface="Arial" pitchFamily="34" charset="0"/>
                <a:buChar char="»"/>
                <a:defRPr sz="2000">
                  <a:solidFill>
                    <a:schemeClr val="tx1"/>
                  </a:solidFill>
                  <a:latin typeface="Corbel" pitchFamily="34" charset="0"/>
                  <a:ea typeface="MS PGothic" pitchFamily="34" charset="-128"/>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MS PGothic" pitchFamily="34" charset="-128"/>
                  <a:cs typeface="Corbel" pitchFamily="34" charset="0"/>
                </a:defRPr>
              </a:lvl9pPr>
            </a:lstStyle>
            <a:p>
              <a:pPr algn="ctr" eaLnBrk="1" hangingPunct="1">
                <a:spcBef>
                  <a:spcPct val="0"/>
                </a:spcBef>
                <a:buFontTx/>
                <a:buNone/>
              </a:pPr>
              <a:r>
                <a:rPr lang="de-AT" altLang="de-DE" sz="1800" dirty="0">
                  <a:latin typeface="Arial" pitchFamily="34" charset="0"/>
                </a:rPr>
                <a:t>steuerfrei</a:t>
              </a:r>
            </a:p>
          </p:txBody>
        </p:sp>
        <p:sp>
          <p:nvSpPr>
            <p:cNvPr id="13" name="Textfeld 12"/>
            <p:cNvSpPr txBox="1"/>
            <p:nvPr/>
          </p:nvSpPr>
          <p:spPr>
            <a:xfrm>
              <a:off x="1581322" y="2032566"/>
              <a:ext cx="1739737" cy="251271"/>
            </a:xfrm>
            <a:prstGeom prst="rect">
              <a:avLst/>
            </a:prstGeom>
            <a:solidFill>
              <a:srgbClr val="FFFFCC"/>
            </a:solidFill>
            <a:ln w="28575"/>
          </p:spPr>
          <p:style>
            <a:lnRef idx="2">
              <a:schemeClr val="dk1"/>
            </a:lnRef>
            <a:fillRef idx="1">
              <a:schemeClr val="lt1"/>
            </a:fillRef>
            <a:effectRef idx="0">
              <a:schemeClr val="dk1"/>
            </a:effectRef>
            <a:fontRef idx="minor">
              <a:schemeClr val="dk1"/>
            </a:fontRef>
          </p:style>
          <p:txBody>
            <a:bodyPr wrap="square">
              <a:spAutoFit/>
            </a:bodyPr>
            <a:lstStyle>
              <a:defPPr>
                <a:defRPr lang="de-DE"/>
              </a:defPPr>
              <a:lvl1pPr algn="ctr"/>
            </a:lstStyle>
            <a:p>
              <a:pPr>
                <a:defRPr/>
              </a:pPr>
              <a:r>
                <a:rPr lang="de-AT" dirty="0" smtClean="0">
                  <a:solidFill>
                    <a:schemeClr val="tx1"/>
                  </a:solidFill>
                  <a:latin typeface="Arial" pitchFamily="34" charset="0"/>
                  <a:ea typeface="MS PGothic" pitchFamily="34" charset="-128"/>
                  <a:cs typeface="Corbel" pitchFamily="34" charset="0"/>
                </a:rPr>
                <a:t>steuerpflichtig</a:t>
              </a:r>
              <a:endParaRPr lang="de-AT" dirty="0">
                <a:solidFill>
                  <a:schemeClr val="tx1"/>
                </a:solidFill>
                <a:latin typeface="Arial" pitchFamily="34" charset="0"/>
                <a:ea typeface="MS PGothic" pitchFamily="34" charset="-128"/>
                <a:cs typeface="Corbel" pitchFamily="34" charset="0"/>
              </a:endParaRPr>
            </a:p>
          </p:txBody>
        </p:sp>
        <p:cxnSp>
          <p:nvCxnSpPr>
            <p:cNvPr id="14" name="Gerade Verbindung mit Pfeil 13"/>
            <p:cNvCxnSpPr/>
            <p:nvPr/>
          </p:nvCxnSpPr>
          <p:spPr>
            <a:xfrm>
              <a:off x="3261803" y="1766804"/>
              <a:ext cx="974298" cy="265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2461540" y="1763803"/>
              <a:ext cx="397624" cy="2519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2983471" y="1192715"/>
              <a:ext cx="675177" cy="310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5227770" y="1192715"/>
              <a:ext cx="1228216" cy="621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599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261" y="511127"/>
            <a:ext cx="7594600" cy="373380"/>
          </a:xfrm>
        </p:spPr>
        <p:txBody>
          <a:bodyPr/>
          <a:lstStyle/>
          <a:p>
            <a:pPr lvl="0"/>
            <a:r>
              <a:rPr lang="de-AT" sz="2600" dirty="0">
                <a:solidFill>
                  <a:srgbClr val="006699"/>
                </a:solidFill>
              </a:rPr>
              <a:t>Was ist das Wesen einer Personensteuer?</a:t>
            </a:r>
          </a:p>
        </p:txBody>
      </p:sp>
      <p:sp>
        <p:nvSpPr>
          <p:cNvPr id="3" name="Inhaltsplatzhalter 2"/>
          <p:cNvSpPr>
            <a:spLocks noGrp="1"/>
          </p:cNvSpPr>
          <p:nvPr>
            <p:ph idx="1"/>
          </p:nvPr>
        </p:nvSpPr>
        <p:spPr>
          <a:xfrm>
            <a:off x="281940" y="1516379"/>
            <a:ext cx="8466773" cy="4229101"/>
          </a:xfrm>
        </p:spPr>
        <p:txBody>
          <a:bodyPr/>
          <a:lstStyle/>
          <a:p>
            <a:pPr marL="342900" indent="-342900">
              <a:buFont typeface="Wingdings" panose="05000000000000000000" pitchFamily="2" charset="2"/>
              <a:buChar char="§"/>
            </a:pPr>
            <a:r>
              <a:rPr lang="de-AT" sz="2200" b="0" dirty="0"/>
              <a:t>Bei der </a:t>
            </a:r>
            <a:r>
              <a:rPr lang="de-AT" sz="2200" dirty="0"/>
              <a:t>Personensteuer</a:t>
            </a:r>
            <a:r>
              <a:rPr lang="de-AT" sz="2200" b="0" dirty="0"/>
              <a:t> ist der Steuergegenstand auf eine bestimmte Person bezogen. Persönliche Merkmale bestimmen die Höhe der Steuerschuld. </a:t>
            </a:r>
            <a:endParaRPr lang="de-AT" sz="2200" b="0" dirty="0" smtClean="0"/>
          </a:p>
          <a:p>
            <a:pPr marL="342900" indent="-342900">
              <a:buFont typeface="Wingdings" panose="05000000000000000000" pitchFamily="2" charset="2"/>
              <a:buChar char="§"/>
            </a:pPr>
            <a:r>
              <a:rPr lang="de-AT" sz="2200" b="0" dirty="0" smtClean="0"/>
              <a:t>Kennzeichen </a:t>
            </a:r>
            <a:r>
              <a:rPr lang="de-AT" sz="2200" b="0" dirty="0"/>
              <a:t>der Personensteuern ist die Unterscheidung von </a:t>
            </a:r>
            <a:r>
              <a:rPr lang="de-AT" sz="2200" dirty="0"/>
              <a:t>unbeschränkter</a:t>
            </a:r>
            <a:r>
              <a:rPr lang="de-AT" sz="2200" b="0" dirty="0"/>
              <a:t> und </a:t>
            </a:r>
            <a:r>
              <a:rPr lang="de-AT" sz="2200" dirty="0"/>
              <a:t>beschränkter</a:t>
            </a:r>
            <a:r>
              <a:rPr lang="de-AT" sz="2200" b="0" dirty="0"/>
              <a:t> Steuerpflicht. </a:t>
            </a:r>
            <a:endParaRPr lang="de-AT" sz="2200" b="0" dirty="0" smtClean="0"/>
          </a:p>
          <a:p>
            <a:pPr marL="342900" indent="-342900">
              <a:buFont typeface="Wingdings" panose="05000000000000000000" pitchFamily="2" charset="2"/>
              <a:buChar char="§"/>
            </a:pPr>
            <a:r>
              <a:rPr lang="de-AT" sz="2200" b="0" dirty="0" smtClean="0"/>
              <a:t>Zu </a:t>
            </a:r>
            <a:r>
              <a:rPr lang="de-AT" sz="2200" b="0" dirty="0"/>
              <a:t>den Personensteuern zählen vor allem die Einkommensteuer und die Körperschaftsteuer (früher auch die Erbschaftssteuer, Vermögenssteuer und das </a:t>
            </a:r>
            <a:r>
              <a:rPr lang="de-AT" sz="2200" b="0" dirty="0" err="1"/>
              <a:t>ErbSt</a:t>
            </a:r>
            <a:r>
              <a:rPr lang="de-AT" sz="2200" b="0" dirty="0"/>
              <a:t>-Äquivalent). </a:t>
            </a:r>
            <a:endParaRPr lang="de-AT" sz="2200" b="0" dirty="0" smtClean="0"/>
          </a:p>
          <a:p>
            <a:pPr marL="342900" indent="-342900">
              <a:buFont typeface="Wingdings" panose="05000000000000000000" pitchFamily="2" charset="2"/>
              <a:buChar char="§"/>
            </a:pPr>
            <a:r>
              <a:rPr lang="de-AT" sz="2200" b="0" dirty="0" smtClean="0"/>
              <a:t>Die </a:t>
            </a:r>
            <a:r>
              <a:rPr lang="de-AT" sz="2200" b="0" dirty="0"/>
              <a:t>Unterscheidung zwischen Personensteuern und Sachsteuern (Subjekt- und Objektsteuern) ist im Hinblick auf die Nicht-Abzugsfähigkeit der Personensteuern nach § 20 EStG bedeutsam.</a:t>
            </a:r>
          </a:p>
          <a:p>
            <a:pPr marL="342900" indent="-342900">
              <a:buFont typeface="Wingdings" panose="05000000000000000000" pitchFamily="2" charset="2"/>
              <a:buChar char="§"/>
            </a:pPr>
            <a:endParaRPr lang="de-AT"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86</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81020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068" y="825306"/>
            <a:ext cx="8531622" cy="472439"/>
          </a:xfrm>
        </p:spPr>
        <p:txBody>
          <a:bodyPr/>
          <a:lstStyle/>
          <a:p>
            <a:r>
              <a:rPr lang="de-AT" sz="2600" dirty="0">
                <a:solidFill>
                  <a:srgbClr val="006699"/>
                </a:solidFill>
              </a:rPr>
              <a:t>Was ist das Wesen der Einkommensteuer</a:t>
            </a:r>
            <a:r>
              <a:rPr lang="de-AT" sz="2600" dirty="0" smtClean="0">
                <a:solidFill>
                  <a:srgbClr val="006699"/>
                </a:solidFill>
              </a:rPr>
              <a:t>? (1)</a:t>
            </a:r>
            <a:endParaRPr lang="de-AT" sz="2600" dirty="0">
              <a:solidFill>
                <a:srgbClr val="006699"/>
              </a:solidFill>
            </a:endParaRPr>
          </a:p>
        </p:txBody>
      </p:sp>
      <p:sp>
        <p:nvSpPr>
          <p:cNvPr id="3" name="Inhaltsplatzhalter 2"/>
          <p:cNvSpPr>
            <a:spLocks noGrp="1"/>
          </p:cNvSpPr>
          <p:nvPr>
            <p:ph idx="1"/>
          </p:nvPr>
        </p:nvSpPr>
        <p:spPr>
          <a:xfrm>
            <a:off x="179512" y="1463040"/>
            <a:ext cx="8569201" cy="5206320"/>
          </a:xfrm>
        </p:spPr>
        <p:txBody>
          <a:bodyPr/>
          <a:lstStyle/>
          <a:p>
            <a:pPr marL="342900" lvl="0" indent="-342900">
              <a:buFont typeface="Wingdings" panose="05000000000000000000" pitchFamily="2" charset="2"/>
              <a:buChar char="§"/>
            </a:pPr>
            <a:r>
              <a:rPr lang="de-AT" sz="2100" b="0" dirty="0"/>
              <a:t>Die Einkommensteuer ist eine </a:t>
            </a:r>
            <a:r>
              <a:rPr lang="de-AT" sz="2100" dirty="0"/>
              <a:t>Personen- oder Subjektsteuer</a:t>
            </a:r>
            <a:r>
              <a:rPr lang="de-AT" sz="2100" b="0" dirty="0"/>
              <a:t>. </a:t>
            </a:r>
          </a:p>
          <a:p>
            <a:pPr marL="342900" lvl="0" indent="-342900">
              <a:buFont typeface="Wingdings" panose="05000000000000000000" pitchFamily="2" charset="2"/>
              <a:buChar char="§"/>
            </a:pPr>
            <a:r>
              <a:rPr lang="de-AT" sz="2100" b="0" dirty="0"/>
              <a:t>Sie erfasst die Leistungsfähigkeit des einzelnen in der Phase der Einkommensentstehung und ist daher eine </a:t>
            </a:r>
            <a:r>
              <a:rPr lang="de-AT" sz="2100" dirty="0"/>
              <a:t>Ertragsteuer</a:t>
            </a:r>
            <a:r>
              <a:rPr lang="de-AT" sz="2100" b="0" dirty="0"/>
              <a:t> unter </a:t>
            </a:r>
            <a:r>
              <a:rPr lang="de-AT" sz="2100" dirty="0"/>
              <a:t>Berücksichtigung persönlicher Verhältnisse</a:t>
            </a:r>
            <a:r>
              <a:rPr lang="de-AT" sz="2100" b="0" dirty="0"/>
              <a:t>, soweit sie die Leistungsfähigkeit beeinflussen. </a:t>
            </a:r>
          </a:p>
          <a:p>
            <a:pPr marL="342900" lvl="0" indent="-342900">
              <a:buFont typeface="Wingdings" panose="05000000000000000000" pitchFamily="2" charset="2"/>
              <a:buChar char="§"/>
            </a:pPr>
            <a:r>
              <a:rPr lang="de-AT" sz="2100" b="0" dirty="0"/>
              <a:t>Sie ist eine </a:t>
            </a:r>
            <a:r>
              <a:rPr lang="de-AT" sz="2100" dirty="0"/>
              <a:t>direkte Steuer</a:t>
            </a:r>
            <a:r>
              <a:rPr lang="de-AT" sz="2100" b="0" dirty="0"/>
              <a:t>, da Steuerschuldner und Steuerträger identisch sind.</a:t>
            </a:r>
          </a:p>
          <a:p>
            <a:pPr marL="342900" indent="-342900">
              <a:buFont typeface="Wingdings" panose="05000000000000000000" pitchFamily="2" charset="2"/>
              <a:buChar char="§"/>
            </a:pPr>
            <a:r>
              <a:rPr lang="de-AT" sz="2100" u="sng" dirty="0"/>
              <a:t>Folgende Prinzipien gelten im Einkommensteuerrecht:</a:t>
            </a:r>
          </a:p>
          <a:p>
            <a:pPr marL="342900" lvl="0" indent="-342900">
              <a:buFont typeface="Wingdings" panose="05000000000000000000" pitchFamily="2" charset="2"/>
              <a:buChar char="§"/>
            </a:pPr>
            <a:r>
              <a:rPr lang="de-AT" sz="2100" b="0" dirty="0"/>
              <a:t>Prinzip der Berücksichtigung der </a:t>
            </a:r>
            <a:r>
              <a:rPr lang="de-AT" sz="2100" dirty="0"/>
              <a:t>persönlichen Leistungsfähigkeit</a:t>
            </a:r>
            <a:r>
              <a:rPr lang="de-AT" sz="2100" b="0" dirty="0"/>
              <a:t>: Einkommensteuer ist geeigneter Indikator der persönlichen Leistungsfähigkeit;</a:t>
            </a:r>
          </a:p>
          <a:p>
            <a:pPr marL="342900" lvl="0" indent="-342900">
              <a:buFont typeface="Wingdings" panose="05000000000000000000" pitchFamily="2" charset="2"/>
              <a:buChar char="§"/>
            </a:pPr>
            <a:r>
              <a:rPr lang="de-AT" sz="2100" b="0" dirty="0"/>
              <a:t>Prinzip der </a:t>
            </a:r>
            <a:r>
              <a:rPr lang="de-AT" sz="2100" dirty="0"/>
              <a:t>persönlichen Universalität</a:t>
            </a:r>
            <a:r>
              <a:rPr lang="de-AT" sz="2100" b="0" dirty="0"/>
              <a:t>: alle natürlichen Personen unterliegen der Einkommensteuer;</a:t>
            </a:r>
          </a:p>
          <a:p>
            <a:endParaRPr lang="de-AT" sz="210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87</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9271659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79117" y="684042"/>
            <a:ext cx="8531622" cy="594359"/>
          </a:xfrm>
        </p:spPr>
        <p:txBody>
          <a:bodyPr/>
          <a:lstStyle/>
          <a:p>
            <a:r>
              <a:rPr lang="de-AT" sz="2600" dirty="0">
                <a:solidFill>
                  <a:srgbClr val="006699"/>
                </a:solidFill>
              </a:rPr>
              <a:t>Was ist das Wesen der Einkommensteuer? (2)</a:t>
            </a:r>
          </a:p>
        </p:txBody>
      </p:sp>
      <p:sp>
        <p:nvSpPr>
          <p:cNvPr id="3" name="Inhaltsplatzhalter 2"/>
          <p:cNvSpPr>
            <a:spLocks noGrp="1"/>
          </p:cNvSpPr>
          <p:nvPr>
            <p:ph idx="1"/>
          </p:nvPr>
        </p:nvSpPr>
        <p:spPr>
          <a:xfrm>
            <a:off x="281940" y="1615440"/>
            <a:ext cx="8466773" cy="4411980"/>
          </a:xfrm>
        </p:spPr>
        <p:txBody>
          <a:bodyPr/>
          <a:lstStyle/>
          <a:p>
            <a:pPr marL="342900" lvl="0" indent="-342900">
              <a:buFont typeface="Wingdings" panose="05000000000000000000" pitchFamily="2" charset="2"/>
              <a:buChar char="§"/>
            </a:pPr>
            <a:r>
              <a:rPr lang="de-AT" sz="2200" b="0" dirty="0"/>
              <a:t>Prinzip der </a:t>
            </a:r>
            <a:r>
              <a:rPr lang="de-AT" sz="2200" dirty="0"/>
              <a:t>sachlichen Universalität</a:t>
            </a:r>
            <a:r>
              <a:rPr lang="de-AT" sz="2200" b="0" dirty="0"/>
              <a:t>: Besteuerung des gesamten Einkommens, das eine gleichmäßige Ermittlung und vollständige Erfassung der Einkünfte verlangt;</a:t>
            </a:r>
          </a:p>
          <a:p>
            <a:pPr marL="342900" lvl="0" indent="-342900">
              <a:buFont typeface="Wingdings" panose="05000000000000000000" pitchFamily="2" charset="2"/>
              <a:buChar char="§"/>
            </a:pPr>
            <a:r>
              <a:rPr lang="de-AT" sz="2200" dirty="0"/>
              <a:t>objektives Nettoprinzip</a:t>
            </a:r>
            <a:r>
              <a:rPr lang="de-AT" sz="2200" b="0" dirty="0"/>
              <a:t>: grundsätzliche Abzugsfähigkeit von Betriebsausgaben und Werbungskosten;</a:t>
            </a:r>
          </a:p>
          <a:p>
            <a:pPr marL="342900" lvl="0" indent="-342900">
              <a:buFont typeface="Wingdings" panose="05000000000000000000" pitchFamily="2" charset="2"/>
              <a:buChar char="§"/>
            </a:pPr>
            <a:r>
              <a:rPr lang="de-AT" sz="2200" dirty="0"/>
              <a:t>subjektives Nettoprinzip</a:t>
            </a:r>
            <a:r>
              <a:rPr lang="de-AT" sz="2200" b="0" dirty="0"/>
              <a:t>: bestimmtes Existenzminimum soll steuerfrei bleiben; Abzug über das Existenzminimum hinausgehender zwangsläufiger Ausgaben (sog. außergewöhnliche Belastungen); tarifliche Maßnahmen (Absetzbeträge);</a:t>
            </a:r>
          </a:p>
          <a:p>
            <a:pPr marL="342900" indent="-342900">
              <a:buFont typeface="Wingdings" panose="05000000000000000000" pitchFamily="2" charset="2"/>
              <a:buChar char="§"/>
            </a:pPr>
            <a:r>
              <a:rPr lang="de-AT" sz="2200" b="0" dirty="0"/>
              <a:t>Prinzip der </a:t>
            </a:r>
            <a:r>
              <a:rPr lang="de-AT" sz="2200" dirty="0"/>
              <a:t>Abschnittsbesteuerung</a:t>
            </a:r>
            <a:r>
              <a:rPr lang="de-AT" sz="2200" b="0" dirty="0"/>
              <a:t>: Durchbrechung </a:t>
            </a:r>
            <a:r>
              <a:rPr lang="de-AT" sz="2200" b="0" dirty="0" err="1"/>
              <a:t>zB</a:t>
            </a:r>
            <a:r>
              <a:rPr lang="de-AT" sz="2200" b="0" dirty="0"/>
              <a:t> Verlustvortrag und außerordentliche Einkünfte;</a:t>
            </a:r>
          </a:p>
        </p:txBody>
      </p:sp>
      <p:sp>
        <p:nvSpPr>
          <p:cNvPr id="4" name="Foliennummernplatzhalter 3"/>
          <p:cNvSpPr>
            <a:spLocks noGrp="1"/>
          </p:cNvSpPr>
          <p:nvPr>
            <p:ph type="sldNum" sz="quarter" idx="12"/>
          </p:nvPr>
        </p:nvSpPr>
        <p:spPr/>
        <p:txBody>
          <a:bodyPr/>
          <a:lstStyle/>
          <a:p>
            <a:fld id="{8B7F9697-C15C-4E5A-A7DF-392E9C742672}" type="slidenum">
              <a:rPr lang="de-AT" smtClean="0"/>
              <a:pPr/>
              <a:t>88</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311535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0219" y="718257"/>
            <a:ext cx="8531622" cy="397193"/>
          </a:xfrm>
        </p:spPr>
        <p:txBody>
          <a:bodyPr/>
          <a:lstStyle/>
          <a:p>
            <a:r>
              <a:rPr lang="de-AT" sz="2600" dirty="0">
                <a:solidFill>
                  <a:srgbClr val="006699"/>
                </a:solidFill>
              </a:rPr>
              <a:t>Was ist das Wesen der Einkommensteuer? (3)</a:t>
            </a:r>
          </a:p>
        </p:txBody>
      </p:sp>
      <p:sp>
        <p:nvSpPr>
          <p:cNvPr id="3" name="Inhaltsplatzhalter 2"/>
          <p:cNvSpPr>
            <a:spLocks noGrp="1"/>
          </p:cNvSpPr>
          <p:nvPr>
            <p:ph idx="1"/>
          </p:nvPr>
        </p:nvSpPr>
        <p:spPr>
          <a:xfrm>
            <a:off x="93437" y="1370217"/>
            <a:ext cx="8784976" cy="4896544"/>
          </a:xfrm>
        </p:spPr>
        <p:txBody>
          <a:bodyPr/>
          <a:lstStyle/>
          <a:p>
            <a:pPr marL="342900" lvl="0" indent="-342900">
              <a:buFont typeface="Wingdings" panose="05000000000000000000" pitchFamily="2" charset="2"/>
              <a:buChar char="§"/>
            </a:pPr>
            <a:r>
              <a:rPr lang="de-AT" sz="2050" b="0" dirty="0"/>
              <a:t>Prinzip der </a:t>
            </a:r>
            <a:r>
              <a:rPr lang="de-AT" sz="2050" dirty="0"/>
              <a:t>Progression</a:t>
            </a:r>
            <a:r>
              <a:rPr lang="de-AT" sz="2050" b="0" dirty="0"/>
              <a:t>: Leistungsfähigkeit steigt nach der Nutzentheorie mit steigendem Einkommen überproportional; übertriebene Progression wird aber vermieden. </a:t>
            </a:r>
            <a:endParaRPr lang="de-AT" sz="2050" b="0" dirty="0" smtClean="0"/>
          </a:p>
          <a:p>
            <a:pPr marL="342900" lvl="0" indent="-342900">
              <a:buFont typeface="Wingdings" panose="05000000000000000000" pitchFamily="2" charset="2"/>
              <a:buChar char="§"/>
            </a:pPr>
            <a:r>
              <a:rPr lang="de-AT" sz="2050" dirty="0" smtClean="0"/>
              <a:t>Lineare </a:t>
            </a:r>
            <a:r>
              <a:rPr lang="de-AT" sz="2050" dirty="0"/>
              <a:t>Steuersätze </a:t>
            </a:r>
            <a:r>
              <a:rPr lang="de-AT" sz="2050" b="0" dirty="0"/>
              <a:t>bestehen u.a. </a:t>
            </a:r>
            <a:r>
              <a:rPr lang="de-AT" sz="2050" b="0" dirty="0" smtClean="0"/>
              <a:t>jedoch:</a:t>
            </a:r>
          </a:p>
          <a:p>
            <a:pPr marL="522288" lvl="1" indent="-342900">
              <a:lnSpc>
                <a:spcPct val="100000"/>
              </a:lnSpc>
              <a:buFont typeface="Wingdings" panose="05000000000000000000" pitchFamily="2" charset="2"/>
              <a:buChar char="§"/>
            </a:pPr>
            <a:r>
              <a:rPr lang="de-AT" sz="2050" b="0" dirty="0" smtClean="0"/>
              <a:t>für </a:t>
            </a:r>
            <a:r>
              <a:rPr lang="de-AT" sz="2050" b="0" dirty="0"/>
              <a:t>die </a:t>
            </a:r>
            <a:r>
              <a:rPr lang="de-AT" sz="2050" dirty="0"/>
              <a:t>Kapitalertragsteuer</a:t>
            </a:r>
            <a:r>
              <a:rPr lang="de-AT" sz="2050" b="0" dirty="0"/>
              <a:t> für </a:t>
            </a:r>
            <a:r>
              <a:rPr lang="de-AT" sz="2050" dirty="0"/>
              <a:t>inländische Kapitalerträge </a:t>
            </a:r>
            <a:r>
              <a:rPr lang="de-AT" sz="2050" b="0" dirty="0"/>
              <a:t>(§93ff EStG) mit </a:t>
            </a:r>
            <a:r>
              <a:rPr lang="de-AT" sz="2050" b="1" dirty="0"/>
              <a:t>25%</a:t>
            </a:r>
            <a:r>
              <a:rPr lang="de-AT" sz="2050" b="0" dirty="0"/>
              <a:t>, fester Steuersatz für </a:t>
            </a:r>
            <a:r>
              <a:rPr lang="de-AT" sz="2050" dirty="0"/>
              <a:t>ausländische Kapitalerträge </a:t>
            </a:r>
            <a:r>
              <a:rPr lang="de-AT" sz="2050" b="0" dirty="0"/>
              <a:t>(§ 37 Abs. 8 EStG) mit </a:t>
            </a:r>
            <a:r>
              <a:rPr lang="de-AT" sz="2050" b="1" dirty="0"/>
              <a:t>25%</a:t>
            </a:r>
            <a:r>
              <a:rPr lang="de-AT" sz="2050" b="0" dirty="0"/>
              <a:t>, fester Steuersatz bei der Immobilienertragsteuer (</a:t>
            </a:r>
            <a:r>
              <a:rPr lang="de-AT" sz="2050" b="0" dirty="0" err="1"/>
              <a:t>ImmoEst</a:t>
            </a:r>
            <a:r>
              <a:rPr lang="de-AT" sz="2050" b="0" dirty="0"/>
              <a:t>), </a:t>
            </a:r>
            <a:endParaRPr lang="de-AT" sz="2050" b="0" dirty="0" smtClean="0"/>
          </a:p>
          <a:p>
            <a:pPr marL="522288" lvl="1" indent="-342900">
              <a:lnSpc>
                <a:spcPct val="100000"/>
              </a:lnSpc>
              <a:buFont typeface="Wingdings" panose="05000000000000000000" pitchFamily="2" charset="2"/>
              <a:buChar char="§"/>
            </a:pPr>
            <a:r>
              <a:rPr lang="de-AT" sz="2050" b="0" dirty="0" smtClean="0"/>
              <a:t>Lohnsteuer </a:t>
            </a:r>
            <a:r>
              <a:rPr lang="de-AT" sz="2050" b="0" dirty="0"/>
              <a:t>auf </a:t>
            </a:r>
            <a:r>
              <a:rPr lang="de-AT" sz="2050" dirty="0"/>
              <a:t>sonstige Bezüge </a:t>
            </a:r>
            <a:r>
              <a:rPr lang="de-AT" sz="2050" b="0" dirty="0"/>
              <a:t>(§ 67 EStG, insbesondere für 13. und 14. Monatsgehalt, Abfertigungen, Einmalzahlungen aus Betrieblichen Vorsorgekassen) </a:t>
            </a:r>
            <a:r>
              <a:rPr lang="de-AT" sz="2050" b="1" dirty="0" err="1"/>
              <a:t>idR</a:t>
            </a:r>
            <a:r>
              <a:rPr lang="de-AT" sz="2050" b="1" dirty="0"/>
              <a:t> 6</a:t>
            </a:r>
            <a:r>
              <a:rPr lang="de-AT" sz="2050" dirty="0"/>
              <a:t>%</a:t>
            </a:r>
            <a:r>
              <a:rPr lang="de-AT" sz="2050" b="0" dirty="0"/>
              <a:t>, </a:t>
            </a:r>
            <a:endParaRPr lang="de-AT" sz="2050" b="0" dirty="0" smtClean="0"/>
          </a:p>
          <a:p>
            <a:pPr marL="522288" lvl="1" indent="-342900">
              <a:lnSpc>
                <a:spcPct val="100000"/>
              </a:lnSpc>
              <a:buFont typeface="Wingdings" panose="05000000000000000000" pitchFamily="2" charset="2"/>
              <a:buChar char="§"/>
            </a:pPr>
            <a:r>
              <a:rPr lang="de-AT" sz="2050" b="0" dirty="0" smtClean="0"/>
              <a:t>Inlandseinkünfte </a:t>
            </a:r>
            <a:r>
              <a:rPr lang="de-AT" sz="2050" b="0" dirty="0"/>
              <a:t>bei </a:t>
            </a:r>
            <a:r>
              <a:rPr lang="de-AT" sz="2050" dirty="0"/>
              <a:t>bestimmten beschränkt Steuerpflichtigen</a:t>
            </a:r>
            <a:r>
              <a:rPr lang="de-AT" sz="2050" b="0" dirty="0"/>
              <a:t>, insbesondere bei ausländischen Künstlern, Vortragenden, Sportlern und ähnlich nur kurzfristig im Inland Tätigen (§ 100 Abs1, § 70 Abs.2) bei Abzug von den </a:t>
            </a:r>
            <a:r>
              <a:rPr lang="de-AT" sz="2050" b="0" dirty="0" smtClean="0"/>
              <a:t>Bruttoeinnahmen- </a:t>
            </a:r>
            <a:r>
              <a:rPr lang="de-AT" sz="2050" b="1" dirty="0" smtClean="0"/>
              <a:t>20%</a:t>
            </a:r>
            <a:endParaRPr lang="de-AT" sz="2050"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89</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159652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3"/>
          <p:cNvSpPr>
            <a:spLocks noGrp="1"/>
          </p:cNvSpPr>
          <p:nvPr>
            <p:ph type="sldNum" sz="quarter" idx="10"/>
          </p:nvPr>
        </p:nvSpPr>
        <p:spPr>
          <a:noFill/>
        </p:spPr>
        <p:txBody>
          <a:bodyPr/>
          <a:lstStyle>
            <a:lvl1pPr>
              <a:defRPr sz="2400">
                <a:solidFill>
                  <a:schemeClr val="tx1"/>
                </a:solidFill>
                <a:latin typeface="Arial" charset="0"/>
              </a:defRPr>
            </a:lvl1pPr>
            <a:lvl2pPr marL="742858" indent="-285715">
              <a:defRPr sz="2400">
                <a:solidFill>
                  <a:schemeClr val="tx1"/>
                </a:solidFill>
                <a:latin typeface="Arial" charset="0"/>
              </a:defRPr>
            </a:lvl2pPr>
            <a:lvl3pPr marL="1142859" indent="-228572">
              <a:defRPr sz="2400">
                <a:solidFill>
                  <a:schemeClr val="tx1"/>
                </a:solidFill>
                <a:latin typeface="Arial" charset="0"/>
              </a:defRPr>
            </a:lvl3pPr>
            <a:lvl4pPr marL="1600002" indent="-228572">
              <a:defRPr sz="2400">
                <a:solidFill>
                  <a:schemeClr val="tx1"/>
                </a:solidFill>
                <a:latin typeface="Arial" charset="0"/>
              </a:defRPr>
            </a:lvl4pPr>
            <a:lvl5pPr marL="2057147" indent="-228572">
              <a:defRPr sz="2400">
                <a:solidFill>
                  <a:schemeClr val="tx1"/>
                </a:solidFill>
                <a:latin typeface="Arial" charset="0"/>
              </a:defRPr>
            </a:lvl5pPr>
            <a:lvl6pPr marL="2514290"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6pPr>
            <a:lvl7pPr marL="2971434"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7pPr>
            <a:lvl8pPr marL="3428578"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8pPr>
            <a:lvl9pPr marL="3885721" indent="-228572" eaLnBrk="0" fontAlgn="base" hangingPunct="0">
              <a:lnSpc>
                <a:spcPct val="90000"/>
              </a:lnSpc>
              <a:spcBef>
                <a:spcPct val="30000"/>
              </a:spcBef>
              <a:spcAft>
                <a:spcPct val="0"/>
              </a:spcAft>
              <a:buClr>
                <a:schemeClr val="bg1"/>
              </a:buClr>
              <a:buSzPct val="100000"/>
              <a:defRPr sz="2400">
                <a:solidFill>
                  <a:schemeClr val="tx1"/>
                </a:solidFill>
                <a:latin typeface="Arial" charset="0"/>
              </a:defRPr>
            </a:lvl9pPr>
          </a:lstStyle>
          <a:p>
            <a:fld id="{D5E2E555-A65B-4AE0-B40B-3A2023748DF4}" type="slidenum">
              <a:rPr lang="de-AT" altLang="de-DE" sz="1100">
                <a:latin typeface="Tahoma" pitchFamily="34" charset="0"/>
              </a:rPr>
              <a:pPr/>
              <a:t>9</a:t>
            </a:fld>
            <a:endParaRPr lang="de-AT" altLang="de-DE" sz="1100">
              <a:latin typeface="Tahoma" pitchFamily="34" charset="0"/>
            </a:endParaRPr>
          </a:p>
        </p:txBody>
      </p:sp>
      <p:sp>
        <p:nvSpPr>
          <p:cNvPr id="4099" name="Rectangle 3"/>
          <p:cNvSpPr>
            <a:spLocks noGrp="1" noChangeArrowheads="1"/>
          </p:cNvSpPr>
          <p:nvPr>
            <p:ph type="body" idx="1"/>
          </p:nvPr>
        </p:nvSpPr>
        <p:spPr>
          <a:xfrm>
            <a:off x="395288" y="1729739"/>
            <a:ext cx="6789411" cy="4219541"/>
          </a:xfrm>
        </p:spPr>
        <p:txBody>
          <a:bodyPr/>
          <a:lstStyle/>
          <a:p>
            <a:pPr marL="0" indent="0">
              <a:buNone/>
            </a:pPr>
            <a:r>
              <a:rPr lang="de-AT" altLang="de-DE" sz="1600" dirty="0">
                <a:latin typeface="Tahoma" panose="020B0604030504040204" pitchFamily="34" charset="0"/>
                <a:ea typeface="Tahoma" panose="020B0604030504040204" pitchFamily="34" charset="0"/>
                <a:cs typeface="Tahoma" panose="020B0604030504040204" pitchFamily="34" charset="0"/>
              </a:rPr>
              <a:t>Das Finanzressort...</a:t>
            </a:r>
          </a:p>
          <a:p>
            <a:pPr marL="269842" lvl="1" indent="-269842">
              <a:spcBef>
                <a:spcPct val="55000"/>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steuert die finanziellen Ressourcen und sorgt für stabile, nachhaltig konsolidierte öffentliche Haushalte.</a:t>
            </a:r>
          </a:p>
          <a:p>
            <a:pPr marL="269842" lvl="1" indent="-269842">
              <a:spcBef>
                <a:spcPct val="55000"/>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gestaltet Steuern und Abgaben und hebt sie mit einem Maximum an Fairness und einem Minimum an Administration ein</a:t>
            </a:r>
          </a:p>
          <a:p>
            <a:pPr marL="269842" lvl="1" indent="-269842">
              <a:spcBef>
                <a:spcPct val="55000"/>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gewährleistet eine einheitliche, risikoorientierte Prüfungs- und Kontrolltätigkeit zur Sicherstellung der Gleichmäßigkeit der Besteuerung, zur Bekämpfung der Schattenwirtschaft und zum Schutz der redlichen Wirtschaftstreibenden</a:t>
            </a:r>
          </a:p>
          <a:p>
            <a:pPr marL="269842" lvl="1" indent="-269842">
              <a:spcBef>
                <a:spcPct val="55000"/>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setzt Maßnahmen gegen Schmuggelaktivitäten und Produktpiraterie sowie zur Einhaltung der Bestimmungen des Artenschutz- und Abfallwirtschaftsgesetzes</a:t>
            </a:r>
          </a:p>
          <a:p>
            <a:pPr marL="269842" lvl="1" indent="-269842">
              <a:spcBef>
                <a:spcPct val="55000"/>
              </a:spcBef>
              <a:buClr>
                <a:srgbClr val="5C171F"/>
              </a:buClr>
              <a:buFont typeface="Wingdings" panose="05000000000000000000" pitchFamily="2" charset="2"/>
              <a:buChar char="§"/>
            </a:pPr>
            <a:r>
              <a:rPr lang="de-AT" altLang="de-DE" sz="1600" dirty="0">
                <a:latin typeface="Tahoma" panose="020B0604030504040204" pitchFamily="34" charset="0"/>
                <a:ea typeface="Tahoma" panose="020B0604030504040204" pitchFamily="34" charset="0"/>
                <a:cs typeface="Tahoma" panose="020B0604030504040204" pitchFamily="34" charset="0"/>
              </a:rPr>
              <a:t>setzt die staatlichen Ausgaben fest und trägt so zu soliden ökonomischen Rahmenbedingungen, sozialem Zusammenhalt und ökologischer Nachhaltigkeit bei</a:t>
            </a:r>
          </a:p>
        </p:txBody>
      </p:sp>
      <p:sp>
        <p:nvSpPr>
          <p:cNvPr id="4100" name="Rectangle 5"/>
          <p:cNvSpPr>
            <a:spLocks noGrp="1" noChangeArrowheads="1"/>
          </p:cNvSpPr>
          <p:nvPr>
            <p:ph type="title"/>
          </p:nvPr>
        </p:nvSpPr>
        <p:spPr>
          <a:xfrm>
            <a:off x="395289" y="883920"/>
            <a:ext cx="5472113" cy="731520"/>
          </a:xfrm>
          <a:noFill/>
        </p:spPr>
        <p:txBody>
          <a:bodyPr/>
          <a:lstStyle/>
          <a:p>
            <a:r>
              <a:rPr lang="de-AT" altLang="de-DE" sz="3200" b="0" dirty="0">
                <a:solidFill>
                  <a:srgbClr val="5C171F"/>
                </a:solidFill>
                <a:latin typeface="Palatino Linotype" panose="02040502050505030304" pitchFamily="18" charset="0"/>
              </a:rPr>
              <a:t>Finanzressort</a:t>
            </a:r>
            <a:endParaRPr lang="de-DE" altLang="de-DE" sz="3200" b="0" dirty="0">
              <a:solidFill>
                <a:srgbClr val="5C171F"/>
              </a:solidFill>
              <a:latin typeface="Palatino Linotype" panose="02040502050505030304" pitchFamily="18" charset="0"/>
            </a:endParaRPr>
          </a:p>
        </p:txBody>
      </p:sp>
      <p:pic>
        <p:nvPicPr>
          <p:cNvPr id="410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700" y="1257301"/>
            <a:ext cx="1752600" cy="139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2628900"/>
            <a:ext cx="1752600" cy="1162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00" y="5219700"/>
            <a:ext cx="1752600" cy="116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700" y="3771900"/>
            <a:ext cx="1752600"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6332" y="469852"/>
            <a:ext cx="2677668" cy="647700"/>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5756" y="6433289"/>
            <a:ext cx="446796" cy="374153"/>
          </a:xfrm>
          <a:prstGeom prst="rect">
            <a:avLst/>
          </a:prstGeom>
        </p:spPr>
      </p:pic>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259482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1000"/>
                                        <p:tgtEl>
                                          <p:spTgt spid="40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fade">
                                      <p:cBhvr>
                                        <p:cTn id="16" dur="1000"/>
                                        <p:tgtEl>
                                          <p:spTgt spid="40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fade">
                                      <p:cBhvr>
                                        <p:cTn id="19" dur="1000"/>
                                        <p:tgtEl>
                                          <p:spTgt spid="40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fade">
                                      <p:cBhvr>
                                        <p:cTn id="22"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909375" y="198120"/>
            <a:ext cx="5274090" cy="684834"/>
          </a:xfrm>
        </p:spPr>
        <p:txBody>
          <a:bodyPr/>
          <a:lstStyle/>
          <a:p>
            <a:pPr algn="ctr"/>
            <a:r>
              <a:rPr lang="de-AT" sz="2400" b="1" dirty="0">
                <a:solidFill>
                  <a:srgbClr val="006699"/>
                </a:solidFill>
                <a:latin typeface="+mj-lt"/>
                <a:ea typeface="+mj-ea"/>
                <a:cs typeface="+mj-cs"/>
              </a:rPr>
              <a:t>Wesentliche Rechtsgrundlagen </a:t>
            </a:r>
            <a:endParaRPr lang="de-AT" sz="2400" b="1" dirty="0" smtClean="0">
              <a:solidFill>
                <a:srgbClr val="006699"/>
              </a:solidFill>
              <a:latin typeface="+mj-lt"/>
              <a:ea typeface="+mj-ea"/>
              <a:cs typeface="+mj-cs"/>
            </a:endParaRPr>
          </a:p>
          <a:p>
            <a:pPr algn="ctr"/>
            <a:r>
              <a:rPr lang="de-AT" sz="2400" b="1" dirty="0" smtClean="0">
                <a:solidFill>
                  <a:srgbClr val="006699"/>
                </a:solidFill>
                <a:latin typeface="+mj-lt"/>
                <a:ea typeface="+mj-ea"/>
                <a:cs typeface="+mj-cs"/>
              </a:rPr>
              <a:t>und </a:t>
            </a:r>
            <a:r>
              <a:rPr lang="de-AT" sz="2400" b="1" dirty="0">
                <a:solidFill>
                  <a:srgbClr val="006699"/>
                </a:solidFill>
                <a:latin typeface="+mj-lt"/>
                <a:ea typeface="+mj-ea"/>
                <a:cs typeface="+mj-cs"/>
              </a:rPr>
              <a:t>Quellen</a:t>
            </a:r>
          </a:p>
        </p:txBody>
      </p:sp>
      <p:sp>
        <p:nvSpPr>
          <p:cNvPr id="3" name="Textplatzhalter 2"/>
          <p:cNvSpPr>
            <a:spLocks noGrp="1"/>
          </p:cNvSpPr>
          <p:nvPr>
            <p:ph type="body" sz="quarter" idx="11"/>
          </p:nvPr>
        </p:nvSpPr>
        <p:spPr/>
        <p:txBody>
          <a:bodyPr/>
          <a:lstStyle/>
          <a:p>
            <a:endParaRPr lang="de-AT" dirty="0"/>
          </a:p>
        </p:txBody>
      </p:sp>
      <p:sp>
        <p:nvSpPr>
          <p:cNvPr id="5" name="Foliennummernplatzhalter 4"/>
          <p:cNvSpPr>
            <a:spLocks noGrp="1"/>
          </p:cNvSpPr>
          <p:nvPr>
            <p:ph type="sldNum" sz="quarter" idx="13"/>
          </p:nvPr>
        </p:nvSpPr>
        <p:spPr/>
        <p:txBody>
          <a:bodyPr/>
          <a:lstStyle/>
          <a:p>
            <a:fld id="{2B2FB3C2-479D-452C-B7E2-165D2C7D907B}" type="slidenum">
              <a:rPr lang="de-AT" smtClean="0"/>
              <a:pPr/>
              <a:t>90</a:t>
            </a:fld>
            <a:endParaRPr lang="de-AT" dirty="0"/>
          </a:p>
        </p:txBody>
      </p:sp>
      <p:graphicFrame>
        <p:nvGraphicFramePr>
          <p:cNvPr id="6" name="Tabelle 5"/>
          <p:cNvGraphicFramePr>
            <a:graphicFrameLocks noGrp="1"/>
          </p:cNvGraphicFramePr>
          <p:nvPr>
            <p:extLst>
              <p:ext uri="{D42A27DB-BD31-4B8C-83A1-F6EECF244321}">
                <p14:modId xmlns:p14="http://schemas.microsoft.com/office/powerpoint/2010/main" val="1721664577"/>
              </p:ext>
            </p:extLst>
          </p:nvPr>
        </p:nvGraphicFramePr>
        <p:xfrm>
          <a:off x="132508" y="948238"/>
          <a:ext cx="8878984" cy="5549836"/>
        </p:xfrm>
        <a:graphic>
          <a:graphicData uri="http://schemas.openxmlformats.org/drawingml/2006/table">
            <a:tbl>
              <a:tblPr>
                <a:tableStyleId>{5C22544A-7EE6-4342-B048-85BDC9FD1C3A}</a:tableStyleId>
              </a:tblPr>
              <a:tblGrid>
                <a:gridCol w="1620768"/>
                <a:gridCol w="2357194"/>
                <a:gridCol w="2450511"/>
                <a:gridCol w="2450511"/>
              </a:tblGrid>
              <a:tr h="262067">
                <a:tc>
                  <a:txBody>
                    <a:bodyPr/>
                    <a:lstStyle/>
                    <a:p>
                      <a:pPr algn="l" fontAlgn="b"/>
                      <a:r>
                        <a:rPr lang="de-AT" sz="1500" b="1" u="none" strike="noStrike" dirty="0">
                          <a:effectLst/>
                        </a:rPr>
                        <a:t>Nationale Ebene</a:t>
                      </a:r>
                      <a:endParaRPr lang="de-AT" sz="900" b="1" i="0" u="none" strike="noStrike" dirty="0">
                        <a:solidFill>
                          <a:srgbClr val="000000"/>
                        </a:solidFill>
                        <a:effectLst/>
                        <a:latin typeface="Calibri"/>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Umsatzsteuer</a:t>
                      </a:r>
                      <a:endParaRPr lang="de-AT" sz="1600" b="1" i="0" u="none" strike="noStrike" dirty="0">
                        <a:solidFill>
                          <a:srgbClr val="000000"/>
                        </a:solidFill>
                        <a:effectLst/>
                        <a:latin typeface="Calibri"/>
                      </a:endParaRPr>
                    </a:p>
                  </a:txBody>
                  <a:tcPr marL="0" marR="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Einkommensteuer</a:t>
                      </a:r>
                      <a:endParaRPr lang="de-AT" sz="1600" b="1" i="0" u="none" strike="noStrike" dirty="0">
                        <a:solidFill>
                          <a:srgbClr val="000000"/>
                        </a:solidFill>
                        <a:effectLst/>
                        <a:latin typeface="Calibri"/>
                      </a:endParaRPr>
                    </a:p>
                  </a:txBody>
                  <a:tcPr marL="0" marR="0" marT="0" marB="0" anchor="b">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Körperschaftsteuer</a:t>
                      </a:r>
                      <a:endParaRPr lang="de-AT" sz="1600" b="1" i="0" u="none" strike="noStrike" dirty="0">
                        <a:solidFill>
                          <a:srgbClr val="000000"/>
                        </a:solidFill>
                        <a:effectLst/>
                        <a:latin typeface="Calibri"/>
                      </a:endParaRPr>
                    </a:p>
                  </a:txBody>
                  <a:tcPr marL="0" marR="0" marT="0" marB="0" anchor="b">
                    <a:lnB w="28575" cap="flat" cmpd="sng" algn="ctr">
                      <a:solidFill>
                        <a:schemeClr val="tx1"/>
                      </a:solidFill>
                      <a:prstDash val="solid"/>
                      <a:round/>
                      <a:headEnd type="none" w="med" len="med"/>
                      <a:tailEnd type="none" w="med" len="med"/>
                    </a:lnB>
                    <a:solidFill>
                      <a:schemeClr val="bg2">
                        <a:lumMod val="85000"/>
                      </a:schemeClr>
                    </a:solidFill>
                  </a:tcPr>
                </a:tc>
              </a:tr>
              <a:tr h="385734">
                <a:tc>
                  <a:txBody>
                    <a:bodyPr/>
                    <a:lstStyle/>
                    <a:p>
                      <a:pPr algn="ctr" fontAlgn="b"/>
                      <a:r>
                        <a:rPr lang="de-AT" sz="1500" b="1" u="none" strike="noStrike" dirty="0">
                          <a:effectLst/>
                        </a:rPr>
                        <a:t>Gesetz</a:t>
                      </a:r>
                      <a:endParaRPr lang="de-AT" sz="1500" b="1" i="0" u="none" strike="noStrike" dirty="0">
                        <a:solidFill>
                          <a:srgbClr val="000000"/>
                        </a:solidFill>
                        <a:effectLst/>
                        <a:latin typeface="Calibri"/>
                      </a:endParaRPr>
                    </a:p>
                  </a:txBody>
                  <a:tcPr marL="0" marR="0" marT="32638"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500" u="none" strike="noStrike" dirty="0">
                          <a:effectLst/>
                        </a:rPr>
                        <a:t>Umsatzsteuergesetz</a:t>
                      </a:r>
                      <a:endParaRPr lang="de-AT" sz="1500" b="1" i="0" u="none" strike="noStrike" dirty="0">
                        <a:solidFill>
                          <a:srgbClr val="000000"/>
                        </a:solidFill>
                        <a:effectLst/>
                        <a:latin typeface="Calibri"/>
                      </a:endParaRPr>
                    </a:p>
                  </a:txBody>
                  <a:tcPr marL="0" marR="0" marT="32638"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de-AT" sz="1500" u="none" strike="noStrike" dirty="0">
                          <a:effectLst/>
                        </a:rPr>
                        <a:t>Einkommensteuergesetz</a:t>
                      </a:r>
                      <a:endParaRPr lang="de-AT" sz="1500" b="1" i="0" u="none" strike="noStrike" dirty="0">
                        <a:solidFill>
                          <a:srgbClr val="000000"/>
                        </a:solidFill>
                        <a:effectLst/>
                        <a:latin typeface="Calibri"/>
                      </a:endParaRPr>
                    </a:p>
                  </a:txBody>
                  <a:tcPr marL="0" marR="0" marT="32638"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de-AT" sz="1500" u="none" strike="noStrike" dirty="0">
                          <a:effectLst/>
                        </a:rPr>
                        <a:t>Körperschaftsteuergesetz</a:t>
                      </a:r>
                      <a:endParaRPr lang="de-AT" sz="1500" b="1" i="0" u="none" strike="noStrike" dirty="0">
                        <a:solidFill>
                          <a:srgbClr val="000000"/>
                        </a:solidFill>
                        <a:effectLst/>
                        <a:latin typeface="Calibri"/>
                      </a:endParaRPr>
                    </a:p>
                  </a:txBody>
                  <a:tcPr marL="0" marR="0" marT="32638"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283921">
                <a:tc>
                  <a:txBody>
                    <a:bodyPr/>
                    <a:lstStyle/>
                    <a:p>
                      <a:pPr algn="r" fontAlgn="b"/>
                      <a:r>
                        <a:rPr lang="de-AT" sz="900" u="none" strike="noStrike" dirty="0">
                          <a:effectLst/>
                        </a:rPr>
                        <a:t>in der aktuellen Fassung</a:t>
                      </a:r>
                      <a:endParaRPr lang="de-AT" sz="900" b="0" i="0" u="none" strike="noStrike" dirty="0">
                        <a:solidFill>
                          <a:srgbClr val="000000"/>
                        </a:solidFill>
                        <a:effectLst/>
                        <a:latin typeface="Calibri"/>
                      </a:endParaRPr>
                    </a:p>
                  </a:txBody>
                  <a:tcPr marL="0" marR="0" marT="32638" marB="65276"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000" u="none" strike="noStrike" dirty="0">
                          <a:effectLst/>
                        </a:rPr>
                        <a:t>(UStG 1994)</a:t>
                      </a:r>
                      <a:endParaRPr lang="de-AT" sz="1000" b="0" i="0" u="none" strike="noStrike" dirty="0">
                        <a:solidFill>
                          <a:srgbClr val="000000"/>
                        </a:solidFill>
                        <a:effectLst/>
                        <a:latin typeface="Calibri"/>
                      </a:endParaRPr>
                    </a:p>
                  </a:txBody>
                  <a:tcPr marL="0" marR="0" marT="32638" marB="65276"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de-AT" sz="1000" u="none" strike="noStrike" dirty="0">
                          <a:effectLst/>
                        </a:rPr>
                        <a:t>(EStG 1988)</a:t>
                      </a:r>
                      <a:endParaRPr lang="de-AT" sz="1000" b="0" i="0" u="none" strike="noStrike" dirty="0">
                        <a:solidFill>
                          <a:srgbClr val="000000"/>
                        </a:solidFill>
                        <a:effectLst/>
                        <a:latin typeface="Calibri"/>
                      </a:endParaRPr>
                    </a:p>
                  </a:txBody>
                  <a:tcPr marL="0" marR="0" marT="32638" marB="65276"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de-AT" sz="1000" u="none" strike="noStrike" dirty="0">
                          <a:effectLst/>
                        </a:rPr>
                        <a:t>(KStG 1988)</a:t>
                      </a:r>
                      <a:endParaRPr lang="de-AT" sz="1000" b="0" i="0" u="none" strike="noStrike" dirty="0">
                        <a:solidFill>
                          <a:srgbClr val="000000"/>
                        </a:solidFill>
                        <a:effectLst/>
                        <a:latin typeface="Calibri"/>
                      </a:endParaRPr>
                    </a:p>
                  </a:txBody>
                  <a:tcPr marL="0" marR="0" marT="32638" marB="65276"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982801">
                <a:tc>
                  <a:txBody>
                    <a:bodyPr/>
                    <a:lstStyle/>
                    <a:p>
                      <a:pPr algn="ctr" fontAlgn="ctr"/>
                      <a:r>
                        <a:rPr lang="de-AT" sz="1500" b="1" u="none" strike="noStrike" dirty="0" smtClean="0">
                          <a:effectLst/>
                        </a:rPr>
                        <a:t>diverse Verordnungen</a:t>
                      </a:r>
                      <a:r>
                        <a:rPr lang="de-AT" sz="1300" b="1" u="none" strike="noStrike" dirty="0" smtClean="0">
                          <a:effectLst/>
                        </a:rPr>
                        <a:t>      </a:t>
                      </a:r>
                      <a:r>
                        <a:rPr lang="de-AT" sz="1000" u="none" strike="noStrike" dirty="0" smtClean="0">
                          <a:effectLst/>
                        </a:rPr>
                        <a:t> </a:t>
                      </a:r>
                      <a:r>
                        <a:rPr lang="de-AT" sz="800" u="none" strike="noStrike" dirty="0">
                          <a:effectLst/>
                        </a:rPr>
                        <a:t>auf Basis einer Verordnungs-ermächtigung im Gesetz</a:t>
                      </a:r>
                      <a:endParaRPr lang="de-AT" sz="1100" b="0" i="0" u="none" strike="noStrike" dirty="0">
                        <a:solidFill>
                          <a:srgbClr val="000000"/>
                        </a:solidFill>
                        <a:effectLst/>
                        <a:latin typeface="Calibri"/>
                      </a:endParaRPr>
                    </a:p>
                  </a:txBody>
                  <a:tcPr marL="0" marR="0" marT="32638"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ctr"/>
                      <a:r>
                        <a:rPr lang="de-AT" sz="1100" u="none" strike="noStrike" dirty="0" err="1">
                          <a:effectLst/>
                        </a:rPr>
                        <a:t>zB</a:t>
                      </a:r>
                      <a:r>
                        <a:rPr lang="de-AT" sz="1100" u="none" strike="noStrike" dirty="0">
                          <a:effectLst/>
                        </a:rPr>
                        <a:t>. VO Leistungsort </a:t>
                      </a:r>
                      <a:r>
                        <a:rPr lang="de-AT" sz="1100" u="none" strike="noStrike" dirty="0" err="1">
                          <a:effectLst/>
                        </a:rPr>
                        <a:t>Telekommuni</a:t>
                      </a:r>
                      <a:r>
                        <a:rPr lang="de-AT" sz="1100" u="none" strike="noStrike" dirty="0">
                          <a:effectLst/>
                        </a:rPr>
                        <a:t>-kations-, Rundfunk-, Fernseh-dienstleistungen  (BGBl II 2009/221) auf Basis § 3a (16) UStG</a:t>
                      </a:r>
                      <a:endParaRPr lang="de-AT" sz="1100" b="0" i="0" u="none" strike="noStrike" dirty="0">
                        <a:solidFill>
                          <a:srgbClr val="000000"/>
                        </a:solidFill>
                        <a:effectLst/>
                        <a:latin typeface="Calibri"/>
                      </a:endParaRPr>
                    </a:p>
                  </a:txBody>
                  <a:tcPr marL="0" marR="0" marT="32638"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de-AT" sz="1100" u="none" strike="noStrike" dirty="0" err="1">
                          <a:effectLst/>
                        </a:rPr>
                        <a:t>zB</a:t>
                      </a:r>
                      <a:r>
                        <a:rPr lang="de-AT" sz="1100" u="none" strike="noStrike" dirty="0">
                          <a:effectLst/>
                        </a:rPr>
                        <a:t>. VO nichtbuchführungspflichtige Gewerbetreibende (BGBl 1990/55) auf Basis § 17 (4) EStG</a:t>
                      </a:r>
                      <a:endParaRPr lang="de-AT" sz="1100" b="0" i="0" u="none" strike="noStrike" dirty="0">
                        <a:solidFill>
                          <a:srgbClr val="000000"/>
                        </a:solidFill>
                        <a:effectLst/>
                        <a:latin typeface="Calibri"/>
                      </a:endParaRPr>
                    </a:p>
                  </a:txBody>
                  <a:tcPr marL="0" marR="0" marT="32638"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de-AT" sz="1100" u="none" strike="noStrike" dirty="0" err="1">
                          <a:effectLst/>
                        </a:rPr>
                        <a:t>zB</a:t>
                      </a:r>
                      <a:r>
                        <a:rPr lang="de-AT" sz="1100" u="none" strike="noStrike" dirty="0">
                          <a:effectLst/>
                        </a:rPr>
                        <a:t>. VO - Internationale Schachtelbeteiligung (BGBl 2004/295) auf Basis § 10(4)KStG</a:t>
                      </a:r>
                      <a:endParaRPr lang="de-AT" sz="1100" b="0" i="0" u="none" strike="noStrike" dirty="0">
                        <a:solidFill>
                          <a:srgbClr val="000000"/>
                        </a:solidFill>
                        <a:effectLst/>
                        <a:latin typeface="Calibri"/>
                      </a:endParaRPr>
                    </a:p>
                  </a:txBody>
                  <a:tcPr marL="0" marR="0" marT="32638"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1348">
                <a:tc>
                  <a:txBody>
                    <a:bodyPr/>
                    <a:lstStyle/>
                    <a:p>
                      <a:pPr algn="ctr" fontAlgn="b"/>
                      <a:r>
                        <a:rPr lang="de-AT" sz="1500" b="1" u="none" strike="noStrike" dirty="0">
                          <a:effectLst/>
                        </a:rPr>
                        <a:t>Erlässe</a:t>
                      </a:r>
                      <a:endParaRPr lang="de-AT" sz="1500" b="1" i="0" u="none" strike="noStrike" dirty="0">
                        <a:solidFill>
                          <a:srgbClr val="000000"/>
                        </a:solidFill>
                        <a:effectLst/>
                        <a:latin typeface="Calibri"/>
                      </a:endParaRPr>
                    </a:p>
                  </a:txBody>
                  <a:tcPr marL="0" marR="0" marT="32638"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300" u="none" strike="noStrike" dirty="0">
                          <a:effectLst/>
                        </a:rPr>
                        <a:t>Umsatzsteuerrichtlinien</a:t>
                      </a:r>
                      <a:endParaRPr lang="de-AT" sz="1300" b="0" i="0" u="none" strike="noStrike" dirty="0">
                        <a:solidFill>
                          <a:srgbClr val="000000"/>
                        </a:solidFill>
                        <a:effectLst/>
                        <a:latin typeface="Calibri"/>
                      </a:endParaRPr>
                    </a:p>
                  </a:txBody>
                  <a:tcPr marL="0" marR="0" marT="32638" marB="65276"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de-AT" sz="1300" u="none" strike="noStrike" dirty="0" smtClean="0">
                          <a:effectLst/>
                        </a:rPr>
                        <a:t>Einkommensteuerrichtlinien, </a:t>
                      </a:r>
                      <a:r>
                        <a:rPr lang="de-AT" sz="1300" u="none" strike="noStrike" dirty="0" err="1" smtClean="0">
                          <a:effectLst/>
                        </a:rPr>
                        <a:t>u.A.</a:t>
                      </a:r>
                      <a:endParaRPr lang="de-AT" sz="1300" b="0" i="0" u="none" strike="noStrike" dirty="0">
                        <a:solidFill>
                          <a:srgbClr val="000000"/>
                        </a:solidFill>
                        <a:effectLst/>
                        <a:latin typeface="Calibri"/>
                      </a:endParaRPr>
                    </a:p>
                  </a:txBody>
                  <a:tcPr marL="0" marR="0" marT="32638" marB="65276"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de-AT" sz="1300" u="none" strike="noStrike" dirty="0">
                          <a:effectLst/>
                        </a:rPr>
                        <a:t>Körperschaftsteuerrichtlinien</a:t>
                      </a:r>
                      <a:endParaRPr lang="de-AT" sz="1300" b="0" i="0" u="none" strike="noStrike" dirty="0">
                        <a:solidFill>
                          <a:srgbClr val="000000"/>
                        </a:solidFill>
                        <a:effectLst/>
                        <a:latin typeface="Calibri"/>
                      </a:endParaRPr>
                    </a:p>
                  </a:txBody>
                  <a:tcPr marL="0" marR="0" marT="32638" marB="65276"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58641">
                <a:tc>
                  <a:txBody>
                    <a:bodyPr/>
                    <a:lstStyle/>
                    <a:p>
                      <a:pPr algn="ctr" fontAlgn="b"/>
                      <a:r>
                        <a:rPr lang="de-AT" sz="1500" b="1" u="none" strike="noStrike" dirty="0" smtClean="0">
                          <a:effectLst/>
                        </a:rPr>
                        <a:t>Rechtsprechung</a:t>
                      </a:r>
                      <a:endParaRPr lang="de-AT" sz="1500" b="1" i="0" u="none" strike="noStrike" dirty="0">
                        <a:solidFill>
                          <a:srgbClr val="000000"/>
                        </a:solidFill>
                        <a:effectLst/>
                        <a:latin typeface="Calibri"/>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gridSpan="3">
                  <a:txBody>
                    <a:bodyPr/>
                    <a:lstStyle/>
                    <a:p>
                      <a:pPr algn="ctr" fontAlgn="b"/>
                      <a:r>
                        <a:rPr lang="de-AT" sz="1500" u="none" strike="noStrike" dirty="0" smtClean="0">
                          <a:effectLst/>
                        </a:rPr>
                        <a:t>BFG, VWGH</a:t>
                      </a:r>
                      <a:r>
                        <a:rPr lang="de-AT" sz="1000" u="none" strike="noStrike" dirty="0">
                          <a:effectLst/>
                        </a:rPr>
                        <a:t> </a:t>
                      </a:r>
                      <a:endParaRPr lang="de-AT" sz="1000" b="0" i="0" u="none" strike="noStrike" dirty="0">
                        <a:solidFill>
                          <a:srgbClr val="000000"/>
                        </a:solidFill>
                        <a:effectLst/>
                        <a:latin typeface="Calibri"/>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de-AT" sz="1400" b="0" i="0" u="none" strike="noStrike" dirty="0">
                        <a:solidFill>
                          <a:srgbClr val="000000"/>
                        </a:solidFill>
                        <a:effectLst/>
                        <a:latin typeface="Calibri"/>
                      </a:endParaRPr>
                    </a:p>
                  </a:txBody>
                  <a:tcPr marL="0" marR="0" marT="0" marB="0" anchor="b"/>
                </a:tc>
                <a:tc hMerge="1">
                  <a:txBody>
                    <a:bodyPr/>
                    <a:lstStyle/>
                    <a:p>
                      <a:pPr algn="l" fontAlgn="b"/>
                      <a:endParaRPr lang="de-AT" sz="1000" b="0" i="0" u="none" strike="noStrike" dirty="0">
                        <a:solidFill>
                          <a:srgbClr val="000000"/>
                        </a:solidFill>
                        <a:effectLst/>
                        <a:latin typeface="Calibri"/>
                      </a:endParaRPr>
                    </a:p>
                  </a:txBody>
                  <a:tcPr marL="0" marR="0" marT="0" marB="0" anchor="b"/>
                </a:tc>
              </a:tr>
              <a:tr h="582110">
                <a:tc>
                  <a:txBody>
                    <a:bodyPr/>
                    <a:lstStyle/>
                    <a:p>
                      <a:pPr algn="ctr" fontAlgn="b"/>
                      <a:r>
                        <a:rPr lang="de-AT" sz="1500" b="1" u="none" strike="noStrike" dirty="0" smtClean="0">
                          <a:effectLst/>
                        </a:rPr>
                        <a:t>Salzburger </a:t>
                      </a:r>
                      <a:r>
                        <a:rPr lang="de-AT" sz="1500" b="1" u="none" strike="noStrike" dirty="0">
                          <a:effectLst/>
                        </a:rPr>
                        <a:t>Steuerdialog</a:t>
                      </a:r>
                      <a:endParaRPr lang="de-AT" sz="1500" b="1" i="0" u="none" strike="noStrike" dirty="0">
                        <a:solidFill>
                          <a:srgbClr val="000000"/>
                        </a:solidFill>
                        <a:effectLst/>
                        <a:latin typeface="Calibri"/>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gridSpan="3">
                  <a:txBody>
                    <a:bodyPr/>
                    <a:lstStyle/>
                    <a:p>
                      <a:pPr algn="ctr" fontAlgn="b"/>
                      <a:r>
                        <a:rPr lang="de-AT" sz="1500" u="none" strike="noStrike" dirty="0" smtClean="0">
                          <a:effectLst/>
                        </a:rPr>
                        <a:t>Diskussion </a:t>
                      </a:r>
                      <a:r>
                        <a:rPr lang="de-AT" sz="1500" u="none" strike="noStrike" dirty="0">
                          <a:effectLst/>
                        </a:rPr>
                        <a:t>zu Zweifelsfragen und Lösungen des BMF     </a:t>
                      </a:r>
                      <a:endParaRPr lang="de-AT" sz="1500" b="0" i="0" u="none" strike="noStrike" dirty="0">
                        <a:solidFill>
                          <a:srgbClr val="000000"/>
                        </a:solidFill>
                        <a:effectLst/>
                        <a:latin typeface="Calibri"/>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de-AT" sz="1400" b="0" i="0" u="none" strike="noStrike" dirty="0">
                        <a:solidFill>
                          <a:srgbClr val="000000"/>
                        </a:solidFill>
                        <a:effectLst/>
                        <a:latin typeface="Calibri"/>
                      </a:endParaRPr>
                    </a:p>
                  </a:txBody>
                  <a:tcPr marL="0" marR="0" marT="0" marB="0" anchor="b"/>
                </a:tc>
                <a:tc hMerge="1">
                  <a:txBody>
                    <a:bodyPr/>
                    <a:lstStyle/>
                    <a:p>
                      <a:endParaRPr lang="de-AT"/>
                    </a:p>
                  </a:txBody>
                  <a:tcPr/>
                </a:tc>
              </a:tr>
              <a:tr h="187498">
                <a:tc>
                  <a:txBody>
                    <a:bodyPr/>
                    <a:lstStyle/>
                    <a:p>
                      <a:pPr algn="r" fontAlgn="b"/>
                      <a:r>
                        <a:rPr lang="de-AT" sz="1000" u="none" strike="noStrike" dirty="0">
                          <a:effectLst/>
                        </a:rPr>
                        <a:t> </a:t>
                      </a:r>
                      <a:endParaRPr lang="de-AT" sz="1000" b="0" i="0" u="none" strike="noStrike" dirty="0">
                        <a:solidFill>
                          <a:srgbClr val="000000"/>
                        </a:solidFill>
                        <a:effectLst/>
                        <a:latin typeface="Calibri"/>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l" fontAlgn="b"/>
                      <a:r>
                        <a:rPr lang="de-AT" sz="1000" u="none" strike="noStrike" dirty="0">
                          <a:effectLst/>
                        </a:rPr>
                        <a:t> </a:t>
                      </a:r>
                      <a:endParaRPr lang="de-AT" sz="1000" b="0" i="0" u="none" strike="noStrike" dirty="0">
                        <a:solidFill>
                          <a:srgbClr val="000000"/>
                        </a:solidFill>
                        <a:effectLst/>
                        <a:latin typeface="Calibri"/>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de-AT" sz="1000" u="none" strike="noStrike">
                          <a:effectLst/>
                        </a:rPr>
                        <a:t> </a:t>
                      </a:r>
                      <a:endParaRPr lang="de-AT" sz="1000" b="0" i="0" u="none" strike="noStrike">
                        <a:solidFill>
                          <a:srgbClr val="000000"/>
                        </a:solidFill>
                        <a:effectLst/>
                        <a:latin typeface="Calibri"/>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de-AT" sz="1000" u="none" strike="noStrike" dirty="0">
                          <a:effectLst/>
                        </a:rPr>
                        <a:t> </a:t>
                      </a:r>
                      <a:endParaRPr lang="de-AT" sz="1000" b="0" i="0" u="none" strike="noStrike" dirty="0">
                        <a:solidFill>
                          <a:srgbClr val="000000"/>
                        </a:solidFill>
                        <a:effectLst/>
                        <a:latin typeface="Calibri"/>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5164">
                <a:tc>
                  <a:txBody>
                    <a:bodyPr/>
                    <a:lstStyle/>
                    <a:p>
                      <a:pPr algn="ctr" fontAlgn="b"/>
                      <a:r>
                        <a:rPr lang="de-AT" sz="1500" b="1" u="none" strike="noStrike" dirty="0">
                          <a:effectLst/>
                        </a:rPr>
                        <a:t>Ebene der EU</a:t>
                      </a:r>
                      <a:endParaRPr lang="de-AT" sz="900" b="1" i="0" u="none" strike="noStrike" dirty="0">
                        <a:solidFill>
                          <a:srgbClr val="000000"/>
                        </a:solidFill>
                        <a:effectLst/>
                        <a:latin typeface="Calibri"/>
                      </a:endParaRPr>
                    </a:p>
                  </a:txBody>
                  <a:tcPr marL="0" marR="0"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Umsatzsteuer</a:t>
                      </a:r>
                      <a:endParaRPr lang="de-AT" sz="1600" b="1" i="0" u="none" strike="noStrike" dirty="0">
                        <a:solidFill>
                          <a:srgbClr val="000000"/>
                        </a:solidFill>
                        <a:effectLst/>
                        <a:latin typeface="Calibri"/>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Einkommensteuer</a:t>
                      </a:r>
                      <a:endParaRPr lang="de-AT" sz="1600" b="1" i="0" u="none" strike="noStrike" dirty="0">
                        <a:solidFill>
                          <a:srgbClr val="000000"/>
                        </a:solidFill>
                        <a:effectLst/>
                        <a:latin typeface="Calibri"/>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de-AT" sz="1600" b="1" u="none" strike="noStrike" dirty="0">
                          <a:effectLst/>
                        </a:rPr>
                        <a:t>Körperschaftsteuer</a:t>
                      </a:r>
                      <a:endParaRPr lang="de-AT" sz="1600" b="1" i="0" u="none" strike="noStrike" dirty="0">
                        <a:solidFill>
                          <a:srgbClr val="000000"/>
                        </a:solidFill>
                        <a:effectLst/>
                        <a:latin typeface="Calibri"/>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85000"/>
                      </a:schemeClr>
                    </a:solidFill>
                  </a:tcPr>
                </a:tc>
              </a:tr>
              <a:tr h="477518">
                <a:tc>
                  <a:txBody>
                    <a:bodyPr/>
                    <a:lstStyle/>
                    <a:p>
                      <a:pPr algn="ctr" fontAlgn="ctr"/>
                      <a:r>
                        <a:rPr lang="de-AT" sz="1500" b="1" u="none" strike="noStrike" dirty="0">
                          <a:effectLst/>
                        </a:rPr>
                        <a:t>Richtlinien</a:t>
                      </a:r>
                      <a:endParaRPr lang="de-AT" sz="1500" b="1" i="0" u="none" strike="noStrike" dirty="0">
                        <a:solidFill>
                          <a:srgbClr val="000000"/>
                        </a:solidFill>
                        <a:effectLst/>
                        <a:latin typeface="Calibri"/>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85000"/>
                      </a:schemeClr>
                    </a:solidFill>
                  </a:tcPr>
                </a:tc>
                <a:tc>
                  <a:txBody>
                    <a:bodyPr/>
                    <a:lstStyle/>
                    <a:p>
                      <a:pPr algn="ctr" fontAlgn="b"/>
                      <a:r>
                        <a:rPr lang="de-AT" sz="1500" u="none" strike="noStrike" dirty="0" err="1">
                          <a:effectLst/>
                        </a:rPr>
                        <a:t>MwStSyst</a:t>
                      </a:r>
                      <a:r>
                        <a:rPr lang="de-AT" sz="1500" u="none" strike="noStrike" dirty="0">
                          <a:effectLst/>
                        </a:rPr>
                        <a:t>-Richtlinie</a:t>
                      </a:r>
                      <a:r>
                        <a:rPr lang="de-AT" sz="1300" u="none" strike="noStrike" dirty="0">
                          <a:effectLst/>
                        </a:rPr>
                        <a:t> 2006/112/EG vom 28.11.2006</a:t>
                      </a:r>
                      <a:endParaRPr lang="de-AT" sz="1300" b="1" i="0" u="none" strike="noStrike" dirty="0">
                        <a:solidFill>
                          <a:srgbClr val="000000"/>
                        </a:solidFill>
                        <a:effectLst/>
                        <a:latin typeface="Corbel"/>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gridSpan="2">
                  <a:txBody>
                    <a:bodyPr/>
                    <a:lstStyle/>
                    <a:p>
                      <a:pPr algn="ctr" fontAlgn="ctr"/>
                      <a:r>
                        <a:rPr lang="de-AT" sz="1500" u="none" strike="noStrike" dirty="0">
                          <a:effectLst/>
                        </a:rPr>
                        <a:t>Die Ertragsteuern fallen nicht in den Regelungsbereich der Europäischen Union</a:t>
                      </a:r>
                      <a:endParaRPr lang="de-AT" sz="1500" b="0" i="0" u="none" strike="noStrike" dirty="0">
                        <a:solidFill>
                          <a:srgbClr val="000000"/>
                        </a:solidFill>
                        <a:effectLst/>
                        <a:latin typeface="Calibri"/>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rowSpan="3" hMerge="1">
                  <a:txBody>
                    <a:bodyPr/>
                    <a:lstStyle/>
                    <a:p>
                      <a:endParaRPr lang="de-AT"/>
                    </a:p>
                  </a:txBody>
                  <a:tcPr/>
                </a:tc>
              </a:tr>
              <a:tr h="963082">
                <a:tc>
                  <a:txBody>
                    <a:bodyPr/>
                    <a:lstStyle/>
                    <a:p>
                      <a:pPr algn="ctr" fontAlgn="ctr"/>
                      <a:r>
                        <a:rPr lang="de-AT" sz="1500" b="1" u="none" strike="noStrike" dirty="0" smtClean="0">
                          <a:effectLst/>
                        </a:rPr>
                        <a:t>Verordnungen  </a:t>
                      </a:r>
                      <a:endParaRPr lang="de-AT" sz="1500" b="1" i="0" u="none" strike="noStrike" dirty="0">
                        <a:solidFill>
                          <a:srgbClr val="000000"/>
                        </a:solidFill>
                        <a:effectLst/>
                        <a:latin typeface="Calibri"/>
                      </a:endParaRPr>
                    </a:p>
                  </a:txBody>
                  <a:tcPr marL="0" marR="0" marT="0" marB="0" anchor="ctr">
                    <a:lnR w="28575" cap="flat" cmpd="sng" algn="ctr">
                      <a:solidFill>
                        <a:schemeClr val="tx1"/>
                      </a:solidFill>
                      <a:prstDash val="solid"/>
                      <a:round/>
                      <a:headEnd type="none" w="med" len="med"/>
                      <a:tailEnd type="none" w="med" len="med"/>
                    </a:lnR>
                    <a:solidFill>
                      <a:schemeClr val="bg2">
                        <a:lumMod val="85000"/>
                      </a:schemeClr>
                    </a:solidFill>
                  </a:tcPr>
                </a:tc>
                <a:tc>
                  <a:txBody>
                    <a:bodyPr/>
                    <a:lstStyle/>
                    <a:p>
                      <a:pPr algn="ctr" fontAlgn="ctr"/>
                      <a:r>
                        <a:rPr lang="de-AT" sz="1500" u="none" strike="noStrike" dirty="0" smtClean="0">
                          <a:effectLst/>
                        </a:rPr>
                        <a:t>Durchführungsverordnu</a:t>
                      </a:r>
                      <a:r>
                        <a:rPr lang="de-AT" sz="1600" u="none" strike="noStrike" dirty="0" smtClean="0">
                          <a:effectLst/>
                        </a:rPr>
                        <a:t>n</a:t>
                      </a:r>
                      <a:r>
                        <a:rPr lang="de-AT" sz="1500" u="none" strike="noStrike" dirty="0" smtClean="0">
                          <a:effectLst/>
                        </a:rPr>
                        <a:t>g </a:t>
                      </a:r>
                      <a:r>
                        <a:rPr lang="de-AT" sz="900" u="none" strike="noStrike" dirty="0" smtClean="0">
                          <a:effectLst/>
                        </a:rPr>
                        <a:t> </a:t>
                      </a:r>
                      <a:r>
                        <a:rPr lang="de-AT" sz="900" u="none" strike="noStrike" dirty="0">
                          <a:effectLst/>
                        </a:rPr>
                        <a:t>Nr. 282/2011 zur Festlegung von Durchführungsvorschriften zur Richtlinie 2006/112/EG über das gemeinsame Mehrwertsteuersystem</a:t>
                      </a:r>
                      <a:endParaRPr lang="de-AT" sz="900" b="0" i="0" u="none" strike="noStrike" dirty="0">
                        <a:solidFill>
                          <a:srgbClr val="000000"/>
                        </a:solidFill>
                        <a:effectLst/>
                        <a:latin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lang="de-AT"/>
                    </a:p>
                  </a:txBody>
                  <a:tcPr/>
                </a:tc>
                <a:tc hMerge="1" vMerge="1">
                  <a:txBody>
                    <a:bodyPr/>
                    <a:lstStyle/>
                    <a:p>
                      <a:endParaRPr lang="de-AT"/>
                    </a:p>
                  </a:txBody>
                  <a:tcPr/>
                </a:tc>
              </a:tr>
              <a:tr h="385266">
                <a:tc>
                  <a:txBody>
                    <a:bodyPr/>
                    <a:lstStyle/>
                    <a:p>
                      <a:pPr algn="ctr" fontAlgn="b"/>
                      <a:r>
                        <a:rPr lang="de-AT" sz="1500" b="1" u="none" strike="noStrike" dirty="0" smtClean="0">
                          <a:effectLst/>
                        </a:rPr>
                        <a:t>Rechtsprechung  </a:t>
                      </a:r>
                    </a:p>
                  </a:txBody>
                  <a:tcPr marL="0" marR="0" marT="0" marB="0" anchor="b">
                    <a:lnR w="28575" cap="flat" cmpd="sng" algn="ctr">
                      <a:solidFill>
                        <a:schemeClr val="tx1"/>
                      </a:solidFill>
                      <a:prstDash val="solid"/>
                      <a:round/>
                      <a:headEnd type="none" w="med" len="med"/>
                      <a:tailEnd type="none" w="med" len="med"/>
                    </a:lnR>
                    <a:solidFill>
                      <a:schemeClr val="bg2">
                        <a:lumMod val="85000"/>
                      </a:schemeClr>
                    </a:solidFill>
                  </a:tcPr>
                </a:tc>
                <a:tc>
                  <a:txBody>
                    <a:bodyPr/>
                    <a:lstStyle/>
                    <a:p>
                      <a:pPr algn="ctr" fontAlgn="ctr"/>
                      <a:r>
                        <a:rPr lang="de-AT" sz="1500" u="none" strike="noStrike" dirty="0">
                          <a:effectLst/>
                        </a:rPr>
                        <a:t>EuGH</a:t>
                      </a:r>
                      <a:endParaRPr lang="de-AT" sz="1500" b="1" i="0" u="none" strike="noStrike" dirty="0">
                        <a:solidFill>
                          <a:srgbClr val="000000"/>
                        </a:solidFill>
                        <a:effectLst/>
                        <a:latin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gridSpan="2" vMerge="1">
                  <a:txBody>
                    <a:bodyPr/>
                    <a:lstStyle/>
                    <a:p>
                      <a:endParaRPr lang="de-AT" dirty="0"/>
                    </a:p>
                  </a:txBody>
                  <a:tcPr/>
                </a:tc>
                <a:tc hMerge="1" vMerge="1">
                  <a:txBody>
                    <a:bodyPr/>
                    <a:lstStyle/>
                    <a:p>
                      <a:endParaRPr lang="de-AT"/>
                    </a:p>
                  </a:txBody>
                  <a:tcPr/>
                </a:tc>
              </a:tr>
            </a:tbl>
          </a:graphicData>
        </a:graphic>
      </p:graphicFrame>
      <p:pic>
        <p:nvPicPr>
          <p:cNvPr id="7" name="Picture 8" descr="östfah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297" y="977924"/>
            <a:ext cx="449020" cy="195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descr="EU_fah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297" y="4387716"/>
            <a:ext cx="440156" cy="22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2"/>
          </p:nvPr>
        </p:nvSpPr>
        <p:spPr/>
        <p:txBody>
          <a:bodyPr/>
          <a:lstStyle/>
          <a:p>
            <a:pPr defTabSz="456926"/>
            <a:r>
              <a:rPr lang="de-DE" smtClean="0"/>
              <a:t>Unternehmenssteuerrecht, Uni Wien, Wakounig/Berger, 2018</a:t>
            </a:r>
            <a:endParaRPr lang="de-AT" dirty="0"/>
          </a:p>
        </p:txBody>
      </p:sp>
    </p:spTree>
    <p:extLst>
      <p:ext uri="{BB962C8B-B14F-4D97-AF65-F5344CB8AC3E}">
        <p14:creationId xmlns:p14="http://schemas.microsoft.com/office/powerpoint/2010/main" val="21815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16489" y="559778"/>
            <a:ext cx="7900353" cy="556259"/>
          </a:xfrm>
        </p:spPr>
        <p:txBody>
          <a:bodyPr/>
          <a:lstStyle/>
          <a:p>
            <a:r>
              <a:rPr lang="de-AT" sz="2600" dirty="0">
                <a:solidFill>
                  <a:srgbClr val="006699"/>
                </a:solidFill>
              </a:rPr>
              <a:t>Sind die </a:t>
            </a:r>
            <a:r>
              <a:rPr lang="de-AT" sz="2600" dirty="0" err="1">
                <a:solidFill>
                  <a:srgbClr val="006699"/>
                </a:solidFill>
              </a:rPr>
              <a:t>ESt</a:t>
            </a:r>
            <a:r>
              <a:rPr lang="de-AT" sz="2600" dirty="0">
                <a:solidFill>
                  <a:srgbClr val="006699"/>
                </a:solidFill>
              </a:rPr>
              <a:t>-Richtlinien eine Verordnung?</a:t>
            </a:r>
          </a:p>
        </p:txBody>
      </p:sp>
      <p:sp>
        <p:nvSpPr>
          <p:cNvPr id="3" name="Inhaltsplatzhalter 2"/>
          <p:cNvSpPr>
            <a:spLocks noGrp="1"/>
          </p:cNvSpPr>
          <p:nvPr>
            <p:ph idx="1"/>
          </p:nvPr>
        </p:nvSpPr>
        <p:spPr>
          <a:xfrm>
            <a:off x="86403" y="1342879"/>
            <a:ext cx="8928992" cy="5031060"/>
          </a:xfrm>
        </p:spPr>
        <p:txBody>
          <a:bodyPr/>
          <a:lstStyle/>
          <a:p>
            <a:pPr marL="342900" indent="-342900">
              <a:buFont typeface="Wingdings" panose="05000000000000000000" pitchFamily="2" charset="2"/>
              <a:buChar char="§"/>
            </a:pPr>
            <a:r>
              <a:rPr lang="de-AT" dirty="0"/>
              <a:t>Richtlinien</a:t>
            </a:r>
            <a:r>
              <a:rPr lang="de-AT" b="0" dirty="0"/>
              <a:t> und </a:t>
            </a:r>
            <a:r>
              <a:rPr lang="de-AT" dirty="0"/>
              <a:t>Erlässe</a:t>
            </a:r>
            <a:r>
              <a:rPr lang="de-AT" b="0" dirty="0"/>
              <a:t> zu den verschiedenen Steuergesetzen sind </a:t>
            </a:r>
            <a:r>
              <a:rPr lang="de-AT" dirty="0"/>
              <a:t>keine Rechtsverordnungen </a:t>
            </a:r>
            <a:r>
              <a:rPr lang="de-AT" b="0" dirty="0"/>
              <a:t>mit normativer Wirkung, sondern stellen Dienstanweisungen des BMF an nachgeordnete Dienststellen zum Zweck einer einheitlichen Rechtsanwendung dar ("Verwaltungsverordnungen").</a:t>
            </a:r>
          </a:p>
          <a:p>
            <a:pPr marL="342900" indent="-342900">
              <a:buFont typeface="Wingdings" panose="05000000000000000000" pitchFamily="2" charset="2"/>
              <a:buChar char="§"/>
            </a:pPr>
            <a:r>
              <a:rPr lang="de-AT" b="0" dirty="0"/>
              <a:t>Über die gesetzlichen Bestimmungen hinausgehende Rechte und Pflichten können aus den Richtlinien </a:t>
            </a:r>
            <a:r>
              <a:rPr lang="de-AT" dirty="0"/>
              <a:t>nich</a:t>
            </a:r>
            <a:r>
              <a:rPr lang="de-AT" b="0" dirty="0"/>
              <a:t>t abgeleitet werden. </a:t>
            </a:r>
            <a:endParaRPr lang="de-AT" b="0" dirty="0" smtClean="0"/>
          </a:p>
          <a:p>
            <a:pPr marL="342900" indent="-342900">
              <a:buFont typeface="Wingdings" panose="05000000000000000000" pitchFamily="2" charset="2"/>
              <a:buChar char="§"/>
            </a:pPr>
            <a:r>
              <a:rPr lang="de-AT" b="0" dirty="0" smtClean="0"/>
              <a:t>Ein </a:t>
            </a:r>
            <a:r>
              <a:rPr lang="de-AT" b="0" dirty="0"/>
              <a:t>wesentlicher Mangel der Richtlinien ist nach dem </a:t>
            </a:r>
            <a:r>
              <a:rPr lang="de-AT" b="0" dirty="0" err="1"/>
              <a:t>VfGH</a:t>
            </a:r>
            <a:r>
              <a:rPr lang="de-AT" b="0" dirty="0"/>
              <a:t> die fehlende Veröffentlichung im BGBI. </a:t>
            </a:r>
            <a:r>
              <a:rPr lang="de-AT" b="0" dirty="0" smtClean="0"/>
              <a:t>Bei </a:t>
            </a:r>
            <a:r>
              <a:rPr lang="de-AT" b="0" dirty="0"/>
              <a:t>Erledigungen haben Zitierungen mit Hinweisen auf die Richtlinien zu unterbleiben. </a:t>
            </a:r>
            <a:endParaRPr lang="de-AT" b="0" dirty="0" smtClean="0"/>
          </a:p>
          <a:p>
            <a:pPr marL="342900" indent="-342900">
              <a:buFont typeface="Wingdings" panose="05000000000000000000" pitchFamily="2" charset="2"/>
              <a:buChar char="§"/>
            </a:pPr>
            <a:r>
              <a:rPr lang="de-AT" b="0" dirty="0" smtClean="0"/>
              <a:t>Die </a:t>
            </a:r>
            <a:r>
              <a:rPr lang="de-AT" b="0" dirty="0"/>
              <a:t>faktische Bedeutung der Richtlinien ist im Steuerrecht sehr groß, da sie als Zusammenfassung des geltenden </a:t>
            </a:r>
            <a:r>
              <a:rPr lang="de-AT" dirty="0"/>
              <a:t>Einkommensteuerrechts </a:t>
            </a:r>
            <a:r>
              <a:rPr lang="de-AT" b="0" dirty="0"/>
              <a:t>und damit als Nachschlagewerk für die Verwaltungspraxis und die betriebliche Praxis anzusehen </a:t>
            </a:r>
            <a:r>
              <a:rPr lang="de-AT" b="0" dirty="0" smtClean="0"/>
              <a:t>sind (dies gilt im übrigen auch für Richtlinien bei den anderen Abgaben)</a:t>
            </a:r>
            <a:endParaRPr lang="de-AT" b="0" dirty="0"/>
          </a:p>
        </p:txBody>
      </p:sp>
      <p:sp>
        <p:nvSpPr>
          <p:cNvPr id="4" name="Foliennummernplatzhalter 3"/>
          <p:cNvSpPr>
            <a:spLocks noGrp="1"/>
          </p:cNvSpPr>
          <p:nvPr>
            <p:ph type="sldNum" sz="quarter" idx="12"/>
          </p:nvPr>
        </p:nvSpPr>
        <p:spPr/>
        <p:txBody>
          <a:bodyPr/>
          <a:lstStyle/>
          <a:p>
            <a:fld id="{8B7F9697-C15C-4E5A-A7DF-392E9C742672}" type="slidenum">
              <a:rPr lang="de-AT" smtClean="0"/>
              <a:pPr/>
              <a:t>91</a:t>
            </a:fld>
            <a:endParaRPr lang="de-AT"/>
          </a:p>
        </p:txBody>
      </p:sp>
      <p:sp>
        <p:nvSpPr>
          <p:cNvPr id="5" name="Fußzeilenplatzhalter 4"/>
          <p:cNvSpPr>
            <a:spLocks noGrp="1"/>
          </p:cNvSpPr>
          <p:nvPr>
            <p:ph type="ftr" sz="quarter" idx="11"/>
          </p:nvPr>
        </p:nvSpPr>
        <p:spPr/>
        <p:txBody>
          <a:bodyPr/>
          <a:lstStyle/>
          <a:p>
            <a:r>
              <a:rPr lang="de-DE" smtClean="0"/>
              <a:t>Unternehmenssteuerrecht, Uni Wien, Wakounig/Berger, 2018</a:t>
            </a:r>
            <a:endParaRPr lang="de-AT"/>
          </a:p>
        </p:txBody>
      </p:sp>
    </p:spTree>
    <p:extLst>
      <p:ext uri="{BB962C8B-B14F-4D97-AF65-F5344CB8AC3E}">
        <p14:creationId xmlns:p14="http://schemas.microsoft.com/office/powerpoint/2010/main" val="33927826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1116013" y="836613"/>
          <a:ext cx="5451475" cy="5966132"/>
        </p:xfrm>
        <a:graphic>
          <a:graphicData uri="http://schemas.openxmlformats.org/drawingml/2006/table">
            <a:tbl>
              <a:tblPr firstRow="1" firstCol="1" lastRow="1" lastCol="1" bandRow="1" bandCol="1">
                <a:tableStyleId>{0505E3EF-67EA-436B-97B2-0124C06EBD24}</a:tableStyleId>
              </a:tblPr>
              <a:tblGrid>
                <a:gridCol w="2725458"/>
                <a:gridCol w="2726017"/>
              </a:tblGrid>
              <a:tr h="205718">
                <a:tc>
                  <a:txBody>
                    <a:bodyPr/>
                    <a:lstStyle/>
                    <a:p>
                      <a:pPr algn="ctr">
                        <a:lnSpc>
                          <a:spcPct val="150000"/>
                        </a:lnSpc>
                        <a:spcAft>
                          <a:spcPts val="0"/>
                        </a:spcAft>
                        <a:tabLst>
                          <a:tab pos="540385" algn="l"/>
                        </a:tabLst>
                      </a:pPr>
                      <a:r>
                        <a:rPr lang="de-DE" sz="900" dirty="0">
                          <a:effectLst/>
                        </a:rPr>
                        <a:t>EStG 1988</a:t>
                      </a:r>
                      <a:endParaRPr lang="de-AT" sz="1000" dirty="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540385" algn="l"/>
                        </a:tabLst>
                      </a:pPr>
                      <a:r>
                        <a:rPr lang="de-DE" sz="900">
                          <a:effectLst/>
                        </a:rPr>
                        <a:t>KStG 1988</a:t>
                      </a:r>
                      <a:endParaRPr lang="de-AT" sz="100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5772">
                <a:tc>
                  <a:txBody>
                    <a:bodyPr/>
                    <a:lstStyle/>
                    <a:p>
                      <a:pPr>
                        <a:lnSpc>
                          <a:spcPct val="150000"/>
                        </a:lnSpc>
                        <a:spcAft>
                          <a:spcPts val="0"/>
                        </a:spcAft>
                        <a:tabLst>
                          <a:tab pos="540385" algn="l"/>
                        </a:tabLst>
                      </a:pPr>
                      <a:r>
                        <a:rPr lang="de-DE" sz="900" dirty="0">
                          <a:effectLst/>
                        </a:rPr>
                        <a:t>1. Teil</a:t>
                      </a:r>
                      <a:endParaRPr lang="de-AT" sz="1000" dirty="0">
                        <a:effectLst/>
                      </a:endParaRPr>
                    </a:p>
                    <a:p>
                      <a:pPr>
                        <a:lnSpc>
                          <a:spcPct val="150000"/>
                        </a:lnSpc>
                        <a:spcAft>
                          <a:spcPts val="0"/>
                        </a:spcAft>
                        <a:tabLst>
                          <a:tab pos="540385" algn="l"/>
                        </a:tabLst>
                      </a:pPr>
                      <a:r>
                        <a:rPr lang="de-DE" sz="900" dirty="0">
                          <a:effectLst/>
                        </a:rPr>
                        <a:t>Persönliche Steuerpflicht</a:t>
                      </a:r>
                      <a:endParaRPr lang="de-AT" sz="1000" dirty="0">
                        <a:effectLst/>
                      </a:endParaRPr>
                    </a:p>
                    <a:p>
                      <a:pPr>
                        <a:lnSpc>
                          <a:spcPct val="150000"/>
                        </a:lnSpc>
                        <a:spcAft>
                          <a:spcPts val="0"/>
                        </a:spcAft>
                        <a:tabLst>
                          <a:tab pos="540385" algn="l"/>
                        </a:tabLst>
                      </a:pPr>
                      <a:r>
                        <a:rPr lang="de-DE" sz="900" dirty="0">
                          <a:effectLst/>
                        </a:rPr>
                        <a:t>§ 1</a:t>
                      </a:r>
                      <a:endParaRPr lang="de-AT" sz="1000" dirty="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tabLst>
                          <a:tab pos="540385" algn="l"/>
                        </a:tabLst>
                      </a:pPr>
                      <a:r>
                        <a:rPr lang="de-DE" sz="900" dirty="0">
                          <a:effectLst/>
                        </a:rPr>
                        <a:t>1. Teil</a:t>
                      </a:r>
                      <a:endParaRPr lang="de-AT" sz="1000" dirty="0">
                        <a:effectLst/>
                      </a:endParaRPr>
                    </a:p>
                    <a:p>
                      <a:pPr>
                        <a:lnSpc>
                          <a:spcPct val="150000"/>
                        </a:lnSpc>
                        <a:spcAft>
                          <a:spcPts val="0"/>
                        </a:spcAft>
                        <a:tabLst>
                          <a:tab pos="540385" algn="l"/>
                        </a:tabLst>
                      </a:pPr>
                      <a:r>
                        <a:rPr lang="de-DE" sz="900" dirty="0">
                          <a:effectLst/>
                        </a:rPr>
                        <a:t>Persönliche Steuerpflicht</a:t>
                      </a:r>
                      <a:endParaRPr lang="de-AT" sz="1000" dirty="0">
                        <a:effectLst/>
                      </a:endParaRPr>
                    </a:p>
                    <a:p>
                      <a:pPr>
                        <a:lnSpc>
                          <a:spcPct val="150000"/>
                        </a:lnSpc>
                        <a:spcAft>
                          <a:spcPts val="0"/>
                        </a:spcAft>
                        <a:tabLst>
                          <a:tab pos="540385" algn="l"/>
                        </a:tabLst>
                      </a:pPr>
                      <a:r>
                        <a:rPr lang="de-DE" sz="900" dirty="0">
                          <a:effectLst/>
                        </a:rPr>
                        <a:t>§ 1 Unbeschränkte und beschränkte Steuerpflicht</a:t>
                      </a:r>
                      <a:endParaRPr lang="de-AT" sz="1000" dirty="0">
                        <a:effectLst/>
                      </a:endParaRPr>
                    </a:p>
                    <a:p>
                      <a:pPr>
                        <a:lnSpc>
                          <a:spcPct val="150000"/>
                        </a:lnSpc>
                        <a:spcAft>
                          <a:spcPts val="0"/>
                        </a:spcAft>
                        <a:tabLst>
                          <a:tab pos="540385" algn="l"/>
                        </a:tabLst>
                      </a:pPr>
                      <a:r>
                        <a:rPr lang="de-DE" sz="900" dirty="0">
                          <a:effectLst/>
                        </a:rPr>
                        <a:t>§ 2 Betriebe gewerblicher Art von Körperschaften des öffentlichen Rechts</a:t>
                      </a:r>
                      <a:endParaRPr lang="de-AT" sz="1000" dirty="0">
                        <a:effectLst/>
                      </a:endParaRPr>
                    </a:p>
                    <a:p>
                      <a:pPr>
                        <a:lnSpc>
                          <a:spcPct val="150000"/>
                        </a:lnSpc>
                        <a:spcAft>
                          <a:spcPts val="0"/>
                        </a:spcAft>
                        <a:tabLst>
                          <a:tab pos="540385" algn="l"/>
                        </a:tabLst>
                      </a:pPr>
                      <a:r>
                        <a:rPr lang="de-DE" sz="900" dirty="0">
                          <a:effectLst/>
                        </a:rPr>
                        <a:t>§ 3 Abgrenzung der persönlichen Steuerpflicht</a:t>
                      </a:r>
                      <a:endParaRPr lang="de-AT" sz="1000" dirty="0">
                        <a:effectLst/>
                      </a:endParaRPr>
                    </a:p>
                    <a:p>
                      <a:pPr>
                        <a:lnSpc>
                          <a:spcPct val="150000"/>
                        </a:lnSpc>
                        <a:spcAft>
                          <a:spcPts val="0"/>
                        </a:spcAft>
                        <a:tabLst>
                          <a:tab pos="540385" algn="l"/>
                        </a:tabLst>
                      </a:pPr>
                      <a:r>
                        <a:rPr lang="de-DE" sz="900" dirty="0">
                          <a:effectLst/>
                        </a:rPr>
                        <a:t>§ 4 Beginn und Ende der persönlichen Steuerpflicht</a:t>
                      </a:r>
                      <a:endParaRPr lang="de-AT" sz="1000" dirty="0">
                        <a:effectLst/>
                      </a:endParaRPr>
                    </a:p>
                    <a:p>
                      <a:pPr>
                        <a:lnSpc>
                          <a:spcPct val="150000"/>
                        </a:lnSpc>
                        <a:spcAft>
                          <a:spcPts val="0"/>
                        </a:spcAft>
                        <a:tabLst>
                          <a:tab pos="540385" algn="l"/>
                        </a:tabLst>
                      </a:pPr>
                      <a:r>
                        <a:rPr lang="de-DE" sz="900" dirty="0">
                          <a:effectLst/>
                        </a:rPr>
                        <a:t>§ 5 Befreiungen</a:t>
                      </a:r>
                      <a:endParaRPr lang="de-AT" sz="1000" dirty="0">
                        <a:effectLst/>
                      </a:endParaRPr>
                    </a:p>
                    <a:p>
                      <a:pPr>
                        <a:lnSpc>
                          <a:spcPct val="150000"/>
                        </a:lnSpc>
                        <a:spcAft>
                          <a:spcPts val="0"/>
                        </a:spcAft>
                        <a:tabLst>
                          <a:tab pos="540385" algn="l"/>
                        </a:tabLst>
                      </a:pPr>
                      <a:r>
                        <a:rPr lang="de-DE" sz="900" dirty="0">
                          <a:effectLst/>
                        </a:rPr>
                        <a:t>§ 6, § 6a, § 6b</a:t>
                      </a:r>
                      <a:endParaRPr lang="de-AT" sz="1000" dirty="0">
                        <a:effectLst/>
                      </a:endParaRPr>
                    </a:p>
                    <a:p>
                      <a:pPr>
                        <a:lnSpc>
                          <a:spcPct val="150000"/>
                        </a:lnSpc>
                        <a:spcAft>
                          <a:spcPts val="0"/>
                        </a:spcAft>
                        <a:tabLst>
                          <a:tab pos="540385" algn="l"/>
                        </a:tabLst>
                      </a:pPr>
                      <a:r>
                        <a:rPr lang="de-DE" sz="900" dirty="0">
                          <a:effectLst/>
                        </a:rPr>
                        <a:t>Pensions-u. Unterstützungskassen, Gemeinnützige Bauvereinigungen, </a:t>
                      </a:r>
                      <a:r>
                        <a:rPr lang="de-DE" sz="900" dirty="0" err="1">
                          <a:effectLst/>
                        </a:rPr>
                        <a:t>Mittelstandsfinanzierungegesellschaften</a:t>
                      </a:r>
                      <a:r>
                        <a:rPr lang="de-DE" sz="900" dirty="0">
                          <a:effectLst/>
                        </a:rPr>
                        <a:t> (Befreiungen)</a:t>
                      </a:r>
                      <a:endParaRPr lang="de-AT" sz="1000" dirty="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335">
                <a:tc>
                  <a:txBody>
                    <a:bodyPr/>
                    <a:lstStyle/>
                    <a:p>
                      <a:pPr>
                        <a:lnSpc>
                          <a:spcPct val="150000"/>
                        </a:lnSpc>
                        <a:spcAft>
                          <a:spcPts val="0"/>
                        </a:spcAft>
                        <a:tabLst>
                          <a:tab pos="540385" algn="l"/>
                        </a:tabLst>
                      </a:pPr>
                      <a:r>
                        <a:rPr lang="de-DE" sz="900" dirty="0">
                          <a:effectLst/>
                        </a:rPr>
                        <a:t>2. Teil </a:t>
                      </a:r>
                      <a:endParaRPr lang="de-AT" sz="1000" dirty="0">
                        <a:effectLst/>
                      </a:endParaRPr>
                    </a:p>
                    <a:p>
                      <a:pPr>
                        <a:lnSpc>
                          <a:spcPct val="150000"/>
                        </a:lnSpc>
                        <a:spcAft>
                          <a:spcPts val="0"/>
                        </a:spcAft>
                        <a:tabLst>
                          <a:tab pos="540385" algn="l"/>
                        </a:tabLst>
                      </a:pPr>
                      <a:r>
                        <a:rPr lang="de-DE" sz="900" dirty="0">
                          <a:effectLst/>
                        </a:rPr>
                        <a:t>Sachliche Steuerpflicht</a:t>
                      </a:r>
                      <a:endParaRPr lang="de-AT" sz="1000" dirty="0">
                        <a:effectLst/>
                      </a:endParaRPr>
                    </a:p>
                    <a:p>
                      <a:pPr>
                        <a:lnSpc>
                          <a:spcPct val="150000"/>
                        </a:lnSpc>
                        <a:spcAft>
                          <a:spcPts val="0"/>
                        </a:spcAft>
                        <a:tabLst>
                          <a:tab pos="540385" algn="l"/>
                        </a:tabLst>
                      </a:pPr>
                      <a:r>
                        <a:rPr lang="de-DE" sz="900" dirty="0">
                          <a:effectLst/>
                        </a:rPr>
                        <a:t>§ 2 </a:t>
                      </a:r>
                      <a:endParaRPr lang="de-AT" sz="1000" dirty="0">
                        <a:effectLst/>
                      </a:endParaRPr>
                    </a:p>
                    <a:p>
                      <a:pPr>
                        <a:lnSpc>
                          <a:spcPct val="150000"/>
                        </a:lnSpc>
                        <a:spcAft>
                          <a:spcPts val="0"/>
                        </a:spcAft>
                        <a:tabLst>
                          <a:tab pos="540385" algn="l"/>
                        </a:tabLst>
                      </a:pPr>
                      <a:r>
                        <a:rPr lang="de-DE" sz="900" dirty="0">
                          <a:effectLst/>
                        </a:rPr>
                        <a:t>Einkunftsarten, Einkünfte, Einkommen</a:t>
                      </a:r>
                      <a:endParaRPr lang="de-AT" sz="1000" dirty="0">
                        <a:effectLst/>
                      </a:endParaRPr>
                    </a:p>
                    <a:p>
                      <a:pPr algn="ctr">
                        <a:lnSpc>
                          <a:spcPct val="150000"/>
                        </a:lnSpc>
                        <a:spcAft>
                          <a:spcPts val="0"/>
                        </a:spcAft>
                        <a:tabLst>
                          <a:tab pos="540385" algn="l"/>
                        </a:tabLst>
                      </a:pPr>
                      <a:r>
                        <a:rPr lang="de-DE" sz="900" dirty="0">
                          <a:effectLst/>
                        </a:rPr>
                        <a:t>.</a:t>
                      </a:r>
                      <a:endParaRPr lang="de-AT" sz="1000" dirty="0">
                        <a:effectLst/>
                      </a:endParaRPr>
                    </a:p>
                    <a:p>
                      <a:pPr algn="ctr">
                        <a:lnSpc>
                          <a:spcPct val="150000"/>
                        </a:lnSpc>
                        <a:spcAft>
                          <a:spcPts val="0"/>
                        </a:spcAft>
                        <a:tabLst>
                          <a:tab pos="540385" algn="l"/>
                        </a:tabLst>
                      </a:pPr>
                      <a:r>
                        <a:rPr lang="de-DE" sz="900" dirty="0">
                          <a:effectLst/>
                        </a:rPr>
                        <a:t>.</a:t>
                      </a:r>
                      <a:endParaRPr lang="de-AT" sz="1000" dirty="0">
                        <a:effectLst/>
                      </a:endParaRPr>
                    </a:p>
                    <a:p>
                      <a:pPr algn="ctr">
                        <a:lnSpc>
                          <a:spcPct val="150000"/>
                        </a:lnSpc>
                        <a:spcAft>
                          <a:spcPts val="0"/>
                        </a:spcAft>
                        <a:tabLst>
                          <a:tab pos="540385" algn="l"/>
                        </a:tabLst>
                      </a:pPr>
                      <a:r>
                        <a:rPr lang="de-DE" sz="900" dirty="0">
                          <a:effectLst/>
                        </a:rPr>
                        <a:t>.</a:t>
                      </a:r>
                      <a:endParaRPr lang="de-AT" sz="1000" dirty="0">
                        <a:effectLst/>
                      </a:endParaRPr>
                    </a:p>
                    <a:p>
                      <a:pPr algn="ctr">
                        <a:lnSpc>
                          <a:spcPct val="150000"/>
                        </a:lnSpc>
                        <a:spcAft>
                          <a:spcPts val="0"/>
                        </a:spcAft>
                        <a:tabLst>
                          <a:tab pos="540385" algn="l"/>
                        </a:tabLst>
                      </a:pPr>
                      <a:r>
                        <a:rPr lang="de-DE" sz="900" dirty="0" smtClean="0">
                          <a:effectLst/>
                        </a:rPr>
                        <a:t>.</a:t>
                      </a:r>
                    </a:p>
                    <a:p>
                      <a:pPr algn="ctr">
                        <a:lnSpc>
                          <a:spcPct val="150000"/>
                        </a:lnSpc>
                        <a:spcAft>
                          <a:spcPts val="0"/>
                        </a:spcAft>
                        <a:tabLst>
                          <a:tab pos="540385" algn="l"/>
                        </a:tabLst>
                      </a:pPr>
                      <a:r>
                        <a:rPr lang="de-DE" sz="900" dirty="0" smtClean="0">
                          <a:effectLst/>
                        </a:rPr>
                        <a:t>.</a:t>
                      </a:r>
                      <a:endParaRPr lang="de-AT" sz="1000" dirty="0">
                        <a:effectLst/>
                      </a:endParaRPr>
                    </a:p>
                    <a:p>
                      <a:pPr algn="ctr">
                        <a:lnSpc>
                          <a:spcPct val="150000"/>
                        </a:lnSpc>
                        <a:spcAft>
                          <a:spcPts val="0"/>
                        </a:spcAft>
                        <a:tabLst>
                          <a:tab pos="540385" algn="l"/>
                        </a:tabLst>
                      </a:pPr>
                      <a:r>
                        <a:rPr lang="de-DE" sz="900" dirty="0">
                          <a:effectLst/>
                        </a:rPr>
                        <a:t>.</a:t>
                      </a:r>
                      <a:endParaRPr lang="de-AT" sz="1000" dirty="0">
                        <a:effectLst/>
                      </a:endParaRPr>
                    </a:p>
                    <a:p>
                      <a:pPr>
                        <a:lnSpc>
                          <a:spcPct val="150000"/>
                        </a:lnSpc>
                        <a:spcAft>
                          <a:spcPts val="0"/>
                        </a:spcAft>
                        <a:tabLst>
                          <a:tab pos="540385" algn="l"/>
                        </a:tabLst>
                      </a:pPr>
                      <a:r>
                        <a:rPr lang="de-DE" sz="900" dirty="0">
                          <a:effectLst/>
                        </a:rPr>
                        <a:t>3. – 10. Teil</a:t>
                      </a:r>
                      <a:endParaRPr lang="de-AT" sz="1000" dirty="0">
                        <a:effectLst/>
                      </a:endParaRPr>
                    </a:p>
                    <a:p>
                      <a:pPr>
                        <a:lnSpc>
                          <a:spcPct val="150000"/>
                        </a:lnSpc>
                        <a:spcAft>
                          <a:spcPts val="0"/>
                        </a:spcAft>
                        <a:tabLst>
                          <a:tab pos="540385" algn="l"/>
                        </a:tabLst>
                      </a:pPr>
                      <a:r>
                        <a:rPr lang="de-DE" sz="900" dirty="0">
                          <a:effectLst/>
                        </a:rPr>
                        <a:t> </a:t>
                      </a:r>
                      <a:endParaRPr lang="de-AT" sz="1000" dirty="0">
                        <a:effectLst/>
                      </a:endParaRPr>
                    </a:p>
                    <a:p>
                      <a:pPr>
                        <a:lnSpc>
                          <a:spcPct val="150000"/>
                        </a:lnSpc>
                        <a:spcAft>
                          <a:spcPts val="0"/>
                        </a:spcAft>
                        <a:tabLst>
                          <a:tab pos="540385" algn="l"/>
                        </a:tabLst>
                      </a:pPr>
                      <a:r>
                        <a:rPr lang="de-DE" sz="900" dirty="0">
                          <a:effectLst/>
                        </a:rPr>
                        <a:t>insgesamt 134 §§</a:t>
                      </a:r>
                      <a:endParaRPr lang="de-AT" sz="1000" dirty="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tabLst>
                          <a:tab pos="540385" algn="l"/>
                        </a:tabLst>
                      </a:pPr>
                      <a:r>
                        <a:rPr lang="de-DE" sz="900" dirty="0">
                          <a:effectLst/>
                        </a:rPr>
                        <a:t>2. Teil</a:t>
                      </a:r>
                      <a:endParaRPr lang="de-AT" sz="1000" dirty="0">
                        <a:effectLst/>
                      </a:endParaRPr>
                    </a:p>
                    <a:p>
                      <a:pPr>
                        <a:lnSpc>
                          <a:spcPct val="150000"/>
                        </a:lnSpc>
                        <a:spcAft>
                          <a:spcPts val="0"/>
                        </a:spcAft>
                        <a:tabLst>
                          <a:tab pos="540385" algn="l"/>
                        </a:tabLst>
                      </a:pPr>
                      <a:r>
                        <a:rPr lang="de-DE" sz="900" dirty="0">
                          <a:effectLst/>
                        </a:rPr>
                        <a:t>Allgemeine Vorschriften</a:t>
                      </a:r>
                      <a:endParaRPr lang="de-AT" sz="1000" dirty="0">
                        <a:effectLst/>
                      </a:endParaRPr>
                    </a:p>
                    <a:p>
                      <a:pPr>
                        <a:lnSpc>
                          <a:spcPct val="150000"/>
                        </a:lnSpc>
                        <a:spcAft>
                          <a:spcPts val="0"/>
                        </a:spcAft>
                        <a:tabLst>
                          <a:tab pos="540385" algn="l"/>
                        </a:tabLst>
                      </a:pPr>
                      <a:r>
                        <a:rPr lang="de-DE" sz="900" dirty="0">
                          <a:effectLst/>
                        </a:rPr>
                        <a:t>§ 7</a:t>
                      </a:r>
                      <a:endParaRPr lang="de-AT" sz="1000" dirty="0">
                        <a:effectLst/>
                      </a:endParaRPr>
                    </a:p>
                    <a:p>
                      <a:pPr>
                        <a:lnSpc>
                          <a:spcPct val="150000"/>
                        </a:lnSpc>
                        <a:spcAft>
                          <a:spcPts val="0"/>
                        </a:spcAft>
                        <a:tabLst>
                          <a:tab pos="540385" algn="l"/>
                        </a:tabLst>
                      </a:pPr>
                      <a:r>
                        <a:rPr lang="de-DE" sz="900" dirty="0">
                          <a:effectLst/>
                        </a:rPr>
                        <a:t>Einkommen, Einkommensermittlung</a:t>
                      </a:r>
                      <a:endParaRPr lang="de-AT" sz="1000" dirty="0">
                        <a:effectLst/>
                      </a:endParaRPr>
                    </a:p>
                    <a:p>
                      <a:pPr>
                        <a:lnSpc>
                          <a:spcPct val="150000"/>
                        </a:lnSpc>
                        <a:spcAft>
                          <a:spcPts val="0"/>
                        </a:spcAft>
                        <a:tabLst>
                          <a:tab pos="540385" algn="l"/>
                        </a:tabLst>
                      </a:pPr>
                      <a:r>
                        <a:rPr lang="de-DE" sz="900" dirty="0">
                          <a:effectLst/>
                        </a:rPr>
                        <a:t>§ 7 Abs. 2</a:t>
                      </a:r>
                      <a:endParaRPr lang="de-AT" sz="1000" dirty="0">
                        <a:effectLst/>
                      </a:endParaRPr>
                    </a:p>
                    <a:p>
                      <a:pPr>
                        <a:lnSpc>
                          <a:spcPct val="150000"/>
                        </a:lnSpc>
                        <a:spcAft>
                          <a:spcPts val="0"/>
                        </a:spcAft>
                        <a:tabLst>
                          <a:tab pos="540385" algn="l"/>
                        </a:tabLst>
                      </a:pPr>
                      <a:r>
                        <a:rPr lang="de-DE" sz="900" dirty="0">
                          <a:effectLst/>
                        </a:rPr>
                        <a:t>Definition des Einkommens + Aussage: „Wie das </a:t>
                      </a:r>
                      <a:r>
                        <a:rPr lang="de-DE" sz="900" dirty="0" err="1">
                          <a:effectLst/>
                        </a:rPr>
                        <a:t>Einommen</a:t>
                      </a:r>
                      <a:r>
                        <a:rPr lang="de-DE" sz="900" dirty="0">
                          <a:effectLst/>
                        </a:rPr>
                        <a:t> zu ermitteln ist, bestimmt sich nach dem Einkommensteuergesetz 1988 und diesem Bundesgesetz“</a:t>
                      </a:r>
                      <a:endParaRPr lang="de-AT" sz="1000" dirty="0">
                        <a:effectLst/>
                      </a:endParaRPr>
                    </a:p>
                    <a:p>
                      <a:pPr algn="ctr">
                        <a:lnSpc>
                          <a:spcPct val="150000"/>
                        </a:lnSpc>
                        <a:spcAft>
                          <a:spcPts val="0"/>
                        </a:spcAft>
                        <a:tabLst>
                          <a:tab pos="540385" algn="l"/>
                        </a:tabLst>
                      </a:pPr>
                      <a:r>
                        <a:rPr lang="de-DE" sz="900" dirty="0">
                          <a:effectLst/>
                        </a:rPr>
                        <a:t>.</a:t>
                      </a:r>
                      <a:endParaRPr lang="de-AT" sz="1000" dirty="0">
                        <a:effectLst/>
                      </a:endParaRPr>
                    </a:p>
                    <a:p>
                      <a:pPr>
                        <a:lnSpc>
                          <a:spcPct val="150000"/>
                        </a:lnSpc>
                        <a:spcAft>
                          <a:spcPts val="0"/>
                        </a:spcAft>
                        <a:tabLst>
                          <a:tab pos="540385" algn="l"/>
                        </a:tabLst>
                      </a:pPr>
                      <a:r>
                        <a:rPr lang="de-DE" sz="900" dirty="0">
                          <a:effectLst/>
                        </a:rPr>
                        <a:t>3. – 7. Teil</a:t>
                      </a:r>
                      <a:endParaRPr lang="de-AT" sz="1000" dirty="0">
                        <a:effectLst/>
                      </a:endParaRPr>
                    </a:p>
                    <a:p>
                      <a:pPr>
                        <a:lnSpc>
                          <a:spcPct val="150000"/>
                        </a:lnSpc>
                        <a:spcAft>
                          <a:spcPts val="0"/>
                        </a:spcAft>
                        <a:tabLst>
                          <a:tab pos="540385" algn="l"/>
                        </a:tabLst>
                      </a:pPr>
                      <a:r>
                        <a:rPr lang="de-DE" sz="900" dirty="0">
                          <a:effectLst/>
                        </a:rPr>
                        <a:t> </a:t>
                      </a:r>
                      <a:endParaRPr lang="de-AT" sz="1000" dirty="0">
                        <a:effectLst/>
                      </a:endParaRPr>
                    </a:p>
                    <a:p>
                      <a:pPr>
                        <a:lnSpc>
                          <a:spcPct val="150000"/>
                        </a:lnSpc>
                        <a:spcAft>
                          <a:spcPts val="0"/>
                        </a:spcAft>
                        <a:tabLst>
                          <a:tab pos="540385" algn="l"/>
                        </a:tabLst>
                      </a:pPr>
                      <a:r>
                        <a:rPr lang="de-DE" sz="900" dirty="0">
                          <a:effectLst/>
                        </a:rPr>
                        <a:t>insgesamt 27 §§</a:t>
                      </a:r>
                      <a:endParaRPr lang="de-AT" sz="1000" dirty="0">
                        <a:solidFill>
                          <a:schemeClr val="tx1"/>
                        </a:solidFill>
                        <a:effectLst/>
                        <a:latin typeface="Univers (E1)"/>
                        <a:ea typeface="Times New Roman"/>
                        <a:cs typeface="Times New Roman"/>
                      </a:endParaRPr>
                    </a:p>
                  </a:txBody>
                  <a:tcPr marL="60342" marR="60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Ellipse 2"/>
          <p:cNvSpPr/>
          <p:nvPr/>
        </p:nvSpPr>
        <p:spPr>
          <a:xfrm>
            <a:off x="107950" y="620713"/>
            <a:ext cx="7343775" cy="2376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4" name="Fußzeilenplatzhalter 3"/>
          <p:cNvSpPr>
            <a:spLocks noGrp="1"/>
          </p:cNvSpPr>
          <p:nvPr>
            <p:ph type="ftr" sz="quarter" idx="11"/>
          </p:nvPr>
        </p:nvSpPr>
        <p:spPr/>
        <p:txBody>
          <a:bodyPr/>
          <a:lstStyle/>
          <a:p>
            <a:r>
              <a:rPr lang="de-DE" smtClean="0"/>
              <a:t>Unternehmenssteuerrecht, Uni Wien, Wakounig/Berger, 2018</a:t>
            </a:r>
            <a:endParaRPr lang="de-AT"/>
          </a:p>
        </p:txBody>
      </p:sp>
      <p:sp>
        <p:nvSpPr>
          <p:cNvPr id="5" name="Foliennummernplatzhalter 4"/>
          <p:cNvSpPr>
            <a:spLocks noGrp="1"/>
          </p:cNvSpPr>
          <p:nvPr>
            <p:ph type="sldNum" sz="quarter" idx="12"/>
          </p:nvPr>
        </p:nvSpPr>
        <p:spPr/>
        <p:txBody>
          <a:bodyPr/>
          <a:lstStyle/>
          <a:p>
            <a:fld id="{BA277785-7B20-417E-8251-25967B59290D}" type="slidenum">
              <a:rPr lang="de-AT" smtClean="0"/>
              <a:pPr/>
              <a:t>92</a:t>
            </a:fld>
            <a:endParaRPr lang="de-AT"/>
          </a:p>
        </p:txBody>
      </p:sp>
    </p:spTree>
    <p:extLst>
      <p:ext uri="{BB962C8B-B14F-4D97-AF65-F5344CB8AC3E}">
        <p14:creationId xmlns:p14="http://schemas.microsoft.com/office/powerpoint/2010/main" val="1225390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179388" y="952501"/>
            <a:ext cx="8187372" cy="5356224"/>
          </a:xfrm>
          <a:prstGeom prst="rect">
            <a:avLst/>
          </a:prstGeom>
        </p:spPr>
        <p:txBody>
          <a:bodyPr>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1812" indent="-457200">
              <a:lnSpc>
                <a:spcPct val="90000"/>
              </a:lnSpc>
              <a:buFont typeface="Wingdings" panose="05000000000000000000" pitchFamily="2" charset="2"/>
              <a:buChar char="§"/>
              <a:defRPr/>
            </a:pPr>
            <a:r>
              <a:rPr lang="de-AT" sz="3100" b="1" dirty="0">
                <a:solidFill>
                  <a:srgbClr val="006699"/>
                </a:solidFill>
                <a:latin typeface="+mj-lt"/>
                <a:ea typeface="+mj-ea"/>
                <a:cs typeface="+mj-cs"/>
              </a:rPr>
              <a:t>Persönliche Steuerpflicht</a:t>
            </a:r>
          </a:p>
          <a:p>
            <a:pPr marL="531812" indent="-457200">
              <a:lnSpc>
                <a:spcPct val="90000"/>
              </a:lnSpc>
              <a:buFont typeface="Wingdings" panose="05000000000000000000" pitchFamily="2" charset="2"/>
              <a:buChar char="§"/>
              <a:defRPr/>
            </a:pPr>
            <a:endParaRPr lang="de-AT" sz="3500" b="1" kern="0" dirty="0" smtClean="0"/>
          </a:p>
          <a:p>
            <a:pPr marL="531812" indent="-457200">
              <a:lnSpc>
                <a:spcPct val="90000"/>
              </a:lnSpc>
              <a:buFont typeface="Wingdings" panose="05000000000000000000" pitchFamily="2" charset="2"/>
              <a:buChar char="§"/>
              <a:defRPr/>
            </a:pPr>
            <a:r>
              <a:rPr lang="de-AT" kern="0" dirty="0" smtClean="0"/>
              <a:t>Der ESt unterliegen natürliche Personen</a:t>
            </a:r>
          </a:p>
          <a:p>
            <a:pPr marL="531812" indent="-457200">
              <a:lnSpc>
                <a:spcPct val="90000"/>
              </a:lnSpc>
              <a:buFont typeface="Wingdings" panose="05000000000000000000" pitchFamily="2" charset="2"/>
              <a:buChar char="§"/>
              <a:defRPr/>
            </a:pPr>
            <a:endParaRPr lang="de-AT" kern="0" dirty="0" smtClean="0"/>
          </a:p>
          <a:p>
            <a:pPr marL="531812" indent="-457200">
              <a:lnSpc>
                <a:spcPct val="90000"/>
              </a:lnSpc>
              <a:buFont typeface="Wingdings" panose="05000000000000000000" pitchFamily="2" charset="2"/>
              <a:buChar char="§"/>
              <a:defRPr/>
            </a:pPr>
            <a:r>
              <a:rPr lang="de-AT" kern="0" dirty="0" smtClean="0"/>
              <a:t>Der </a:t>
            </a:r>
            <a:r>
              <a:rPr lang="de-AT" kern="0" dirty="0" err="1" smtClean="0"/>
              <a:t>KSt</a:t>
            </a:r>
            <a:r>
              <a:rPr lang="de-AT" kern="0" dirty="0" smtClean="0"/>
              <a:t> unterliegen Körperschaften</a:t>
            </a:r>
          </a:p>
          <a:p>
            <a:pPr marL="358775" indent="-284163">
              <a:lnSpc>
                <a:spcPct val="90000"/>
              </a:lnSpc>
              <a:buFont typeface="Wingdings" panose="05000000000000000000" pitchFamily="2" charset="2"/>
              <a:buChar char="§"/>
              <a:defRPr/>
            </a:pPr>
            <a:endParaRPr lang="de-AT" sz="1100" kern="0" dirty="0" smtClean="0"/>
          </a:p>
          <a:p>
            <a:pPr marL="531812" indent="-457200">
              <a:lnSpc>
                <a:spcPct val="90000"/>
              </a:lnSpc>
              <a:buFont typeface="Wingdings" panose="05000000000000000000" pitchFamily="2" charset="2"/>
              <a:buChar char="§"/>
              <a:defRPr/>
            </a:pPr>
            <a:r>
              <a:rPr lang="de-AT" kern="0" dirty="0" smtClean="0"/>
              <a:t>Körperschaften sind</a:t>
            </a:r>
          </a:p>
          <a:p>
            <a:pPr marL="358775" indent="-284163">
              <a:lnSpc>
                <a:spcPct val="90000"/>
              </a:lnSpc>
              <a:buFont typeface="Wingdings" panose="05000000000000000000" pitchFamily="2" charset="2"/>
              <a:buChar char="§"/>
              <a:defRPr/>
            </a:pPr>
            <a:endParaRPr lang="de-AT" sz="1100" kern="0" dirty="0" smtClean="0"/>
          </a:p>
          <a:p>
            <a:pPr marL="915987" lvl="1" indent="-457200">
              <a:lnSpc>
                <a:spcPct val="90000"/>
              </a:lnSpc>
              <a:buFont typeface="Wingdings" panose="05000000000000000000" pitchFamily="2" charset="2"/>
              <a:buChar char="§"/>
              <a:defRPr/>
            </a:pPr>
            <a:r>
              <a:rPr lang="de-AT" sz="2600" kern="0" dirty="0" smtClean="0"/>
              <a:t>Juristische Personen des Privatrechts</a:t>
            </a:r>
          </a:p>
          <a:p>
            <a:pPr marL="795337" lvl="2" indent="0">
              <a:lnSpc>
                <a:spcPct val="90000"/>
              </a:lnSpc>
              <a:buNone/>
              <a:defRPr/>
            </a:pPr>
            <a:r>
              <a:rPr lang="de-AT" kern="0" dirty="0" smtClean="0"/>
              <a:t>- Kapitalgesellschaften (AG, GmbH), Genossenschaften, Vereine, Privatstiftungen </a:t>
            </a:r>
            <a:r>
              <a:rPr lang="de-AT" kern="0" dirty="0" err="1" smtClean="0"/>
              <a:t>etc</a:t>
            </a:r>
            <a:endParaRPr lang="de-AT" kern="0" dirty="0" smtClean="0"/>
          </a:p>
          <a:p>
            <a:pPr marL="1079500" lvl="2" indent="-284163">
              <a:lnSpc>
                <a:spcPct val="90000"/>
              </a:lnSpc>
              <a:buFont typeface="Wingdings" panose="05000000000000000000" pitchFamily="2" charset="2"/>
              <a:buChar char="§"/>
              <a:defRPr/>
            </a:pPr>
            <a:endParaRPr lang="de-AT" sz="1100" kern="0" dirty="0" smtClean="0"/>
          </a:p>
          <a:p>
            <a:pPr marL="915987" lvl="1" indent="-457200">
              <a:lnSpc>
                <a:spcPct val="90000"/>
              </a:lnSpc>
              <a:buFont typeface="Wingdings" panose="05000000000000000000" pitchFamily="2" charset="2"/>
              <a:buChar char="§"/>
              <a:defRPr/>
            </a:pPr>
            <a:r>
              <a:rPr lang="de-AT" sz="2600" kern="0" dirty="0" smtClean="0"/>
              <a:t>Betriebe gewerblicher Art (</a:t>
            </a:r>
            <a:r>
              <a:rPr lang="de-AT" sz="2600" kern="0" dirty="0" err="1" smtClean="0"/>
              <a:t>BgA</a:t>
            </a:r>
            <a:r>
              <a:rPr lang="de-AT" sz="2600" kern="0" dirty="0" smtClean="0"/>
              <a:t>) von Körperschaften öffentlichen Rechts</a:t>
            </a:r>
          </a:p>
          <a:p>
            <a:pPr lvl="1" indent="-284163">
              <a:lnSpc>
                <a:spcPct val="90000"/>
              </a:lnSpc>
              <a:buFont typeface="Wingdings" panose="05000000000000000000" pitchFamily="2" charset="2"/>
              <a:buChar char="§"/>
              <a:defRPr/>
            </a:pPr>
            <a:endParaRPr lang="de-AT" sz="1100" kern="0" dirty="0" smtClean="0"/>
          </a:p>
          <a:p>
            <a:pPr marL="915987" lvl="1" indent="-457200">
              <a:lnSpc>
                <a:spcPct val="90000"/>
              </a:lnSpc>
              <a:buFont typeface="Wingdings" panose="05000000000000000000" pitchFamily="2" charset="2"/>
              <a:buChar char="§"/>
              <a:defRPr/>
            </a:pPr>
            <a:r>
              <a:rPr lang="de-AT" sz="2600" kern="0" dirty="0" smtClean="0"/>
              <a:t>Nichtrechtsfähige Personenvereinigungen, Anstalten, Stiftungen und andere Zweckvermögen</a:t>
            </a:r>
          </a:p>
          <a:p>
            <a:pPr marL="795337" lvl="2" indent="0">
              <a:lnSpc>
                <a:spcPct val="90000"/>
              </a:lnSpc>
              <a:buNone/>
              <a:defRPr/>
            </a:pPr>
            <a:r>
              <a:rPr lang="de-AT" kern="0" dirty="0" smtClean="0"/>
              <a:t>- wenn ihr Einkommen nicht bei einem anderen </a:t>
            </a:r>
            <a:r>
              <a:rPr lang="de-AT" kern="0" dirty="0" err="1" smtClean="0"/>
              <a:t>Stpfl</a:t>
            </a:r>
            <a:r>
              <a:rPr lang="de-AT" kern="0" dirty="0" smtClean="0"/>
              <a:t> zu versteuern ist (§ 3 KStG)</a:t>
            </a:r>
          </a:p>
          <a:p>
            <a:pPr>
              <a:buFont typeface="Wingdings" panose="05000000000000000000" pitchFamily="2" charset="2"/>
              <a:buChar char="§"/>
              <a:defRPr/>
            </a:pPr>
            <a:endParaRPr lang="de-DE" kern="0" dirty="0"/>
          </a:p>
        </p:txBody>
      </p:sp>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
        <p:nvSpPr>
          <p:cNvPr id="5" name="Foliennummernplatzhalter 4"/>
          <p:cNvSpPr>
            <a:spLocks noGrp="1"/>
          </p:cNvSpPr>
          <p:nvPr>
            <p:ph type="sldNum" sz="quarter" idx="12"/>
          </p:nvPr>
        </p:nvSpPr>
        <p:spPr/>
        <p:txBody>
          <a:bodyPr/>
          <a:lstStyle/>
          <a:p>
            <a:fld id="{BA277785-7B20-417E-8251-25967B59290D}" type="slidenum">
              <a:rPr lang="de-AT" smtClean="0"/>
              <a:pPr/>
              <a:t>93</a:t>
            </a:fld>
            <a:endParaRPr lang="de-AT"/>
          </a:p>
        </p:txBody>
      </p:sp>
    </p:spTree>
    <p:extLst>
      <p:ext uri="{BB962C8B-B14F-4D97-AF65-F5344CB8AC3E}">
        <p14:creationId xmlns:p14="http://schemas.microsoft.com/office/powerpoint/2010/main" val="37363810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67544" y="891541"/>
            <a:ext cx="7703319" cy="617220"/>
          </a:xfrm>
        </p:spPr>
        <p:txBody>
          <a:bodyPr/>
          <a:lstStyle/>
          <a:p>
            <a:pPr algn="ctr"/>
            <a:r>
              <a:rPr lang="de-AT" altLang="de-DE" sz="3600" b="1" dirty="0" smtClean="0"/>
              <a:t/>
            </a:r>
            <a:br>
              <a:rPr lang="de-AT" altLang="de-DE" sz="3600" b="1" dirty="0" smtClean="0"/>
            </a:br>
            <a:r>
              <a:rPr lang="de-AT" altLang="de-DE" sz="2800" b="1" dirty="0" err="1" smtClean="0"/>
              <a:t>Steuerrefom</a:t>
            </a:r>
            <a:r>
              <a:rPr lang="de-AT" altLang="de-DE" sz="2800" b="1" dirty="0" smtClean="0"/>
              <a:t> 2015/2016</a:t>
            </a:r>
            <a:br>
              <a:rPr lang="de-AT" altLang="de-DE" sz="2800" b="1" dirty="0" smtClean="0"/>
            </a:br>
            <a:endParaRPr lang="de-DE" altLang="de-DE" sz="2800" b="1" dirty="0" smtClean="0"/>
          </a:p>
        </p:txBody>
      </p:sp>
      <p:sp>
        <p:nvSpPr>
          <p:cNvPr id="12291" name="Rectangle 3"/>
          <p:cNvSpPr>
            <a:spLocks noGrp="1"/>
          </p:cNvSpPr>
          <p:nvPr>
            <p:ph type="body" idx="1"/>
          </p:nvPr>
        </p:nvSpPr>
        <p:spPr>
          <a:xfrm>
            <a:off x="539552" y="1615440"/>
            <a:ext cx="8064896" cy="4981912"/>
          </a:xfrm>
        </p:spPr>
        <p:txBody>
          <a:bodyPr/>
          <a:lstStyle/>
          <a:p>
            <a:pPr lvl="0">
              <a:buNone/>
            </a:pPr>
            <a:r>
              <a:rPr lang="de-AT" sz="2400" b="1" dirty="0"/>
              <a:t>Einkommensteuertarif neu</a:t>
            </a:r>
          </a:p>
          <a:p>
            <a:pPr marL="342900" indent="-342900">
              <a:buFont typeface="Wingdings" panose="05000000000000000000" pitchFamily="2" charset="2"/>
              <a:buChar char="§"/>
            </a:pPr>
            <a:r>
              <a:rPr lang="de-AT" b="0" dirty="0" smtClean="0"/>
              <a:t>Die Tarifstufen sowie die Steuersätze des Einkommensteuergesetzes werden neu geregelt. Der Eingangssteuersatz wird von 36,5% auf 25% gesenkt. Daneben wird im Tarifsystem anstelle von drei auf sechs Steuerstufen umgestellt, wodurch es zu einer zusätzlichen Abflachung der Progression kommt.</a:t>
            </a:r>
          </a:p>
          <a:p>
            <a:pPr marL="342900" indent="-342900">
              <a:buFont typeface="Wingdings" panose="05000000000000000000" pitchFamily="2" charset="2"/>
              <a:buChar char="§"/>
            </a:pPr>
            <a:r>
              <a:rPr lang="de-AT" b="0" dirty="0" smtClean="0"/>
              <a:t>Der </a:t>
            </a:r>
            <a:r>
              <a:rPr lang="de-AT" b="0" dirty="0"/>
              <a:t>bisher geltende Spitzensteuersatz von 50% wird nicht wie bisher ab einem Jahreseinkommen von € 60.000,-- sondern erst ab einem Jahreseinkommen von € 90.000,-- zur Anwendung kommen.</a:t>
            </a:r>
          </a:p>
          <a:p>
            <a:pPr marL="342900" indent="-342900">
              <a:buFont typeface="Wingdings" panose="05000000000000000000" pitchFamily="2" charset="2"/>
              <a:buChar char="§"/>
            </a:pPr>
            <a:r>
              <a:rPr lang="de-AT" b="0" dirty="0"/>
              <a:t> </a:t>
            </a:r>
            <a:r>
              <a:rPr lang="de-AT" b="0" dirty="0" smtClean="0"/>
              <a:t>Befristet </a:t>
            </a:r>
            <a:r>
              <a:rPr lang="de-AT" b="0" dirty="0"/>
              <a:t>auf die Jahre 2016 bis 2020 wird für Einkommensteile über € 1 </a:t>
            </a:r>
            <a:r>
              <a:rPr lang="de-AT" b="0" dirty="0" err="1"/>
              <a:t>Mio</a:t>
            </a:r>
            <a:r>
              <a:rPr lang="de-AT" b="0" dirty="0"/>
              <a:t> ein Steuersatz </a:t>
            </a:r>
            <a:r>
              <a:rPr lang="de-AT" dirty="0"/>
              <a:t>von 55% </a:t>
            </a:r>
            <a:r>
              <a:rPr lang="de-AT" b="0" dirty="0"/>
              <a:t>eingeführt.</a:t>
            </a:r>
          </a:p>
          <a:p>
            <a:pPr>
              <a:buNone/>
            </a:pPr>
            <a:endParaRPr lang="de-AT" b="0" dirty="0" smtClean="0"/>
          </a:p>
          <a:p>
            <a:endParaRPr lang="de-AT" altLang="de-DE" dirty="0" smtClean="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94</a:t>
            </a:fld>
            <a:endParaRPr lang="de-AT"/>
          </a:p>
        </p:txBody>
      </p:sp>
    </p:spTree>
    <p:extLst>
      <p:ext uri="{BB962C8B-B14F-4D97-AF65-F5344CB8AC3E}">
        <p14:creationId xmlns:p14="http://schemas.microsoft.com/office/powerpoint/2010/main" val="234463006"/>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9924" y="800101"/>
            <a:ext cx="7703319" cy="495300"/>
          </a:xfrm>
        </p:spPr>
        <p:txBody>
          <a:bodyPr/>
          <a:lstStyle/>
          <a:p>
            <a:pPr algn="ctr"/>
            <a:r>
              <a:rPr lang="de-AT" altLang="de-DE" sz="3600" b="1" dirty="0" smtClean="0"/>
              <a:t/>
            </a:r>
            <a:br>
              <a:rPr lang="de-AT" altLang="de-DE" sz="3600" b="1" dirty="0" smtClean="0"/>
            </a:br>
            <a:r>
              <a:rPr lang="de-AT" altLang="de-DE" sz="2800" b="1" dirty="0" err="1" smtClean="0"/>
              <a:t>Steuerrefom</a:t>
            </a:r>
            <a:r>
              <a:rPr lang="de-AT" altLang="de-DE" sz="2800" b="1" dirty="0" smtClean="0"/>
              <a:t> 2015/2016 </a:t>
            </a:r>
            <a:endParaRPr lang="de-DE" altLang="de-DE" sz="2800" b="1" dirty="0" smtClean="0"/>
          </a:p>
        </p:txBody>
      </p:sp>
      <p:sp>
        <p:nvSpPr>
          <p:cNvPr id="12291" name="Rectangle 3"/>
          <p:cNvSpPr>
            <a:spLocks noGrp="1"/>
          </p:cNvSpPr>
          <p:nvPr>
            <p:ph type="body" idx="1"/>
          </p:nvPr>
        </p:nvSpPr>
        <p:spPr>
          <a:xfrm>
            <a:off x="381000" y="1638300"/>
            <a:ext cx="8223448" cy="4959052"/>
          </a:xfrm>
        </p:spPr>
        <p:txBody>
          <a:bodyPr/>
          <a:lstStyle/>
          <a:p>
            <a:pPr lvl="0">
              <a:buNone/>
            </a:pPr>
            <a:r>
              <a:rPr lang="de-AT" sz="2400" b="1" dirty="0"/>
              <a:t>Einkommensteuertarif neu</a:t>
            </a:r>
          </a:p>
          <a:p>
            <a:pPr>
              <a:buNone/>
            </a:pPr>
            <a:endParaRPr lang="de-AT" b="0" dirty="0" smtClean="0"/>
          </a:p>
          <a:p>
            <a:endParaRPr lang="de-AT" alt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3848849917"/>
              </p:ext>
            </p:extLst>
          </p:nvPr>
        </p:nvGraphicFramePr>
        <p:xfrm>
          <a:off x="467544" y="2194559"/>
          <a:ext cx="8108759" cy="4282590"/>
        </p:xfrm>
        <a:graphic>
          <a:graphicData uri="http://schemas.openxmlformats.org/drawingml/2006/table">
            <a:tbl>
              <a:tblPr firstRow="1" firstCol="1" bandRow="1">
                <a:tableStyleId>{5C22544A-7EE6-4342-B048-85BDC9FD1C3A}</a:tableStyleId>
              </a:tblPr>
              <a:tblGrid>
                <a:gridCol w="6120680"/>
                <a:gridCol w="1988079"/>
              </a:tblGrid>
              <a:tr h="339090">
                <a:tc>
                  <a:txBody>
                    <a:bodyPr/>
                    <a:lstStyle/>
                    <a:p>
                      <a:pPr marL="457200">
                        <a:lnSpc>
                          <a:spcPct val="115000"/>
                        </a:lnSpc>
                        <a:spcAft>
                          <a:spcPts val="0"/>
                        </a:spcAft>
                      </a:pPr>
                      <a:r>
                        <a:rPr lang="de-AT" sz="1800" dirty="0">
                          <a:solidFill>
                            <a:schemeClr val="tx1"/>
                          </a:solidFill>
                          <a:effectLst/>
                        </a:rPr>
                        <a:t>für die ersten € 11.000,-</a:t>
                      </a:r>
                      <a:endParaRPr lang="de-AT" sz="1800" dirty="0">
                        <a:solidFill>
                          <a:schemeClr val="tx1"/>
                        </a:solidFill>
                        <a:effectLst/>
                        <a:latin typeface="Tahoma"/>
                        <a:ea typeface="Times New Roman"/>
                        <a:cs typeface="Times New Roman"/>
                      </a:endParaRPr>
                    </a:p>
                  </a:txBody>
                  <a:tcPr marL="68580" marR="68580" marT="0" marB="0">
                    <a:solidFill>
                      <a:schemeClr val="bg1"/>
                    </a:solidFill>
                  </a:tcPr>
                </a:tc>
                <a:tc>
                  <a:txBody>
                    <a:bodyPr/>
                    <a:lstStyle/>
                    <a:p>
                      <a:pPr marL="457200" algn="ctr">
                        <a:lnSpc>
                          <a:spcPct val="115000"/>
                        </a:lnSpc>
                        <a:spcAft>
                          <a:spcPts val="0"/>
                        </a:spcAft>
                      </a:pPr>
                      <a:r>
                        <a:rPr lang="de-AT" sz="1800" dirty="0">
                          <a:solidFill>
                            <a:schemeClr val="tx1"/>
                          </a:solidFill>
                          <a:effectLst/>
                        </a:rPr>
                        <a:t>0 %</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r>
              <a:tr h="657250">
                <a:tc>
                  <a:txBody>
                    <a:bodyPr/>
                    <a:lstStyle/>
                    <a:p>
                      <a:pPr marL="457200">
                        <a:lnSpc>
                          <a:spcPct val="115000"/>
                        </a:lnSpc>
                        <a:spcAft>
                          <a:spcPts val="0"/>
                        </a:spcAft>
                      </a:pPr>
                      <a:r>
                        <a:rPr lang="de-AT" sz="1800" dirty="0">
                          <a:solidFill>
                            <a:schemeClr val="tx1"/>
                          </a:solidFill>
                          <a:effectLst/>
                        </a:rPr>
                        <a:t>für Einkommensteile über € 11.000,- bis € 18.000,-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a:solidFill>
                            <a:schemeClr val="tx1"/>
                          </a:solidFill>
                          <a:effectLst/>
                        </a:rPr>
                        <a:t>25 %</a:t>
                      </a:r>
                      <a:endParaRPr lang="de-AT" sz="1800">
                        <a:solidFill>
                          <a:schemeClr val="tx1"/>
                        </a:solidFill>
                        <a:effectLst/>
                        <a:latin typeface="Tahoma"/>
                        <a:ea typeface="Times New Roman"/>
                        <a:cs typeface="Times New Roman"/>
                      </a:endParaRPr>
                    </a:p>
                  </a:txBody>
                  <a:tcPr marL="68580" marR="68580" marT="0" marB="0"/>
                </a:tc>
              </a:tr>
              <a:tr h="657250">
                <a:tc>
                  <a:txBody>
                    <a:bodyPr/>
                    <a:lstStyle/>
                    <a:p>
                      <a:pPr marL="457200">
                        <a:lnSpc>
                          <a:spcPct val="115000"/>
                        </a:lnSpc>
                        <a:spcAft>
                          <a:spcPts val="0"/>
                        </a:spcAft>
                      </a:pPr>
                      <a:r>
                        <a:rPr lang="de-AT" sz="1800" dirty="0">
                          <a:solidFill>
                            <a:schemeClr val="tx1"/>
                          </a:solidFill>
                          <a:effectLst/>
                        </a:rPr>
                        <a:t>für Einkommensteile über € 18.000,- bis € 31.000,-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a:solidFill>
                            <a:schemeClr val="tx1"/>
                          </a:solidFill>
                          <a:effectLst/>
                        </a:rPr>
                        <a:t>35 %</a:t>
                      </a:r>
                      <a:endParaRPr lang="de-AT" sz="1800">
                        <a:solidFill>
                          <a:schemeClr val="tx1"/>
                        </a:solidFill>
                        <a:effectLst/>
                        <a:latin typeface="Tahoma"/>
                        <a:ea typeface="Times New Roman"/>
                        <a:cs typeface="Times New Roman"/>
                      </a:endParaRPr>
                    </a:p>
                  </a:txBody>
                  <a:tcPr marL="68580" marR="68580" marT="0" marB="0"/>
                </a:tc>
              </a:tr>
              <a:tr h="657250">
                <a:tc>
                  <a:txBody>
                    <a:bodyPr/>
                    <a:lstStyle/>
                    <a:p>
                      <a:pPr marL="457200">
                        <a:lnSpc>
                          <a:spcPct val="115000"/>
                        </a:lnSpc>
                        <a:spcAft>
                          <a:spcPts val="0"/>
                        </a:spcAft>
                      </a:pPr>
                      <a:r>
                        <a:rPr lang="de-AT" sz="1800" dirty="0">
                          <a:solidFill>
                            <a:schemeClr val="tx1"/>
                          </a:solidFill>
                          <a:effectLst/>
                        </a:rPr>
                        <a:t>für Einkommensteile über € 31.000,- bis € 60.000,-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a:solidFill>
                            <a:schemeClr val="tx1"/>
                          </a:solidFill>
                          <a:effectLst/>
                        </a:rPr>
                        <a:t>42 %</a:t>
                      </a:r>
                      <a:endParaRPr lang="de-AT" sz="1800">
                        <a:solidFill>
                          <a:schemeClr val="tx1"/>
                        </a:solidFill>
                        <a:effectLst/>
                        <a:latin typeface="Tahoma"/>
                        <a:ea typeface="Times New Roman"/>
                        <a:cs typeface="Times New Roman"/>
                      </a:endParaRPr>
                    </a:p>
                  </a:txBody>
                  <a:tcPr marL="68580" marR="68580" marT="0" marB="0"/>
                </a:tc>
              </a:tr>
              <a:tr h="657250">
                <a:tc>
                  <a:txBody>
                    <a:bodyPr/>
                    <a:lstStyle/>
                    <a:p>
                      <a:pPr marL="457200">
                        <a:lnSpc>
                          <a:spcPct val="115000"/>
                        </a:lnSpc>
                        <a:spcAft>
                          <a:spcPts val="0"/>
                        </a:spcAft>
                      </a:pPr>
                      <a:r>
                        <a:rPr lang="de-AT" sz="1800" dirty="0">
                          <a:solidFill>
                            <a:schemeClr val="tx1"/>
                          </a:solidFill>
                          <a:effectLst/>
                        </a:rPr>
                        <a:t>für Einkommensteile über € 60.000,- bis € 90.000,-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dirty="0">
                          <a:solidFill>
                            <a:schemeClr val="tx1"/>
                          </a:solidFill>
                          <a:effectLst/>
                        </a:rPr>
                        <a:t>48 %</a:t>
                      </a:r>
                      <a:endParaRPr lang="de-AT" sz="1800" dirty="0">
                        <a:solidFill>
                          <a:schemeClr val="tx1"/>
                        </a:solidFill>
                        <a:effectLst/>
                        <a:latin typeface="Tahoma"/>
                        <a:ea typeface="Times New Roman"/>
                        <a:cs typeface="Times New Roman"/>
                      </a:endParaRPr>
                    </a:p>
                  </a:txBody>
                  <a:tcPr marL="68580" marR="68580" marT="0" marB="0"/>
                </a:tc>
              </a:tr>
              <a:tr h="657250">
                <a:tc>
                  <a:txBody>
                    <a:bodyPr/>
                    <a:lstStyle/>
                    <a:p>
                      <a:pPr marL="457200">
                        <a:lnSpc>
                          <a:spcPct val="115000"/>
                        </a:lnSpc>
                        <a:spcAft>
                          <a:spcPts val="0"/>
                        </a:spcAft>
                      </a:pPr>
                      <a:r>
                        <a:rPr lang="de-AT" sz="1800" dirty="0">
                          <a:solidFill>
                            <a:schemeClr val="tx1"/>
                          </a:solidFill>
                          <a:effectLst/>
                        </a:rPr>
                        <a:t>für Einkommensteile über € 90.000,- bis € 1.000.000,-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dirty="0">
                          <a:solidFill>
                            <a:schemeClr val="tx1"/>
                          </a:solidFill>
                          <a:effectLst/>
                        </a:rPr>
                        <a:t>50 %</a:t>
                      </a:r>
                      <a:endParaRPr lang="de-AT" sz="1800" dirty="0">
                        <a:solidFill>
                          <a:schemeClr val="tx1"/>
                        </a:solidFill>
                        <a:effectLst/>
                        <a:latin typeface="Tahoma"/>
                        <a:ea typeface="Times New Roman"/>
                        <a:cs typeface="Times New Roman"/>
                      </a:endParaRPr>
                    </a:p>
                  </a:txBody>
                  <a:tcPr marL="68580" marR="68580" marT="0" marB="0"/>
                </a:tc>
              </a:tr>
              <a:tr h="657250">
                <a:tc>
                  <a:txBody>
                    <a:bodyPr/>
                    <a:lstStyle/>
                    <a:p>
                      <a:pPr marL="457200">
                        <a:lnSpc>
                          <a:spcPct val="115000"/>
                        </a:lnSpc>
                        <a:spcAft>
                          <a:spcPts val="0"/>
                        </a:spcAft>
                      </a:pPr>
                      <a:r>
                        <a:rPr lang="de-AT" sz="1800" dirty="0">
                          <a:solidFill>
                            <a:schemeClr val="tx1"/>
                          </a:solidFill>
                          <a:effectLst/>
                        </a:rPr>
                        <a:t>für Einkommensteile über € 1.000.000,-</a:t>
                      </a:r>
                      <a:endParaRPr lang="de-AT" sz="1800" dirty="0">
                        <a:solidFill>
                          <a:schemeClr val="tx1"/>
                        </a:solidFill>
                        <a:effectLst/>
                        <a:latin typeface="Tahoma"/>
                        <a:ea typeface="Times New Roman"/>
                        <a:cs typeface="Times New Roman"/>
                      </a:endParaRPr>
                    </a:p>
                  </a:txBody>
                  <a:tcPr marL="68580" marR="68580" marT="0" marB="0">
                    <a:solidFill>
                      <a:schemeClr val="bg1">
                        <a:lumMod val="95000"/>
                      </a:schemeClr>
                    </a:solidFill>
                  </a:tcPr>
                </a:tc>
                <a:tc>
                  <a:txBody>
                    <a:bodyPr/>
                    <a:lstStyle/>
                    <a:p>
                      <a:pPr marL="457200" algn="ctr">
                        <a:lnSpc>
                          <a:spcPct val="115000"/>
                        </a:lnSpc>
                        <a:spcAft>
                          <a:spcPts val="0"/>
                        </a:spcAft>
                      </a:pPr>
                      <a:r>
                        <a:rPr lang="de-AT" sz="1800" dirty="0">
                          <a:solidFill>
                            <a:schemeClr val="tx1"/>
                          </a:solidFill>
                          <a:effectLst/>
                        </a:rPr>
                        <a:t>55 % </a:t>
                      </a:r>
                      <a:endParaRPr lang="de-AT" sz="1800" dirty="0">
                        <a:solidFill>
                          <a:schemeClr val="tx1"/>
                        </a:solidFill>
                        <a:effectLst/>
                        <a:latin typeface="Tahoma"/>
                        <a:ea typeface="Times New Roman"/>
                        <a:cs typeface="Times New Roman"/>
                      </a:endParaRPr>
                    </a:p>
                  </a:txBody>
                  <a:tcPr marL="68580" marR="68580" marT="0" marB="0"/>
                </a:tc>
              </a:tr>
            </a:tbl>
          </a:graphicData>
        </a:graphic>
      </p:graphicFrame>
      <p:sp>
        <p:nvSpPr>
          <p:cNvPr id="3" name="Fußzeilenplatzhalter 2"/>
          <p:cNvSpPr>
            <a:spLocks noGrp="1"/>
          </p:cNvSpPr>
          <p:nvPr>
            <p:ph type="ftr" sz="quarter" idx="11"/>
          </p:nvPr>
        </p:nvSpPr>
        <p:spPr/>
        <p:txBody>
          <a:bodyPr/>
          <a:lstStyle/>
          <a:p>
            <a:r>
              <a:rPr lang="de-DE" smtClean="0"/>
              <a:t>Unternehmenssteuerrecht, Uni Wien, Wakounig/Berger, 2018</a:t>
            </a:r>
            <a:endParaRPr lang="de-AT"/>
          </a:p>
        </p:txBody>
      </p:sp>
      <p:sp>
        <p:nvSpPr>
          <p:cNvPr id="4" name="Foliennummernplatzhalter 3"/>
          <p:cNvSpPr>
            <a:spLocks noGrp="1"/>
          </p:cNvSpPr>
          <p:nvPr>
            <p:ph type="sldNum" sz="quarter" idx="12"/>
          </p:nvPr>
        </p:nvSpPr>
        <p:spPr/>
        <p:txBody>
          <a:bodyPr/>
          <a:lstStyle/>
          <a:p>
            <a:fld id="{8B7F9697-C15C-4E5A-A7DF-392E9C742672}" type="slidenum">
              <a:rPr lang="de-AT" smtClean="0"/>
              <a:pPr/>
              <a:t>95</a:t>
            </a:fld>
            <a:endParaRPr lang="de-AT"/>
          </a:p>
        </p:txBody>
      </p:sp>
    </p:spTree>
    <p:extLst>
      <p:ext uri="{BB962C8B-B14F-4D97-AF65-F5344CB8AC3E}">
        <p14:creationId xmlns:p14="http://schemas.microsoft.com/office/powerpoint/2010/main" val="2257546853"/>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371600" y="1524000"/>
            <a:ext cx="0" cy="2819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0243" name="Line 3"/>
          <p:cNvSpPr>
            <a:spLocks noChangeShapeType="1"/>
          </p:cNvSpPr>
          <p:nvPr/>
        </p:nvSpPr>
        <p:spPr bwMode="auto">
          <a:xfrm>
            <a:off x="1371600" y="1524000"/>
            <a:ext cx="0" cy="2819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0244" name="Line 4"/>
          <p:cNvSpPr>
            <a:spLocks noChangeShapeType="1"/>
          </p:cNvSpPr>
          <p:nvPr/>
        </p:nvSpPr>
        <p:spPr bwMode="auto">
          <a:xfrm>
            <a:off x="1371600" y="4038600"/>
            <a:ext cx="1600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0245" name="Rectangle 5"/>
          <p:cNvSpPr>
            <a:spLocks noChangeArrowheads="1"/>
          </p:cNvSpPr>
          <p:nvPr/>
        </p:nvSpPr>
        <p:spPr bwMode="auto">
          <a:xfrm>
            <a:off x="439102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AT" altLang="de-DE" sz="1000"/>
          </a:p>
        </p:txBody>
      </p:sp>
      <p:sp>
        <p:nvSpPr>
          <p:cNvPr id="10246" name="Line 6"/>
          <p:cNvSpPr>
            <a:spLocks noChangeShapeType="1"/>
          </p:cNvSpPr>
          <p:nvPr/>
        </p:nvSpPr>
        <p:spPr bwMode="auto">
          <a:xfrm>
            <a:off x="5029200" y="3962400"/>
            <a:ext cx="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AT"/>
          </a:p>
        </p:txBody>
      </p:sp>
      <p:sp>
        <p:nvSpPr>
          <p:cNvPr id="10247" name="Text Box 7"/>
          <p:cNvSpPr txBox="1">
            <a:spLocks noChangeArrowheads="1"/>
          </p:cNvSpPr>
          <p:nvPr/>
        </p:nvSpPr>
        <p:spPr bwMode="auto">
          <a:xfrm>
            <a:off x="2628900" y="1844675"/>
            <a:ext cx="4535488" cy="642938"/>
          </a:xfrm>
          <a:prstGeom prst="rect">
            <a:avLst/>
          </a:prstGeom>
          <a:solidFill>
            <a:srgbClr val="FFF5E1"/>
          </a:solidFill>
          <a:ln w="9525">
            <a:solidFill>
              <a:srgbClr val="000000"/>
            </a:solidFill>
            <a:miter lim="800000"/>
            <a:headEnd/>
            <a:tailEnd/>
          </a:ln>
          <a:effectLst>
            <a:outerShdw dist="107763" dir="13500000" algn="ctr" rotWithShape="0">
              <a:srgbClr val="808080"/>
            </a:outerShdw>
          </a:effectLst>
        </p:spPr>
        <p:txBody>
          <a:bodyPr/>
          <a:lstStyle>
            <a:lvl1pPr eaLnBrk="0" hangingPunct="0">
              <a:spcBef>
                <a:spcPct val="20000"/>
              </a:spcBef>
              <a:buChar char="•"/>
              <a:tabLst>
                <a:tab pos="2863850" algn="l"/>
              </a:tabLst>
              <a:defRPr sz="3200">
                <a:solidFill>
                  <a:schemeClr val="tx1"/>
                </a:solidFill>
                <a:latin typeface="Arial" pitchFamily="34" charset="0"/>
              </a:defRPr>
            </a:lvl1pPr>
            <a:lvl2pPr marL="742950" indent="-285750" eaLnBrk="0" hangingPunct="0">
              <a:spcBef>
                <a:spcPct val="20000"/>
              </a:spcBef>
              <a:buChar char="–"/>
              <a:tabLst>
                <a:tab pos="2863850" algn="l"/>
              </a:tabLst>
              <a:defRPr sz="2800">
                <a:solidFill>
                  <a:schemeClr val="tx1"/>
                </a:solidFill>
                <a:latin typeface="Arial" pitchFamily="34" charset="0"/>
              </a:defRPr>
            </a:lvl2pPr>
            <a:lvl3pPr marL="1143000" indent="-228600" eaLnBrk="0" hangingPunct="0">
              <a:spcBef>
                <a:spcPct val="20000"/>
              </a:spcBef>
              <a:buChar char="•"/>
              <a:tabLst>
                <a:tab pos="2863850" algn="l"/>
              </a:tabLst>
              <a:defRPr sz="2400">
                <a:solidFill>
                  <a:schemeClr val="tx1"/>
                </a:solidFill>
                <a:latin typeface="Arial" pitchFamily="34" charset="0"/>
              </a:defRPr>
            </a:lvl3pPr>
            <a:lvl4pPr marL="1600200" indent="-228600" eaLnBrk="0" hangingPunct="0">
              <a:spcBef>
                <a:spcPct val="20000"/>
              </a:spcBef>
              <a:buChar char="–"/>
              <a:tabLst>
                <a:tab pos="2863850" algn="l"/>
              </a:tabLst>
              <a:defRPr sz="2000">
                <a:solidFill>
                  <a:schemeClr val="tx1"/>
                </a:solidFill>
                <a:latin typeface="Arial" pitchFamily="34" charset="0"/>
              </a:defRPr>
            </a:lvl4pPr>
            <a:lvl5pPr marL="2057400" indent="-228600" eaLnBrk="0" hangingPunct="0">
              <a:spcBef>
                <a:spcPct val="20000"/>
              </a:spcBef>
              <a:buChar char="»"/>
              <a:tabLst>
                <a:tab pos="28638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8638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8638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8638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863850" algn="l"/>
              </a:tabLst>
              <a:defRPr sz="2000">
                <a:solidFill>
                  <a:schemeClr val="tx1"/>
                </a:solidFill>
                <a:latin typeface="Arial" pitchFamily="34" charset="0"/>
              </a:defRPr>
            </a:lvl9pPr>
          </a:lstStyle>
          <a:p>
            <a:pPr eaLnBrk="1" hangingPunct="1">
              <a:spcBef>
                <a:spcPct val="0"/>
              </a:spcBef>
              <a:buFont typeface="Symbol" pitchFamily="18" charset="2"/>
              <a:buNone/>
            </a:pPr>
            <a:r>
              <a:rPr lang="de-DE" altLang="de-DE" sz="1800" b="1"/>
              <a:t>    </a:t>
            </a:r>
            <a:r>
              <a:rPr lang="de-DE" altLang="de-DE" sz="1800" b="1" i="1"/>
              <a:t>einen </a:t>
            </a:r>
            <a:r>
              <a:rPr lang="de-DE" altLang="de-DE" sz="1800" b="1"/>
              <a:t>Wohnsitz ODER</a:t>
            </a:r>
            <a:r>
              <a:rPr lang="de-DE" altLang="de-DE" sz="1400"/>
              <a:t>	</a:t>
            </a:r>
            <a:r>
              <a:rPr lang="de-DE" altLang="de-DE" sz="1800"/>
              <a:t>§ 26 (1) BAO   </a:t>
            </a:r>
            <a:r>
              <a:rPr lang="de-DE" altLang="de-DE" sz="1800" b="1" i="1"/>
              <a:t>ihren</a:t>
            </a:r>
            <a:r>
              <a:rPr lang="de-DE" altLang="de-DE" sz="1800" i="1"/>
              <a:t> </a:t>
            </a:r>
            <a:r>
              <a:rPr lang="de-DE" altLang="de-DE" sz="1800" b="1"/>
              <a:t>gewöhnl. Aufenthalt</a:t>
            </a:r>
            <a:r>
              <a:rPr lang="de-DE" altLang="de-DE" sz="1400"/>
              <a:t>	</a:t>
            </a:r>
            <a:r>
              <a:rPr lang="de-DE" altLang="de-DE" sz="1800"/>
              <a:t>§ 26 (2)</a:t>
            </a:r>
            <a:r>
              <a:rPr lang="de-DE" altLang="de-DE" sz="1400"/>
              <a:t> </a:t>
            </a:r>
            <a:r>
              <a:rPr lang="de-DE" altLang="de-DE" sz="1800"/>
              <a:t>BAO</a:t>
            </a:r>
          </a:p>
        </p:txBody>
      </p:sp>
      <p:sp>
        <p:nvSpPr>
          <p:cNvPr id="10248" name="Text Box 8"/>
          <p:cNvSpPr txBox="1">
            <a:spLocks noChangeArrowheads="1"/>
          </p:cNvSpPr>
          <p:nvPr/>
        </p:nvSpPr>
        <p:spPr bwMode="auto">
          <a:xfrm>
            <a:off x="179388" y="3141663"/>
            <a:ext cx="4176712" cy="1584325"/>
          </a:xfrm>
          <a:prstGeom prst="rect">
            <a:avLst/>
          </a:prstGeom>
          <a:gradFill rotWithShape="1">
            <a:gsLst>
              <a:gs pos="0">
                <a:srgbClr val="FFE6B3"/>
              </a:gs>
              <a:gs pos="100000">
                <a:srgbClr val="FFBC79"/>
              </a:gs>
            </a:gsLst>
            <a:lin ang="5400000" scaled="1"/>
          </a:gradFill>
          <a:ln w="9525">
            <a:solidFill>
              <a:srgbClr val="000000"/>
            </a:solidFill>
            <a:miter lim="800000"/>
            <a:headEnd/>
            <a:tailEnd/>
          </a:ln>
          <a:effectLst>
            <a:outerShdw dist="107763" dir="13500000" algn="ctr" rotWithShape="0">
              <a:srgbClr val="808080"/>
            </a:outerShdw>
          </a:effectLst>
        </p:spPr>
        <p:txBody>
          <a:bodyPr/>
          <a:lstStyle>
            <a:lvl1pPr marL="190500" indent="-1905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ts val="600"/>
              </a:spcBef>
              <a:spcAft>
                <a:spcPts val="300"/>
              </a:spcAft>
              <a:buFontTx/>
              <a:buNone/>
            </a:pPr>
            <a:r>
              <a:rPr lang="de-DE" altLang="de-DE" sz="1800" b="1" dirty="0"/>
              <a:t>Unbeschränkte Steuerpflicht: § 1 (2)</a:t>
            </a:r>
            <a:r>
              <a:rPr lang="de-DE" altLang="de-DE" sz="1400" dirty="0"/>
              <a:t/>
            </a:r>
            <a:br>
              <a:rPr lang="de-DE" altLang="de-DE" sz="1400" dirty="0"/>
            </a:br>
            <a:endParaRPr lang="de-DE" altLang="de-DE" sz="300" dirty="0"/>
          </a:p>
          <a:p>
            <a:pPr eaLnBrk="1" hangingPunct="1">
              <a:spcBef>
                <a:spcPct val="0"/>
              </a:spcBef>
              <a:buFont typeface="Symbol" pitchFamily="18" charset="2"/>
              <a:buChar char="·"/>
            </a:pPr>
            <a:r>
              <a:rPr lang="de-DE" altLang="de-DE" sz="1800" dirty="0"/>
              <a:t>In- und ausländische Einkünfte</a:t>
            </a:r>
          </a:p>
          <a:p>
            <a:pPr eaLnBrk="1" hangingPunct="1">
              <a:spcBef>
                <a:spcPct val="0"/>
              </a:spcBef>
              <a:buFont typeface="Symbol" pitchFamily="18" charset="2"/>
              <a:buNone/>
            </a:pPr>
            <a:endParaRPr lang="de-DE" altLang="de-DE" sz="1800" b="1" i="1" dirty="0"/>
          </a:p>
          <a:p>
            <a:pPr eaLnBrk="1" hangingPunct="1">
              <a:spcBef>
                <a:spcPct val="0"/>
              </a:spcBef>
              <a:buFont typeface="Symbol" pitchFamily="18" charset="2"/>
              <a:buNone/>
            </a:pPr>
            <a:r>
              <a:rPr lang="de-DE" altLang="de-DE" sz="1800" b="1" i="1" dirty="0"/>
              <a:t>		Welteinkommen</a:t>
            </a:r>
          </a:p>
          <a:p>
            <a:pPr algn="ctr" eaLnBrk="1" hangingPunct="1">
              <a:spcBef>
                <a:spcPct val="0"/>
              </a:spcBef>
              <a:buFont typeface="Symbol" pitchFamily="18" charset="2"/>
              <a:buNone/>
            </a:pPr>
            <a:r>
              <a:rPr lang="de-DE" altLang="de-DE" sz="1800" b="1" i="1" dirty="0"/>
              <a:t>Welteinkommensprinzip</a:t>
            </a:r>
            <a:r>
              <a:rPr lang="de-DE" altLang="de-DE" sz="1400" b="1" dirty="0"/>
              <a:t/>
            </a:r>
            <a:br>
              <a:rPr lang="de-DE" altLang="de-DE" sz="1400" b="1" dirty="0"/>
            </a:br>
            <a:endParaRPr lang="de-DE" altLang="de-DE" sz="1400" dirty="0"/>
          </a:p>
        </p:txBody>
      </p:sp>
      <p:sp>
        <p:nvSpPr>
          <p:cNvPr id="10249" name="Text Box 9"/>
          <p:cNvSpPr txBox="1">
            <a:spLocks noChangeArrowheads="1"/>
          </p:cNvSpPr>
          <p:nvPr/>
        </p:nvSpPr>
        <p:spPr bwMode="auto">
          <a:xfrm>
            <a:off x="4500563" y="3141663"/>
            <a:ext cx="4643437" cy="1584325"/>
          </a:xfrm>
          <a:prstGeom prst="rect">
            <a:avLst/>
          </a:prstGeom>
          <a:gradFill rotWithShape="1">
            <a:gsLst>
              <a:gs pos="0">
                <a:srgbClr val="FEECB8"/>
              </a:gs>
              <a:gs pos="100000">
                <a:srgbClr val="FFBC79"/>
              </a:gs>
            </a:gsLst>
            <a:lin ang="5400000" scaled="1"/>
          </a:gradFill>
          <a:ln w="9525">
            <a:solidFill>
              <a:srgbClr val="000000"/>
            </a:solidFill>
            <a:miter lim="800000"/>
            <a:headEnd/>
            <a:tailEnd/>
          </a:ln>
          <a:effectLst>
            <a:outerShdw dist="107763" dir="13500000" algn="ctr" rotWithShape="0">
              <a:srgbClr val="808080"/>
            </a:outerShdw>
          </a:effectLst>
        </p:spPr>
        <p:txBody>
          <a:bodyPr/>
          <a:lstStyle>
            <a:lvl1pPr marL="101600" indent="-101600" eaLnBrk="0" hangingPunct="0">
              <a:spcBef>
                <a:spcPct val="20000"/>
              </a:spcBef>
              <a:buChar char="•"/>
              <a:tabLst>
                <a:tab pos="269875" algn="l"/>
              </a:tabLst>
              <a:defRPr sz="3200">
                <a:solidFill>
                  <a:schemeClr val="tx1"/>
                </a:solidFill>
                <a:latin typeface="Arial" pitchFamily="34" charset="0"/>
              </a:defRPr>
            </a:lvl1pPr>
            <a:lvl2pPr marL="742950" indent="-285750" eaLnBrk="0" hangingPunct="0">
              <a:spcBef>
                <a:spcPct val="20000"/>
              </a:spcBef>
              <a:buChar char="–"/>
              <a:tabLst>
                <a:tab pos="269875" algn="l"/>
              </a:tabLst>
              <a:defRPr sz="2800">
                <a:solidFill>
                  <a:schemeClr val="tx1"/>
                </a:solidFill>
                <a:latin typeface="Arial" pitchFamily="34" charset="0"/>
              </a:defRPr>
            </a:lvl2pPr>
            <a:lvl3pPr marL="1143000" indent="-228600" eaLnBrk="0" hangingPunct="0">
              <a:spcBef>
                <a:spcPct val="20000"/>
              </a:spcBef>
              <a:buChar char="•"/>
              <a:tabLst>
                <a:tab pos="269875" algn="l"/>
              </a:tabLst>
              <a:defRPr sz="2400">
                <a:solidFill>
                  <a:schemeClr val="tx1"/>
                </a:solidFill>
                <a:latin typeface="Arial" pitchFamily="34" charset="0"/>
              </a:defRPr>
            </a:lvl3pPr>
            <a:lvl4pPr marL="1600200" indent="-228600" eaLnBrk="0" hangingPunct="0">
              <a:spcBef>
                <a:spcPct val="20000"/>
              </a:spcBef>
              <a:buChar char="–"/>
              <a:tabLst>
                <a:tab pos="269875" algn="l"/>
              </a:tabLst>
              <a:defRPr sz="2000">
                <a:solidFill>
                  <a:schemeClr val="tx1"/>
                </a:solidFill>
                <a:latin typeface="Arial" pitchFamily="34" charset="0"/>
              </a:defRPr>
            </a:lvl4pPr>
            <a:lvl5pPr marL="2057400" indent="-228600" eaLnBrk="0" hangingPunct="0">
              <a:spcBef>
                <a:spcPct val="20000"/>
              </a:spcBef>
              <a:buChar char="»"/>
              <a:tabLst>
                <a:tab pos="26987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987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987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987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9875" algn="l"/>
              </a:tabLst>
              <a:defRPr sz="2000">
                <a:solidFill>
                  <a:schemeClr val="tx1"/>
                </a:solidFill>
                <a:latin typeface="Arial" pitchFamily="34" charset="0"/>
              </a:defRPr>
            </a:lvl9pPr>
          </a:lstStyle>
          <a:p>
            <a:pPr algn="ctr" eaLnBrk="1" hangingPunct="1">
              <a:spcBef>
                <a:spcPts val="600"/>
              </a:spcBef>
              <a:spcAft>
                <a:spcPts val="300"/>
              </a:spcAft>
              <a:buFontTx/>
              <a:buNone/>
            </a:pPr>
            <a:r>
              <a:rPr lang="de-DE" altLang="de-DE" sz="1800" b="1"/>
              <a:t>Beschränkte Steuerpflicht: § 1 (3)</a:t>
            </a:r>
            <a:r>
              <a:rPr lang="de-DE" altLang="de-DE" sz="1400" b="1"/>
              <a:t> </a:t>
            </a:r>
            <a:r>
              <a:rPr lang="de-DE" altLang="de-DE" sz="1400"/>
              <a:t/>
            </a:r>
            <a:br>
              <a:rPr lang="de-DE" altLang="de-DE" sz="1400"/>
            </a:br>
            <a:endParaRPr lang="de-DE" altLang="de-DE" sz="300"/>
          </a:p>
          <a:p>
            <a:pPr eaLnBrk="1" hangingPunct="1">
              <a:spcBef>
                <a:spcPct val="0"/>
              </a:spcBef>
              <a:buFont typeface="Symbol" pitchFamily="18" charset="2"/>
              <a:buChar char="·"/>
            </a:pPr>
            <a:r>
              <a:rPr lang="de-DE" altLang="de-DE" sz="1800"/>
              <a:t> 	Einkünfte, die in § 98 taxativ aufgezählt    	sind</a:t>
            </a:r>
          </a:p>
          <a:p>
            <a:pPr eaLnBrk="1" hangingPunct="1">
              <a:spcBef>
                <a:spcPct val="0"/>
              </a:spcBef>
              <a:buFont typeface="Symbol" pitchFamily="18" charset="2"/>
              <a:buNone/>
            </a:pPr>
            <a:endParaRPr lang="de-DE" altLang="de-DE" sz="300"/>
          </a:p>
          <a:p>
            <a:pPr algn="ctr" eaLnBrk="1" hangingPunct="1">
              <a:spcBef>
                <a:spcPct val="0"/>
              </a:spcBef>
              <a:buFont typeface="Symbol" pitchFamily="18" charset="2"/>
              <a:buNone/>
            </a:pPr>
            <a:r>
              <a:rPr lang="de-AT" altLang="de-DE" sz="1800" b="1" i="1"/>
              <a:t>Einkünfte mit Inlandsbezug</a:t>
            </a:r>
          </a:p>
          <a:p>
            <a:pPr algn="ctr" eaLnBrk="1" hangingPunct="1">
              <a:spcBef>
                <a:spcPct val="0"/>
              </a:spcBef>
              <a:buFont typeface="Symbol" pitchFamily="18" charset="2"/>
              <a:buNone/>
            </a:pPr>
            <a:r>
              <a:rPr lang="de-AT" altLang="de-DE" sz="1800" b="1" i="1"/>
              <a:t>Territorialitätsprinzip</a:t>
            </a:r>
            <a:endParaRPr lang="de-DE" altLang="de-DE" sz="1800" b="1" i="1"/>
          </a:p>
        </p:txBody>
      </p:sp>
      <p:sp>
        <p:nvSpPr>
          <p:cNvPr id="10250" name="Text Box 10"/>
          <p:cNvSpPr txBox="1">
            <a:spLocks noChangeArrowheads="1"/>
          </p:cNvSpPr>
          <p:nvPr/>
        </p:nvSpPr>
        <p:spPr bwMode="auto">
          <a:xfrm>
            <a:off x="3492500" y="4868863"/>
            <a:ext cx="4681538" cy="1512887"/>
          </a:xfrm>
          <a:prstGeom prst="rect">
            <a:avLst/>
          </a:prstGeom>
          <a:gradFill rotWithShape="1">
            <a:gsLst>
              <a:gs pos="0">
                <a:srgbClr val="FFC68D"/>
              </a:gs>
              <a:gs pos="100000">
                <a:srgbClr val="FF9E3D"/>
              </a:gs>
            </a:gsLst>
            <a:lin ang="5400000" scaled="1"/>
          </a:gradFill>
          <a:ln w="9525">
            <a:solidFill>
              <a:srgbClr val="000000"/>
            </a:solidFill>
            <a:miter lim="800000"/>
            <a:headEnd/>
            <a:tailEnd/>
          </a:ln>
          <a:effectLst>
            <a:outerShdw dist="107763" dir="13500000" algn="ctr" rotWithShape="0">
              <a:srgbClr val="808080"/>
            </a:outerShdw>
          </a:effectLst>
        </p:spPr>
        <p:txBody>
          <a:bodyPr/>
          <a:lstStyle>
            <a:lvl1pPr eaLnBrk="0" hangingPunct="0">
              <a:spcBef>
                <a:spcPct val="20000"/>
              </a:spcBef>
              <a:buChar char="•"/>
              <a:tabLst>
                <a:tab pos="269875" algn="l"/>
              </a:tabLst>
              <a:defRPr sz="3200">
                <a:solidFill>
                  <a:schemeClr val="tx1"/>
                </a:solidFill>
                <a:latin typeface="Arial" pitchFamily="34" charset="0"/>
              </a:defRPr>
            </a:lvl1pPr>
            <a:lvl2pPr marL="742950" indent="-285750" eaLnBrk="0" hangingPunct="0">
              <a:spcBef>
                <a:spcPct val="20000"/>
              </a:spcBef>
              <a:buChar char="–"/>
              <a:tabLst>
                <a:tab pos="269875" algn="l"/>
              </a:tabLst>
              <a:defRPr sz="2800">
                <a:solidFill>
                  <a:schemeClr val="tx1"/>
                </a:solidFill>
                <a:latin typeface="Arial" pitchFamily="34" charset="0"/>
              </a:defRPr>
            </a:lvl2pPr>
            <a:lvl3pPr marL="1143000" indent="-228600" eaLnBrk="0" hangingPunct="0">
              <a:spcBef>
                <a:spcPct val="20000"/>
              </a:spcBef>
              <a:buChar char="•"/>
              <a:tabLst>
                <a:tab pos="269875" algn="l"/>
              </a:tabLst>
              <a:defRPr sz="2400">
                <a:solidFill>
                  <a:schemeClr val="tx1"/>
                </a:solidFill>
                <a:latin typeface="Arial" pitchFamily="34" charset="0"/>
              </a:defRPr>
            </a:lvl3pPr>
            <a:lvl4pPr marL="1600200" indent="-228600" eaLnBrk="0" hangingPunct="0">
              <a:spcBef>
                <a:spcPct val="20000"/>
              </a:spcBef>
              <a:buChar char="–"/>
              <a:tabLst>
                <a:tab pos="269875" algn="l"/>
              </a:tabLst>
              <a:defRPr sz="2000">
                <a:solidFill>
                  <a:schemeClr val="tx1"/>
                </a:solidFill>
                <a:latin typeface="Arial" pitchFamily="34" charset="0"/>
              </a:defRPr>
            </a:lvl4pPr>
            <a:lvl5pPr marL="2057400" indent="-228600" eaLnBrk="0" hangingPunct="0">
              <a:spcBef>
                <a:spcPct val="20000"/>
              </a:spcBef>
              <a:buChar char="»"/>
              <a:tabLst>
                <a:tab pos="26987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987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987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987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9875" algn="l"/>
              </a:tabLst>
              <a:defRPr sz="2000">
                <a:solidFill>
                  <a:schemeClr val="tx1"/>
                </a:solidFill>
                <a:latin typeface="Arial" pitchFamily="34" charset="0"/>
              </a:defRPr>
            </a:lvl9pPr>
          </a:lstStyle>
          <a:p>
            <a:pPr algn="ctr" eaLnBrk="1" hangingPunct="1">
              <a:spcBef>
                <a:spcPct val="0"/>
              </a:spcBef>
              <a:buFontTx/>
              <a:buNone/>
            </a:pPr>
            <a:r>
              <a:rPr lang="de-DE" altLang="de-DE" sz="1800" b="1" dirty="0"/>
              <a:t>Option: </a:t>
            </a:r>
            <a:r>
              <a:rPr lang="de-AT" altLang="de-DE" sz="1800" b="1" dirty="0"/>
              <a:t>§ 1 (4) EStG </a:t>
            </a:r>
            <a:r>
              <a:rPr lang="de-AT" altLang="de-DE" sz="1800" b="1" dirty="0" err="1"/>
              <a:t>iVm</a:t>
            </a:r>
            <a:r>
              <a:rPr lang="de-AT" altLang="de-DE" sz="1800" b="1" dirty="0"/>
              <a:t> § 85 BAO</a:t>
            </a:r>
          </a:p>
          <a:p>
            <a:pPr algn="ctr" eaLnBrk="1" hangingPunct="1">
              <a:spcBef>
                <a:spcPct val="0"/>
              </a:spcBef>
              <a:buFontTx/>
              <a:buNone/>
            </a:pPr>
            <a:endParaRPr lang="de-DE" altLang="de-DE" sz="300" b="1" dirty="0"/>
          </a:p>
          <a:p>
            <a:pPr eaLnBrk="1" hangingPunct="1">
              <a:spcBef>
                <a:spcPct val="0"/>
              </a:spcBef>
              <a:buFont typeface="Symbol" pitchFamily="18" charset="2"/>
              <a:buChar char="·"/>
            </a:pPr>
            <a:r>
              <a:rPr lang="de-AT" altLang="de-DE" sz="1800" dirty="0"/>
              <a:t> 	Staatsangehöriger EU/EWR-Staat </a:t>
            </a:r>
            <a:r>
              <a:rPr lang="de-AT" altLang="de-DE" sz="1800" b="1" dirty="0"/>
              <a:t>UND</a:t>
            </a:r>
            <a:endParaRPr lang="de-DE" altLang="de-DE" sz="1800" b="1" dirty="0"/>
          </a:p>
          <a:p>
            <a:pPr eaLnBrk="1" hangingPunct="1">
              <a:spcBef>
                <a:spcPct val="0"/>
              </a:spcBef>
              <a:buFont typeface="Symbol" pitchFamily="18" charset="2"/>
              <a:buChar char="·"/>
            </a:pPr>
            <a:r>
              <a:rPr lang="de-DE" altLang="de-DE" sz="1800" dirty="0"/>
              <a:t>   90 % der Einkünfte in Österreich </a:t>
            </a:r>
            <a:r>
              <a:rPr lang="de-DE" altLang="de-DE" sz="1800" b="1" dirty="0"/>
              <a:t>ODER</a:t>
            </a:r>
          </a:p>
          <a:p>
            <a:pPr eaLnBrk="1" hangingPunct="1">
              <a:spcBef>
                <a:spcPct val="0"/>
              </a:spcBef>
              <a:buFont typeface="Symbol" pitchFamily="18" charset="2"/>
              <a:buChar char="·"/>
            </a:pPr>
            <a:r>
              <a:rPr lang="de-AT" altLang="de-DE" sz="1800" dirty="0"/>
              <a:t>   Ausländische Einkünfte &lt; 11.000 Euro</a:t>
            </a:r>
            <a:endParaRPr lang="de-DE" altLang="de-DE" sz="1800" dirty="0"/>
          </a:p>
          <a:p>
            <a:pPr algn="ctr" eaLnBrk="1" hangingPunct="1">
              <a:spcBef>
                <a:spcPct val="0"/>
              </a:spcBef>
              <a:buFont typeface="Symbol" pitchFamily="18" charset="2"/>
              <a:buNone/>
            </a:pPr>
            <a:endParaRPr lang="de-DE" altLang="de-DE" sz="1800" dirty="0">
              <a:sym typeface="Wingdings" pitchFamily="2" charset="2"/>
            </a:endParaRPr>
          </a:p>
        </p:txBody>
      </p:sp>
      <p:sp>
        <p:nvSpPr>
          <p:cNvPr id="10251" name="Line 11"/>
          <p:cNvSpPr>
            <a:spLocks noChangeShapeType="1"/>
          </p:cNvSpPr>
          <p:nvPr/>
        </p:nvSpPr>
        <p:spPr bwMode="auto">
          <a:xfrm flipH="1">
            <a:off x="2971800" y="2565400"/>
            <a:ext cx="18288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0252" name="Line 12"/>
          <p:cNvSpPr>
            <a:spLocks noChangeShapeType="1"/>
          </p:cNvSpPr>
          <p:nvPr/>
        </p:nvSpPr>
        <p:spPr bwMode="auto">
          <a:xfrm>
            <a:off x="4800600" y="2565400"/>
            <a:ext cx="17145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0253" name="Text Box 13"/>
          <p:cNvSpPr txBox="1">
            <a:spLocks noChangeArrowheads="1"/>
          </p:cNvSpPr>
          <p:nvPr/>
        </p:nvSpPr>
        <p:spPr bwMode="auto">
          <a:xfrm>
            <a:off x="877888" y="1740694"/>
            <a:ext cx="1390650" cy="936625"/>
          </a:xfrm>
          <a:prstGeom prst="rect">
            <a:avLst/>
          </a:prstGeom>
          <a:solidFill>
            <a:srgbClr val="FFF5E1"/>
          </a:solidFill>
          <a:ln w="9525">
            <a:solidFill>
              <a:srgbClr val="000000"/>
            </a:solidFill>
            <a:miter lim="800000"/>
            <a:headEnd/>
            <a:tailEnd/>
          </a:ln>
          <a:effectLst>
            <a:outerShdw dist="107763" dir="13500000" algn="ctr" rotWithShape="0">
              <a:srgbClr val="808080"/>
            </a:outerShdw>
          </a:effec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de-DE" sz="1800" b="1" dirty="0"/>
              <a:t>natürliche Personen</a:t>
            </a:r>
          </a:p>
          <a:p>
            <a:pPr eaLnBrk="1" hangingPunct="1">
              <a:spcBef>
                <a:spcPct val="0"/>
              </a:spcBef>
              <a:buFontTx/>
              <a:buNone/>
            </a:pPr>
            <a:r>
              <a:rPr lang="de-DE" altLang="de-DE" sz="1800" b="1" dirty="0"/>
              <a:t>§ 1 (1)</a:t>
            </a:r>
          </a:p>
        </p:txBody>
      </p:sp>
      <p:sp>
        <p:nvSpPr>
          <p:cNvPr id="10254" name="Text Box 14"/>
          <p:cNvSpPr txBox="1">
            <a:spLocks noChangeArrowheads="1"/>
          </p:cNvSpPr>
          <p:nvPr/>
        </p:nvSpPr>
        <p:spPr bwMode="auto">
          <a:xfrm>
            <a:off x="3492500" y="2493963"/>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AT" altLang="de-DE" sz="1800" b="1"/>
              <a:t>JA</a:t>
            </a:r>
            <a:endParaRPr lang="de-DE" altLang="de-DE" sz="1800" b="1"/>
          </a:p>
        </p:txBody>
      </p:sp>
      <p:sp>
        <p:nvSpPr>
          <p:cNvPr id="10255" name="Text Box 15"/>
          <p:cNvSpPr txBox="1">
            <a:spLocks noChangeArrowheads="1"/>
          </p:cNvSpPr>
          <p:nvPr/>
        </p:nvSpPr>
        <p:spPr bwMode="auto">
          <a:xfrm>
            <a:off x="5651500" y="2493963"/>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AT" altLang="de-DE" sz="1800" b="1"/>
              <a:t>NEIN</a:t>
            </a:r>
            <a:endParaRPr lang="de-DE" altLang="de-DE" sz="1800" b="1"/>
          </a:p>
        </p:txBody>
      </p:sp>
      <p:sp>
        <p:nvSpPr>
          <p:cNvPr id="10256" name="AutoShape 17"/>
          <p:cNvSpPr>
            <a:spLocks noChangeArrowheads="1"/>
          </p:cNvSpPr>
          <p:nvPr/>
        </p:nvSpPr>
        <p:spPr bwMode="auto">
          <a:xfrm rot="-7750876">
            <a:off x="2042319" y="4764882"/>
            <a:ext cx="1322387" cy="1289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43" y="10814"/>
                </a:moveTo>
                <a:cubicBezTo>
                  <a:pt x="17443" y="10809"/>
                  <a:pt x="17444" y="10804"/>
                  <a:pt x="17444" y="10800"/>
                </a:cubicBezTo>
                <a:cubicBezTo>
                  <a:pt x="17444" y="7130"/>
                  <a:pt x="14469" y="4156"/>
                  <a:pt x="10800" y="4156"/>
                </a:cubicBezTo>
                <a:cubicBezTo>
                  <a:pt x="7130" y="4156"/>
                  <a:pt x="4156" y="7130"/>
                  <a:pt x="4156" y="10800"/>
                </a:cubicBezTo>
                <a:cubicBezTo>
                  <a:pt x="4155" y="11994"/>
                  <a:pt x="4478" y="13166"/>
                  <a:pt x="5088" y="14193"/>
                </a:cubicBezTo>
                <a:lnTo>
                  <a:pt x="1515" y="16316"/>
                </a:lnTo>
                <a:cubicBezTo>
                  <a:pt x="523" y="14647"/>
                  <a:pt x="0" y="12741"/>
                  <a:pt x="0" y="10800"/>
                </a:cubicBezTo>
                <a:cubicBezTo>
                  <a:pt x="0" y="4835"/>
                  <a:pt x="4835" y="0"/>
                  <a:pt x="10800" y="0"/>
                </a:cubicBezTo>
                <a:cubicBezTo>
                  <a:pt x="16764" y="0"/>
                  <a:pt x="21600" y="4835"/>
                  <a:pt x="21600" y="10800"/>
                </a:cubicBezTo>
                <a:cubicBezTo>
                  <a:pt x="21600" y="10808"/>
                  <a:pt x="21599" y="10816"/>
                  <a:pt x="21599" y="10824"/>
                </a:cubicBezTo>
                <a:lnTo>
                  <a:pt x="24299" y="10830"/>
                </a:lnTo>
                <a:lnTo>
                  <a:pt x="19510" y="15597"/>
                </a:lnTo>
                <a:lnTo>
                  <a:pt x="14743" y="10808"/>
                </a:lnTo>
                <a:lnTo>
                  <a:pt x="17443" y="10814"/>
                </a:lnTo>
                <a:close/>
              </a:path>
            </a:pathLst>
          </a:custGeom>
          <a:gradFill rotWithShape="0">
            <a:gsLst>
              <a:gs pos="0">
                <a:schemeClr val="accent2"/>
              </a:gs>
              <a:gs pos="100000">
                <a:srgbClr val="FF99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0257" name="Text Box 15"/>
          <p:cNvSpPr txBox="1">
            <a:spLocks noChangeArrowheads="1"/>
          </p:cNvSpPr>
          <p:nvPr/>
        </p:nvSpPr>
        <p:spPr bwMode="auto">
          <a:xfrm>
            <a:off x="579662" y="1142673"/>
            <a:ext cx="65847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AT" altLang="de-DE" sz="2800" b="1" dirty="0">
                <a:latin typeface="Verdana" pitchFamily="34" charset="0"/>
              </a:rPr>
              <a:t>Einkommensteuerpflicht</a:t>
            </a:r>
            <a:endParaRPr lang="de-DE" altLang="de-DE" sz="2800" b="1" dirty="0">
              <a:latin typeface="Verdana" pitchFamily="34" charset="0"/>
            </a:endParaRP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96</a:t>
            </a:fld>
            <a:endParaRPr lang="de-AT"/>
          </a:p>
        </p:txBody>
      </p:sp>
    </p:spTree>
    <p:extLst>
      <p:ext uri="{BB962C8B-B14F-4D97-AF65-F5344CB8AC3E}">
        <p14:creationId xmlns:p14="http://schemas.microsoft.com/office/powerpoint/2010/main" val="918478246"/>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29731" y="548639"/>
            <a:ext cx="4904447" cy="461537"/>
          </a:xfrm>
        </p:spPr>
        <p:txBody>
          <a:bodyPr/>
          <a:lstStyle/>
          <a:p>
            <a:pPr algn="l"/>
            <a:r>
              <a:rPr lang="de-AT" altLang="de-DE" dirty="0"/>
              <a:t>Wohnsitz: § 26 (1) BAO</a:t>
            </a:r>
            <a:endParaRPr lang="de-DE" altLang="de-DE" dirty="0"/>
          </a:p>
        </p:txBody>
      </p:sp>
      <p:sp>
        <p:nvSpPr>
          <p:cNvPr id="11267" name="Rectangle 3"/>
          <p:cNvSpPr>
            <a:spLocks noGrp="1"/>
          </p:cNvSpPr>
          <p:nvPr>
            <p:ph type="body" idx="1"/>
          </p:nvPr>
        </p:nvSpPr>
        <p:spPr>
          <a:xfrm>
            <a:off x="504092" y="1090834"/>
            <a:ext cx="8518336" cy="5478780"/>
          </a:xfrm>
        </p:spPr>
        <p:txBody>
          <a:bodyPr/>
          <a:lstStyle/>
          <a:p>
            <a:pPr>
              <a:buFont typeface="Wingdings" panose="05000000000000000000" pitchFamily="2" charset="2"/>
              <a:buChar char="§"/>
            </a:pPr>
            <a:r>
              <a:rPr lang="de-AT" altLang="de-DE" dirty="0" smtClean="0"/>
              <a:t>Wohnung </a:t>
            </a:r>
          </a:p>
          <a:p>
            <a:pPr lvl="1">
              <a:lnSpc>
                <a:spcPct val="80000"/>
              </a:lnSpc>
              <a:buFont typeface="Wingdings" panose="05000000000000000000" pitchFamily="2" charset="2"/>
              <a:buChar char="§"/>
            </a:pPr>
            <a:r>
              <a:rPr lang="de-AT" altLang="de-DE" dirty="0" smtClean="0"/>
              <a:t>Zum Wohnen bestimmte Räume; </a:t>
            </a:r>
            <a:br>
              <a:rPr lang="de-AT" altLang="de-DE" dirty="0" smtClean="0"/>
            </a:br>
            <a:r>
              <a:rPr lang="de-AT" altLang="de-DE" dirty="0" err="1" smtClean="0"/>
              <a:t>zB</a:t>
            </a:r>
            <a:r>
              <a:rPr lang="de-AT" altLang="de-DE" dirty="0" smtClean="0"/>
              <a:t> auch Untermietzimmer, Ferienwohnung</a:t>
            </a:r>
          </a:p>
          <a:p>
            <a:pPr>
              <a:buFont typeface="Wingdings" panose="05000000000000000000" pitchFamily="2" charset="2"/>
              <a:buChar char="§"/>
            </a:pPr>
            <a:r>
              <a:rPr lang="de-AT" altLang="de-DE" dirty="0" err="1" smtClean="0"/>
              <a:t>Innehabung</a:t>
            </a:r>
            <a:endParaRPr lang="de-AT" altLang="de-DE" dirty="0" smtClean="0"/>
          </a:p>
          <a:p>
            <a:pPr lvl="1">
              <a:lnSpc>
                <a:spcPct val="80000"/>
              </a:lnSpc>
              <a:buFont typeface="Wingdings" panose="05000000000000000000" pitchFamily="2" charset="2"/>
              <a:buChar char="§"/>
            </a:pPr>
            <a:r>
              <a:rPr lang="de-AT" altLang="de-DE" dirty="0" smtClean="0"/>
              <a:t>jederzeit für eigenen Wohnbedarf benutzbar</a:t>
            </a:r>
          </a:p>
          <a:p>
            <a:pPr>
              <a:buFont typeface="Wingdings" panose="05000000000000000000" pitchFamily="2" charset="2"/>
              <a:buChar char="§"/>
            </a:pPr>
            <a:r>
              <a:rPr lang="de-AT" altLang="de-DE" dirty="0" smtClean="0"/>
              <a:t>Objektive Umstände:</a:t>
            </a:r>
          </a:p>
          <a:p>
            <a:pPr lvl="1">
              <a:lnSpc>
                <a:spcPct val="80000"/>
              </a:lnSpc>
              <a:buFont typeface="Wingdings" panose="05000000000000000000" pitchFamily="2" charset="2"/>
              <a:buChar char="§"/>
            </a:pPr>
            <a:r>
              <a:rPr lang="de-AT" altLang="de-DE" dirty="0" smtClean="0"/>
              <a:t>Tatsächliche Benutzung und Beibehaltung </a:t>
            </a:r>
          </a:p>
          <a:p>
            <a:pPr>
              <a:buFont typeface="Wingdings" panose="05000000000000000000" pitchFamily="2" charset="2"/>
              <a:buChar char="§"/>
            </a:pPr>
            <a:r>
              <a:rPr lang="de-AT" altLang="de-DE" dirty="0" err="1" smtClean="0"/>
              <a:t>ZweitwohnsitzVO</a:t>
            </a:r>
            <a:r>
              <a:rPr lang="de-AT" altLang="de-DE" dirty="0" smtClean="0"/>
              <a:t>: BGBl II 2003/528</a:t>
            </a:r>
          </a:p>
          <a:p>
            <a:pPr lvl="1">
              <a:buFont typeface="Wingdings" panose="05000000000000000000" pitchFamily="2" charset="2"/>
              <a:buChar char="§"/>
            </a:pPr>
            <a:r>
              <a:rPr lang="de-AT" altLang="de-DE" dirty="0" smtClean="0"/>
              <a:t>Mittelpunkt der Lebensinteressen </a:t>
            </a:r>
            <a:r>
              <a:rPr lang="de-AT" altLang="de-DE" b="1" dirty="0" smtClean="0"/>
              <a:t>länger als 5 J</a:t>
            </a:r>
            <a:r>
              <a:rPr lang="de-AT" altLang="de-DE" dirty="0" smtClean="0"/>
              <a:t> im Ausland</a:t>
            </a:r>
          </a:p>
          <a:p>
            <a:pPr lvl="1">
              <a:buFont typeface="Wingdings" panose="05000000000000000000" pitchFamily="2" charset="2"/>
              <a:buChar char="§"/>
            </a:pPr>
            <a:r>
              <a:rPr lang="de-AT" altLang="de-DE" dirty="0" smtClean="0"/>
              <a:t>Steuerpflichtige nutzt inländische Wohnung(en) </a:t>
            </a:r>
            <a:r>
              <a:rPr lang="de-AT" altLang="de-DE" b="1" dirty="0" smtClean="0"/>
              <a:t>nicht mehr als 70 Tage im Jahr (</a:t>
            </a:r>
            <a:r>
              <a:rPr lang="de-AT" altLang="de-DE" dirty="0" smtClean="0"/>
              <a:t>Verzeichnis führen)</a:t>
            </a:r>
          </a:p>
          <a:p>
            <a:pPr lvl="1">
              <a:buFont typeface="Wingdings" panose="05000000000000000000" pitchFamily="2" charset="2"/>
              <a:buChar char="§"/>
            </a:pPr>
            <a:r>
              <a:rPr lang="de-AT" altLang="de-DE" dirty="0" smtClean="0"/>
              <a:t>Kein unbeschränkt steuerpflichtiger (Ehe-)Partner mit </a:t>
            </a:r>
            <a:r>
              <a:rPr lang="de-AT" altLang="de-DE" dirty="0" err="1" smtClean="0"/>
              <a:t>inl</a:t>
            </a:r>
            <a:r>
              <a:rPr lang="de-AT" altLang="de-DE" dirty="0" smtClean="0"/>
              <a:t> Wohnsitz</a:t>
            </a:r>
          </a:p>
          <a:p>
            <a:pPr lvl="1">
              <a:buFont typeface="Wingdings" panose="05000000000000000000" pitchFamily="2" charset="2"/>
              <a:buChar char="§"/>
            </a:pPr>
            <a:r>
              <a:rPr lang="de-AT" altLang="de-DE" dirty="0" smtClean="0"/>
              <a:t>ABER: </a:t>
            </a:r>
            <a:r>
              <a:rPr lang="de-AT" altLang="de-DE" dirty="0" err="1" smtClean="0"/>
              <a:t>unbeschr</a:t>
            </a:r>
            <a:r>
              <a:rPr lang="de-AT" altLang="de-DE" dirty="0" smtClean="0"/>
              <a:t>. </a:t>
            </a:r>
            <a:r>
              <a:rPr lang="de-AT" altLang="de-DE" dirty="0" err="1" smtClean="0"/>
              <a:t>Stpfl</a:t>
            </a:r>
            <a:r>
              <a:rPr lang="de-AT" altLang="de-DE" dirty="0" smtClean="0"/>
              <a:t> bei </a:t>
            </a:r>
            <a:r>
              <a:rPr lang="de-AT" altLang="de-DE" b="1" dirty="0" smtClean="0"/>
              <a:t>6 Monaten Inlandsaufenthalt </a:t>
            </a:r>
            <a:br>
              <a:rPr lang="de-AT" altLang="de-DE" b="1" dirty="0" smtClean="0"/>
            </a:br>
            <a:r>
              <a:rPr lang="de-AT" altLang="de-DE" dirty="0" smtClean="0"/>
              <a:t>(</a:t>
            </a:r>
            <a:r>
              <a:rPr lang="de-AT" altLang="de-DE" dirty="0" err="1" smtClean="0"/>
              <a:t>Rs</a:t>
            </a:r>
            <a:r>
              <a:rPr lang="de-AT" altLang="de-DE" dirty="0" smtClean="0"/>
              <a:t> 26a und 26b EStR </a:t>
            </a:r>
            <a:r>
              <a:rPr lang="de-AT" altLang="de-DE" dirty="0" err="1" smtClean="0"/>
              <a:t>idF</a:t>
            </a:r>
            <a:r>
              <a:rPr lang="de-AT" altLang="de-DE" dirty="0" smtClean="0"/>
              <a:t> WE 2015)</a:t>
            </a:r>
          </a:p>
          <a:p>
            <a:pPr lvl="1">
              <a:buFont typeface="Wingdings" panose="05000000000000000000" pitchFamily="2" charset="2"/>
              <a:buChar char="§"/>
            </a:pPr>
            <a:endParaRPr lang="de-AT" altLang="de-DE" dirty="0" smtClean="0"/>
          </a:p>
          <a:p>
            <a:pPr lvl="1">
              <a:buFont typeface="Wingdings" panose="05000000000000000000" pitchFamily="2" charset="2"/>
              <a:buChar char="§"/>
            </a:pPr>
            <a:endParaRPr lang="de-DE" altLang="de-DE" dirty="0" smtClean="0"/>
          </a:p>
        </p:txBody>
      </p:sp>
      <p:sp>
        <p:nvSpPr>
          <p:cNvPr id="12292" name="AutoShape 4"/>
          <p:cNvSpPr>
            <a:spLocks noChangeArrowheads="1"/>
          </p:cNvSpPr>
          <p:nvPr/>
        </p:nvSpPr>
        <p:spPr bwMode="auto">
          <a:xfrm>
            <a:off x="5993765" y="1477963"/>
            <a:ext cx="2339975" cy="2016125"/>
          </a:xfrm>
          <a:prstGeom prst="cloudCallout">
            <a:avLst>
              <a:gd name="adj1" fmla="val -37991"/>
              <a:gd name="adj2" fmla="val 70000"/>
            </a:avLst>
          </a:prstGeom>
          <a:solidFill>
            <a:schemeClr val="bg1"/>
          </a:solidFill>
          <a:ln w="9525">
            <a:solidFill>
              <a:schemeClr val="accent1"/>
            </a:solidFill>
            <a:round/>
            <a:headEnd/>
            <a:tailEnd/>
          </a:ln>
          <a:effectLst/>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defRPr/>
            </a:pPr>
            <a:r>
              <a:rPr lang="de-AT" altLang="de-DE" sz="1800" b="1" dirty="0" smtClean="0">
                <a:solidFill>
                  <a:schemeClr val="tx1">
                    <a:lumMod val="50000"/>
                    <a:lumOff val="50000"/>
                  </a:schemeClr>
                </a:solidFill>
              </a:rPr>
              <a:t>Irrelevant</a:t>
            </a:r>
            <a:br>
              <a:rPr lang="de-AT" altLang="de-DE" sz="1800" b="1" dirty="0" smtClean="0">
                <a:solidFill>
                  <a:schemeClr val="tx1">
                    <a:lumMod val="50000"/>
                    <a:lumOff val="50000"/>
                  </a:schemeClr>
                </a:solidFill>
              </a:rPr>
            </a:br>
            <a:endParaRPr lang="de-AT" altLang="de-DE" sz="800" b="1" dirty="0" smtClean="0">
              <a:solidFill>
                <a:schemeClr val="tx1">
                  <a:lumMod val="50000"/>
                  <a:lumOff val="50000"/>
                </a:schemeClr>
              </a:solidFill>
            </a:endParaRPr>
          </a:p>
          <a:p>
            <a:pPr algn="ctr" eaLnBrk="1" hangingPunct="1">
              <a:defRPr/>
            </a:pPr>
            <a:r>
              <a:rPr lang="de-AT" altLang="de-DE" sz="1800" dirty="0" smtClean="0">
                <a:solidFill>
                  <a:schemeClr val="tx1">
                    <a:lumMod val="50000"/>
                    <a:lumOff val="50000"/>
                  </a:schemeClr>
                </a:solidFill>
              </a:rPr>
              <a:t>Meldezettel, Staatsbürger-</a:t>
            </a:r>
            <a:r>
              <a:rPr lang="de-AT" altLang="de-DE" sz="1800" dirty="0" err="1" smtClean="0">
                <a:solidFill>
                  <a:schemeClr val="tx1">
                    <a:lumMod val="50000"/>
                    <a:lumOff val="50000"/>
                  </a:schemeClr>
                </a:solidFill>
              </a:rPr>
              <a:t>schaft</a:t>
            </a:r>
            <a:endParaRPr lang="de-DE" altLang="de-DE" sz="1800" dirty="0" smtClean="0">
              <a:solidFill>
                <a:schemeClr val="tx1">
                  <a:lumMod val="50000"/>
                  <a:lumOff val="50000"/>
                </a:schemeClr>
              </a:solidFill>
            </a:endParaRPr>
          </a:p>
        </p:txBody>
      </p:sp>
      <p:sp>
        <p:nvSpPr>
          <p:cNvPr id="11269" name="Text Box 5"/>
          <p:cNvSpPr txBox="1">
            <a:spLocks noChangeArrowheads="1"/>
          </p:cNvSpPr>
          <p:nvPr/>
        </p:nvSpPr>
        <p:spPr bwMode="auto">
          <a:xfrm>
            <a:off x="7000875" y="2486025"/>
            <a:ext cx="1531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000"/>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97</a:t>
            </a:fld>
            <a:endParaRPr lang="de-AT"/>
          </a:p>
        </p:txBody>
      </p:sp>
    </p:spTree>
    <p:extLst>
      <p:ext uri="{BB962C8B-B14F-4D97-AF65-F5344CB8AC3E}">
        <p14:creationId xmlns:p14="http://schemas.microsoft.com/office/powerpoint/2010/main" val="3973500224"/>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96240" y="967741"/>
            <a:ext cx="7774623" cy="708660"/>
          </a:xfrm>
        </p:spPr>
        <p:txBody>
          <a:bodyPr/>
          <a:lstStyle/>
          <a:p>
            <a:pPr algn="l"/>
            <a:r>
              <a:rPr lang="de-AT" altLang="de-DE" b="1" dirty="0" smtClean="0"/>
              <a:t>Gewöhnlicher Aufenthalt § 26 (2) BAO</a:t>
            </a:r>
            <a:endParaRPr lang="de-DE" altLang="de-DE" b="1" dirty="0" smtClean="0"/>
          </a:p>
        </p:txBody>
      </p:sp>
      <p:sp>
        <p:nvSpPr>
          <p:cNvPr id="12291" name="Rectangle 3"/>
          <p:cNvSpPr>
            <a:spLocks noGrp="1"/>
          </p:cNvSpPr>
          <p:nvPr>
            <p:ph type="body" idx="1"/>
          </p:nvPr>
        </p:nvSpPr>
        <p:spPr>
          <a:xfrm>
            <a:off x="365760" y="1706880"/>
            <a:ext cx="8167053" cy="4385945"/>
          </a:xfrm>
        </p:spPr>
        <p:txBody>
          <a:bodyPr/>
          <a:lstStyle/>
          <a:p>
            <a:pPr>
              <a:buFont typeface="Wingdings" panose="05000000000000000000" pitchFamily="2" charset="2"/>
              <a:buChar char="§"/>
            </a:pPr>
            <a:r>
              <a:rPr lang="de-AT" altLang="de-DE" sz="2400" dirty="0" smtClean="0"/>
              <a:t>Körperlicher Aufenthalt in Österreich</a:t>
            </a:r>
          </a:p>
          <a:p>
            <a:pPr>
              <a:buFont typeface="Wingdings" panose="05000000000000000000" pitchFamily="2" charset="2"/>
              <a:buChar char="§"/>
            </a:pPr>
            <a:r>
              <a:rPr lang="de-AT" altLang="de-DE" sz="2400" dirty="0" smtClean="0"/>
              <a:t>Objektive Umstände,</a:t>
            </a:r>
          </a:p>
          <a:p>
            <a:pPr lvl="1">
              <a:buFont typeface="Wingdings" panose="05000000000000000000" pitchFamily="2" charset="2"/>
              <a:buChar char="§"/>
            </a:pPr>
            <a:r>
              <a:rPr lang="de-AT" altLang="de-DE" sz="2400" dirty="0" smtClean="0"/>
              <a:t>dass in Österreich kein bloß vorübergehendes Verweilen </a:t>
            </a:r>
          </a:p>
          <a:p>
            <a:pPr lvl="1">
              <a:buFont typeface="Wingdings" panose="05000000000000000000" pitchFamily="2" charset="2"/>
              <a:buChar char="§"/>
            </a:pPr>
            <a:r>
              <a:rPr lang="de-AT" altLang="de-DE" sz="2400" dirty="0" smtClean="0"/>
              <a:t>Grenzgänger – kein gewöhnlicher Aufenthalt</a:t>
            </a:r>
          </a:p>
          <a:p>
            <a:pPr>
              <a:buFont typeface="Wingdings" panose="05000000000000000000" pitchFamily="2" charset="2"/>
              <a:buChar char="§"/>
            </a:pPr>
            <a:r>
              <a:rPr lang="de-AT" altLang="de-DE" sz="2400" dirty="0" smtClean="0"/>
              <a:t>IMMER bei Überschreitung der 6 Monate; rückwirkend </a:t>
            </a:r>
          </a:p>
          <a:p>
            <a:pPr>
              <a:buFont typeface="Wingdings" panose="05000000000000000000" pitchFamily="2" charset="2"/>
              <a:buChar char="§"/>
            </a:pPr>
            <a:r>
              <a:rPr lang="de-AT" altLang="de-DE" sz="2400" dirty="0" smtClean="0"/>
              <a:t>Immer nur </a:t>
            </a:r>
            <a:r>
              <a:rPr lang="de-AT" altLang="de-DE" sz="2400" b="1" dirty="0" smtClean="0"/>
              <a:t>EIN</a:t>
            </a:r>
            <a:r>
              <a:rPr lang="de-AT" altLang="de-DE" sz="2400" dirty="0" smtClean="0"/>
              <a:t> gewöhnlicher Aufenthalt</a:t>
            </a:r>
          </a:p>
        </p:txBody>
      </p:sp>
      <p:sp>
        <p:nvSpPr>
          <p:cNvPr id="2" name="Fußzeilenplatzhalter 1"/>
          <p:cNvSpPr>
            <a:spLocks noGrp="1"/>
          </p:cNvSpPr>
          <p:nvPr>
            <p:ph type="ftr" sz="quarter" idx="11"/>
          </p:nvPr>
        </p:nvSpPr>
        <p:spPr/>
        <p:txBody>
          <a:bodyPr/>
          <a:lstStyle/>
          <a:p>
            <a:r>
              <a:rPr lang="de-DE" smtClean="0"/>
              <a:t>Unternehmenssteuerrecht, Uni Wien, Wakounig/Berger, 2018</a:t>
            </a:r>
            <a:endParaRPr lang="de-AT"/>
          </a:p>
        </p:txBody>
      </p:sp>
      <p:sp>
        <p:nvSpPr>
          <p:cNvPr id="3" name="Foliennummernplatzhalter 2"/>
          <p:cNvSpPr>
            <a:spLocks noGrp="1"/>
          </p:cNvSpPr>
          <p:nvPr>
            <p:ph type="sldNum" sz="quarter" idx="12"/>
          </p:nvPr>
        </p:nvSpPr>
        <p:spPr/>
        <p:txBody>
          <a:bodyPr/>
          <a:lstStyle/>
          <a:p>
            <a:fld id="{8B7F9697-C15C-4E5A-A7DF-392E9C742672}" type="slidenum">
              <a:rPr lang="de-AT" smtClean="0"/>
              <a:pPr/>
              <a:t>98</a:t>
            </a:fld>
            <a:endParaRPr lang="de-AT"/>
          </a:p>
        </p:txBody>
      </p:sp>
    </p:spTree>
    <p:extLst>
      <p:ext uri="{BB962C8B-B14F-4D97-AF65-F5344CB8AC3E}">
        <p14:creationId xmlns:p14="http://schemas.microsoft.com/office/powerpoint/2010/main" val="4185908011"/>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type="clipArt" sz="half" idx="4294967295"/>
          </p:nvPr>
        </p:nvGraphicFramePr>
        <p:xfrm>
          <a:off x="3201988" y="2205038"/>
          <a:ext cx="5402262" cy="2682875"/>
        </p:xfrm>
        <a:graphic>
          <a:graphicData uri="http://schemas.openxmlformats.org/presentationml/2006/ole">
            <mc:AlternateContent xmlns:mc="http://schemas.openxmlformats.org/markup-compatibility/2006">
              <mc:Choice xmlns:v="urn:schemas-microsoft-com:vml" Requires="v">
                <p:oleObj spid="_x0000_s1406" name="Clip" r:id="rId4" imgW="5467485" imgH="2800350" progId="MS_ClipArt_Gallery.2">
                  <p:embed/>
                </p:oleObj>
              </mc:Choice>
              <mc:Fallback>
                <p:oleObj name="Clip" r:id="rId4" imgW="5467485" imgH="2800350" progId="MS_ClipArt_Gallery.2">
                  <p:embed/>
                  <p:pic>
                    <p:nvPicPr>
                      <p:cNvPr id="0" name=""/>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3201988" y="2205038"/>
                        <a:ext cx="5402262" cy="268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15" name="Oval 3"/>
          <p:cNvSpPr>
            <a:spLocks noChangeArrowheads="1"/>
          </p:cNvSpPr>
          <p:nvPr/>
        </p:nvSpPr>
        <p:spPr bwMode="auto">
          <a:xfrm>
            <a:off x="6308725" y="3205163"/>
            <a:ext cx="1547813" cy="1447800"/>
          </a:xfrm>
          <a:prstGeom prst="ellipse">
            <a:avLst/>
          </a:prstGeom>
          <a:solidFill>
            <a:schemeClr val="bg1"/>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AT" altLang="de-DE" sz="1000"/>
          </a:p>
        </p:txBody>
      </p:sp>
      <p:sp>
        <p:nvSpPr>
          <p:cNvPr id="13316" name="Text Box 4"/>
          <p:cNvSpPr txBox="1">
            <a:spLocks noChangeArrowheads="1"/>
          </p:cNvSpPr>
          <p:nvPr/>
        </p:nvSpPr>
        <p:spPr bwMode="auto">
          <a:xfrm>
            <a:off x="6519863" y="3571875"/>
            <a:ext cx="1327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1800"/>
              <a:t>Einkunfts-quelle in Ö</a:t>
            </a:r>
          </a:p>
        </p:txBody>
      </p:sp>
      <p:graphicFrame>
        <p:nvGraphicFramePr>
          <p:cNvPr id="13317" name="Object 5"/>
          <p:cNvGraphicFramePr>
            <a:graphicFrameLocks noChangeAspect="1"/>
          </p:cNvGraphicFramePr>
          <p:nvPr/>
        </p:nvGraphicFramePr>
        <p:xfrm>
          <a:off x="3171825" y="2630488"/>
          <a:ext cx="282575" cy="727075"/>
        </p:xfrm>
        <a:graphic>
          <a:graphicData uri="http://schemas.openxmlformats.org/presentationml/2006/ole">
            <mc:AlternateContent xmlns:mc="http://schemas.openxmlformats.org/markup-compatibility/2006">
              <mc:Choice xmlns:v="urn:schemas-microsoft-com:vml" Requires="v">
                <p:oleObj spid="_x0000_s1407" name="Clip" r:id="rId6" imgW="425196" imgH="1108253" progId="MS_ClipArt_Gallery.2">
                  <p:embed/>
                </p:oleObj>
              </mc:Choice>
              <mc:Fallback>
                <p:oleObj name="Clip" r:id="rId6" imgW="425196" imgH="110825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2630488"/>
                        <a:ext cx="282575"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4127500" y="3997325"/>
          <a:ext cx="282575" cy="685800"/>
        </p:xfrm>
        <a:graphic>
          <a:graphicData uri="http://schemas.openxmlformats.org/presentationml/2006/ole">
            <mc:AlternateContent xmlns:mc="http://schemas.openxmlformats.org/markup-compatibility/2006">
              <mc:Choice xmlns:v="urn:schemas-microsoft-com:vml" Requires="v">
                <p:oleObj spid="_x0000_s1408" name="Clip" r:id="rId8" imgW="425196" imgH="1108253" progId="MS_ClipArt_Gallery.2">
                  <p:embed/>
                </p:oleObj>
              </mc:Choice>
              <mc:Fallback>
                <p:oleObj name="Clip" r:id="rId8" imgW="425196" imgH="110825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00" y="3997325"/>
                        <a:ext cx="2825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Line 7"/>
          <p:cNvSpPr>
            <a:spLocks noChangeShapeType="1"/>
          </p:cNvSpPr>
          <p:nvPr/>
        </p:nvSpPr>
        <p:spPr bwMode="auto">
          <a:xfrm flipH="1" flipV="1">
            <a:off x="3454400" y="2989263"/>
            <a:ext cx="2854325" cy="1089025"/>
          </a:xfrm>
          <a:prstGeom prst="line">
            <a:avLst/>
          </a:prstGeom>
          <a:noFill/>
          <a:ln w="381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3320" name="Line 8"/>
          <p:cNvSpPr>
            <a:spLocks noChangeShapeType="1"/>
          </p:cNvSpPr>
          <p:nvPr/>
        </p:nvSpPr>
        <p:spPr bwMode="auto">
          <a:xfrm flipH="1" flipV="1">
            <a:off x="4391025" y="4573588"/>
            <a:ext cx="647700" cy="1008062"/>
          </a:xfrm>
          <a:prstGeom prst="line">
            <a:avLst/>
          </a:prstGeom>
          <a:noFill/>
          <a:ln w="381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3321" name="Text Box 9"/>
          <p:cNvSpPr txBox="1">
            <a:spLocks noChangeArrowheads="1"/>
          </p:cNvSpPr>
          <p:nvPr/>
        </p:nvSpPr>
        <p:spPr bwMode="auto">
          <a:xfrm>
            <a:off x="790575" y="2197100"/>
            <a:ext cx="2520950" cy="165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r>
              <a:rPr lang="de-DE" altLang="de-DE" sz="1800" dirty="0"/>
              <a:t>Wohnsitz </a:t>
            </a:r>
            <a:r>
              <a:rPr lang="de-DE" altLang="de-DE" sz="1800" b="1" dirty="0"/>
              <a:t>und</a:t>
            </a:r>
            <a:r>
              <a:rPr lang="de-DE" altLang="de-DE" sz="1800" dirty="0"/>
              <a:t> gewöhnlicher Aufenthalt im Ausland</a:t>
            </a:r>
          </a:p>
          <a:p>
            <a:pPr algn="ctr" eaLnBrk="1" hangingPunct="1">
              <a:spcBef>
                <a:spcPct val="35000"/>
              </a:spcBef>
              <a:buFontTx/>
              <a:buNone/>
            </a:pPr>
            <a:r>
              <a:rPr lang="de-AT" altLang="de-DE" sz="1800" dirty="0"/>
              <a:t>§ 1 (3)</a:t>
            </a:r>
            <a:endParaRPr lang="de-DE" altLang="de-DE" sz="1800" dirty="0"/>
          </a:p>
          <a:p>
            <a:pPr algn="ctr" eaLnBrk="1" hangingPunct="1">
              <a:spcBef>
                <a:spcPct val="35000"/>
              </a:spcBef>
              <a:buFontTx/>
              <a:buNone/>
            </a:pPr>
            <a:r>
              <a:rPr lang="de-AT" altLang="de-DE" sz="1800" b="1" dirty="0"/>
              <a:t>Territorialitätsprinzip</a:t>
            </a:r>
            <a:endParaRPr lang="de-DE" altLang="de-DE" sz="2400" b="1" dirty="0"/>
          </a:p>
        </p:txBody>
      </p:sp>
      <p:sp>
        <p:nvSpPr>
          <p:cNvPr id="13322" name="Text Box 10"/>
          <p:cNvSpPr txBox="1">
            <a:spLocks noChangeArrowheads="1"/>
          </p:cNvSpPr>
          <p:nvPr/>
        </p:nvSpPr>
        <p:spPr bwMode="auto">
          <a:xfrm>
            <a:off x="1582738" y="4718050"/>
            <a:ext cx="2879725" cy="138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r>
              <a:rPr lang="de-DE" altLang="de-DE" sz="1800"/>
              <a:t>Wohnsitz </a:t>
            </a:r>
            <a:r>
              <a:rPr lang="de-DE" altLang="de-DE" sz="1800" b="1"/>
              <a:t>oder</a:t>
            </a:r>
            <a:r>
              <a:rPr lang="de-DE" altLang="de-DE" sz="1800"/>
              <a:t> gewöhnl. Aufenthalt in Ö</a:t>
            </a:r>
          </a:p>
          <a:p>
            <a:pPr algn="ctr" eaLnBrk="1" hangingPunct="1">
              <a:spcBef>
                <a:spcPct val="35000"/>
              </a:spcBef>
              <a:buFontTx/>
              <a:buNone/>
            </a:pPr>
            <a:r>
              <a:rPr lang="de-AT" altLang="de-DE" sz="1800"/>
              <a:t>§ 1 (2) </a:t>
            </a:r>
            <a:endParaRPr lang="de-DE" altLang="de-DE" sz="1800"/>
          </a:p>
          <a:p>
            <a:pPr algn="ctr" eaLnBrk="1" hangingPunct="1">
              <a:spcBef>
                <a:spcPct val="35000"/>
              </a:spcBef>
              <a:buFontTx/>
              <a:buNone/>
            </a:pPr>
            <a:r>
              <a:rPr lang="de-AT" altLang="de-DE" sz="1800" b="1"/>
              <a:t>Welteinkommensprinzip</a:t>
            </a:r>
            <a:endParaRPr lang="de-DE" altLang="de-DE" sz="1800" b="1"/>
          </a:p>
        </p:txBody>
      </p:sp>
      <p:sp>
        <p:nvSpPr>
          <p:cNvPr id="13323" name="Oval 11"/>
          <p:cNvSpPr>
            <a:spLocks noChangeArrowheads="1"/>
          </p:cNvSpPr>
          <p:nvPr/>
        </p:nvSpPr>
        <p:spPr bwMode="auto">
          <a:xfrm>
            <a:off x="5038725" y="5078413"/>
            <a:ext cx="1657350" cy="1519237"/>
          </a:xfrm>
          <a:prstGeom prst="ellipse">
            <a:avLst/>
          </a:prstGeom>
          <a:solidFill>
            <a:schemeClr val="bg1"/>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AT" altLang="de-DE" sz="1000"/>
          </a:p>
        </p:txBody>
      </p:sp>
      <p:sp>
        <p:nvSpPr>
          <p:cNvPr id="13324" name="Text Box 12"/>
          <p:cNvSpPr txBox="1">
            <a:spLocks noChangeArrowheads="1"/>
          </p:cNvSpPr>
          <p:nvPr/>
        </p:nvSpPr>
        <p:spPr bwMode="auto">
          <a:xfrm>
            <a:off x="5253038" y="5314950"/>
            <a:ext cx="122555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1800"/>
              <a:t>Einkunfts-quelle im Ausland</a:t>
            </a:r>
          </a:p>
        </p:txBody>
      </p:sp>
      <p:sp>
        <p:nvSpPr>
          <p:cNvPr id="13325" name="Line 13"/>
          <p:cNvSpPr>
            <a:spLocks noChangeShapeType="1"/>
          </p:cNvSpPr>
          <p:nvPr/>
        </p:nvSpPr>
        <p:spPr bwMode="auto">
          <a:xfrm flipH="1">
            <a:off x="4391025" y="4141788"/>
            <a:ext cx="1944688" cy="431800"/>
          </a:xfrm>
          <a:prstGeom prst="line">
            <a:avLst/>
          </a:prstGeom>
          <a:noFill/>
          <a:ln w="381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3326" name="Text Box 14"/>
          <p:cNvSpPr txBox="1">
            <a:spLocks noChangeArrowheads="1"/>
          </p:cNvSpPr>
          <p:nvPr/>
        </p:nvSpPr>
        <p:spPr bwMode="auto">
          <a:xfrm>
            <a:off x="4787900" y="1700213"/>
            <a:ext cx="2520950" cy="111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r>
              <a:rPr lang="de-DE" altLang="de-DE" sz="1800"/>
              <a:t>Optionsmöglichkeit</a:t>
            </a:r>
          </a:p>
          <a:p>
            <a:pPr algn="ctr" eaLnBrk="1" hangingPunct="1">
              <a:spcBef>
                <a:spcPct val="35000"/>
              </a:spcBef>
              <a:buFontTx/>
              <a:buNone/>
            </a:pPr>
            <a:r>
              <a:rPr lang="de-AT" altLang="de-DE" sz="1800"/>
              <a:t>§ 1 (4)</a:t>
            </a:r>
          </a:p>
          <a:p>
            <a:pPr algn="ctr" eaLnBrk="1" hangingPunct="1">
              <a:spcBef>
                <a:spcPct val="35000"/>
              </a:spcBef>
              <a:buFontTx/>
              <a:buNone/>
            </a:pPr>
            <a:endParaRPr lang="de-DE" altLang="de-DE" sz="1800"/>
          </a:p>
        </p:txBody>
      </p:sp>
      <p:graphicFrame>
        <p:nvGraphicFramePr>
          <p:cNvPr id="13327" name="Object 15"/>
          <p:cNvGraphicFramePr>
            <a:graphicFrameLocks noGrp="1" noChangeAspect="1"/>
          </p:cNvGraphicFramePr>
          <p:nvPr>
            <p:ph/>
          </p:nvPr>
        </p:nvGraphicFramePr>
        <p:xfrm>
          <a:off x="7378700" y="1404938"/>
          <a:ext cx="325438" cy="844550"/>
        </p:xfrm>
        <a:graphic>
          <a:graphicData uri="http://schemas.openxmlformats.org/presentationml/2006/ole">
            <mc:AlternateContent xmlns:mc="http://schemas.openxmlformats.org/markup-compatibility/2006">
              <mc:Choice xmlns:v="urn:schemas-microsoft-com:vml" Requires="v">
                <p:oleObj spid="_x0000_s1409" name="Clip" r:id="rId9" imgW="425196" imgH="1108253" progId="MS_ClipArt_Gallery.2">
                  <p:embed/>
                </p:oleObj>
              </mc:Choice>
              <mc:Fallback>
                <p:oleObj name="Clip" r:id="rId9" imgW="425196" imgH="110825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700" y="1404938"/>
                        <a:ext cx="325438"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8" name="Line 16"/>
          <p:cNvSpPr>
            <a:spLocks noChangeShapeType="1"/>
          </p:cNvSpPr>
          <p:nvPr/>
        </p:nvSpPr>
        <p:spPr bwMode="auto">
          <a:xfrm flipV="1">
            <a:off x="7199313" y="2270125"/>
            <a:ext cx="288925" cy="935038"/>
          </a:xfrm>
          <a:prstGeom prst="line">
            <a:avLst/>
          </a:prstGeom>
          <a:noFill/>
          <a:ln w="381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Tree>
    <p:extLst>
      <p:ext uri="{BB962C8B-B14F-4D97-AF65-F5344CB8AC3E}">
        <p14:creationId xmlns:p14="http://schemas.microsoft.com/office/powerpoint/2010/main" val="149481098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Universität Wien Lehre_Forschung">
  <a:themeElements>
    <a:clrScheme name="Universität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defPPr>
      </a:lstStyle>
    </a:txDef>
  </a:objectDefaults>
  <a:extraClrSchemeLst/>
  <a:extLst>
    <a:ext uri="{05A4C25C-085E-4340-85A3-A5531E510DB2}">
      <thm15:themeFamily xmlns="" xmlns:thm15="http://schemas.microsoft.com/office/thememl/2012/main" name="Vorlage Lehre_Forschung Calibri V1.3.potx" id="{387EF94B-C0BA-4460-8882-1D4942000B3B}" vid="{8DBA28C8-80E5-47DA-8ED2-128E52A6072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iversität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themeOverride>
</file>

<file path=docProps/app.xml><?xml version="1.0" encoding="utf-8"?>
<Properties xmlns="http://schemas.openxmlformats.org/officeDocument/2006/extended-properties" xmlns:vt="http://schemas.openxmlformats.org/officeDocument/2006/docPropsVTypes">
  <Template/>
  <TotalTime>0</TotalTime>
  <Words>10576</Words>
  <Application>Microsoft Office PowerPoint</Application>
  <PresentationFormat>Bildschirmpräsentation (4:3)</PresentationFormat>
  <Paragraphs>1635</Paragraphs>
  <Slides>140</Slides>
  <Notes>29</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140</vt:i4>
      </vt:variant>
    </vt:vector>
  </HeadingPairs>
  <TitlesOfParts>
    <vt:vector size="143" baseType="lpstr">
      <vt:lpstr>Universität Wien Lehre_Forschung</vt:lpstr>
      <vt:lpstr>Acrobat Document</vt:lpstr>
      <vt:lpstr>Clip</vt:lpstr>
      <vt:lpstr>Wakounig/Berger</vt:lpstr>
      <vt:lpstr>Vortragsinhalte/ Ziele/Leistungskontrolle</vt:lpstr>
      <vt:lpstr>Vortragsinhalte/ Ziele/Leistungskontrolle</vt:lpstr>
      <vt:lpstr>Termine</vt:lpstr>
      <vt:lpstr>Sonstiges</vt:lpstr>
      <vt:lpstr>Autorenhinweise</vt:lpstr>
      <vt:lpstr>     </vt:lpstr>
      <vt:lpstr>Finanzressort</vt:lpstr>
      <vt:lpstr>Finanzressort</vt:lpstr>
      <vt:lpstr>PowerPoint-Präsentation</vt:lpstr>
      <vt:lpstr>PowerPoint-Präsentation</vt:lpstr>
      <vt:lpstr>PowerPoint-Präsentation</vt:lpstr>
      <vt:lpstr>PowerPoint-Präsentation</vt:lpstr>
      <vt:lpstr>Wie finde ich die richtige Behörde (zB Finanzamt)?</vt:lpstr>
      <vt:lpstr>Detailinfos über Steuern auf der HP des BMF</vt:lpstr>
      <vt:lpstr>Unternehmer und Außenprüfung</vt:lpstr>
      <vt:lpstr>Neues BFG ab 2014 - Gesetzliche Änderungen</vt:lpstr>
      <vt:lpstr> BAO - Terminologieanpassungen</vt:lpstr>
      <vt:lpstr>Allgemeines </vt:lpstr>
      <vt:lpstr>Aufbau der BAO</vt:lpstr>
      <vt:lpstr>Aufbau der BAO</vt:lpstr>
      <vt:lpstr>Missbrauch - § 22 BAO</vt:lpstr>
      <vt:lpstr>Sachliche Zuständigkeit – Finanzämter</vt:lpstr>
      <vt:lpstr>Erledigungen</vt:lpstr>
      <vt:lpstr>PowerPoint-Präsentation</vt:lpstr>
      <vt:lpstr>PowerPoint-Präsentation</vt:lpstr>
      <vt:lpstr>PowerPoint-Präsentation</vt:lpstr>
      <vt:lpstr>PowerPoint-Präsentation</vt:lpstr>
      <vt:lpstr>PowerPoint-Präsentation</vt:lpstr>
      <vt:lpstr>Erledigungen</vt:lpstr>
      <vt:lpstr>Wie überprüft das Finanzamt?</vt:lpstr>
      <vt:lpstr>PowerPoint-Präsentation</vt:lpstr>
      <vt:lpstr>      Einteilung Klein-, Mittel- und Großbetriebe in Österreich nach UGB </vt:lpstr>
      <vt:lpstr>PowerPoint-Präsentation</vt:lpstr>
      <vt:lpstr>    Haupt-Prüfungseinheiten in der Finanz</vt:lpstr>
      <vt:lpstr> Verfahrensgrundsätze (wichtig bei Außenprüfungen) </vt:lpstr>
      <vt:lpstr> Verfahrensgrundsätze (wichtig bei Außenprüfungen) </vt:lpstr>
      <vt:lpstr>Rechtsgrundlagen – OHB - Außenprüfungen</vt:lpstr>
      <vt:lpstr>Was sind Außenprüfungen nach § 147 BAO?</vt:lpstr>
      <vt:lpstr>Außenprüfungen nach § 147 BAO</vt:lpstr>
      <vt:lpstr>Befugnisse der Abgabenbehörden</vt:lpstr>
      <vt:lpstr>Wiederholungsverbot bei Außenprüfungen</vt:lpstr>
      <vt:lpstr>PowerPoint-Präsentation</vt:lpstr>
      <vt:lpstr>Außenprüfungen mit kurzem Prüfungszeitraum</vt:lpstr>
      <vt:lpstr>              Prüfung auf Veranlassung der  Finanzstrafbehörde (§ 99 Abs 2 FinStrG)</vt:lpstr>
      <vt:lpstr>  Umsatzsteuersonderprüfung (USO), Betriebsprüfung- Zoll, Liquiditätsprüfungen</vt:lpstr>
      <vt:lpstr>Wie werden Fälle ausgesucht?</vt:lpstr>
      <vt:lpstr>Wer ist für Außenprüfungen zuständig?</vt:lpstr>
      <vt:lpstr>PowerPoint-Präsentation</vt:lpstr>
      <vt:lpstr>PowerPoint-Präsentation</vt:lpstr>
      <vt:lpstr>PowerPoint-Präsentation</vt:lpstr>
      <vt:lpstr>PowerPoint-Präsentation</vt:lpstr>
      <vt:lpstr>  Außenprüfung , Prüfungsgegenstand  </vt:lpstr>
      <vt:lpstr>                           Außenprüfung  Themenbereiche im Zuge von Außenprüfungen </vt:lpstr>
      <vt:lpstr>PowerPoint-Präsentation</vt:lpstr>
      <vt:lpstr>Schlussbesprechung</vt:lpstr>
      <vt:lpstr>Die begleitende Kontrolle (Autor Dr. Martin Vock)</vt:lpstr>
      <vt:lpstr>Zielsetzungen</vt:lpstr>
      <vt:lpstr>Allgemeines (§ 153a)</vt:lpstr>
      <vt:lpstr>Antrag auf begleitende Kontrolle I Antragsteller (§ 153b Abs 1-3)</vt:lpstr>
      <vt:lpstr>Antrag auf begleitende Kontrolle II Voraussetzungen(§ 153b Abs 4)</vt:lpstr>
      <vt:lpstr>Steuerkontrollsystem I (§ 153b Abs 6)</vt:lpstr>
      <vt:lpstr>Zitat zum Steuerkontrollsystem </vt:lpstr>
      <vt:lpstr>Steuerkontrollsystem II (§ 153b Abs 4 Z 4 und § 153f Abs 5)</vt:lpstr>
      <vt:lpstr>Steuerkontrollsystem III (§ 153b Abs 7)</vt:lpstr>
      <vt:lpstr>Antragsprüfungsprozess (§ 153c &amp; § 153d)</vt:lpstr>
      <vt:lpstr>Umfang der begleitenden Kontrolle (§ 153e)</vt:lpstr>
      <vt:lpstr>Rechte &amp; Pflichten (§ 153f)</vt:lpstr>
      <vt:lpstr>Beendigung der begleitenden Kontrolle (§ 153g)</vt:lpstr>
      <vt:lpstr>Literatur I</vt:lpstr>
      <vt:lpstr>Literatur II</vt:lpstr>
      <vt:lpstr>Beweisverfahren (§ 166 ff BAO)</vt:lpstr>
      <vt:lpstr>Beweisverfahren (§ 166 ff BAO)</vt:lpstr>
      <vt:lpstr>Beweisverfahren (§ 166 ff BAO)</vt:lpstr>
      <vt:lpstr>Beweisverfahren (§ 166 ff BAO)</vt:lpstr>
      <vt:lpstr>Beweisverfahren (§ 166 ff BAO)</vt:lpstr>
      <vt:lpstr>Befugnisse der Abgabenbehörden</vt:lpstr>
      <vt:lpstr>Befugnisse der Abgabenbehörden</vt:lpstr>
      <vt:lpstr>Befugnisse der Abgabenbehörden</vt:lpstr>
      <vt:lpstr>Neue Terminologie</vt:lpstr>
      <vt:lpstr>PowerPoint-Präsentation</vt:lpstr>
      <vt:lpstr>Rechtskraftdurchbrechungen in Österreich Übersicht</vt:lpstr>
      <vt:lpstr>Wiederaufnahme des Verfahrens - § 303 ff BAO</vt:lpstr>
      <vt:lpstr>Einkommensteuer</vt:lpstr>
      <vt:lpstr>PowerPoint-Präsentation</vt:lpstr>
      <vt:lpstr>Was ist das Wesen einer Personensteuer?</vt:lpstr>
      <vt:lpstr>Was ist das Wesen der Einkommensteuer? (1)</vt:lpstr>
      <vt:lpstr>Was ist das Wesen der Einkommensteuer? (2)</vt:lpstr>
      <vt:lpstr>Was ist das Wesen der Einkommensteuer? (3)</vt:lpstr>
      <vt:lpstr>PowerPoint-Präsentation</vt:lpstr>
      <vt:lpstr>Sind die ESt-Richtlinien eine Verordnung?</vt:lpstr>
      <vt:lpstr>PowerPoint-Präsentation</vt:lpstr>
      <vt:lpstr>PowerPoint-Präsentation</vt:lpstr>
      <vt:lpstr> Steuerrefom 2015/2016 </vt:lpstr>
      <vt:lpstr> Steuerrefom 2015/2016 </vt:lpstr>
      <vt:lpstr>PowerPoint-Präsentation</vt:lpstr>
      <vt:lpstr>Wohnsitz: § 26 (1) BAO</vt:lpstr>
      <vt:lpstr>Gewöhnlicher Aufenthalt § 26 (2) BAO</vt:lpstr>
      <vt:lpstr>PowerPoint-Präsentation</vt:lpstr>
      <vt:lpstr>Welchen Unterschied gibt es zwischen unbeschränkter und beschränkter Steuerpflicht? (1)</vt:lpstr>
      <vt:lpstr>Welchen Unterschied gibt es zwischen unbeschränkter  und beschränkter Steuerpflicht? (2)</vt:lpstr>
      <vt:lpstr>Welchen Unterschied gibt es zwischen unbeschränkter  und beschränkter Steuerpflicht? (3)</vt:lpstr>
      <vt:lpstr> Welche Möglichkeiten gibt es, doppelte Versteuerung zu vermeiden? (1) </vt:lpstr>
      <vt:lpstr>Welche Möglichkeiten gibt es, doppelte Versteuerung zu vermeiden? (2)</vt:lpstr>
      <vt:lpstr>Ein Bekannter sagt zu Ihnen, dass Lottogewinne steuerfrei sind – stimmt dies?</vt:lpstr>
      <vt:lpstr> Ein Unternehmer mietet von seinem Vater ein Gebäude – worauf muss geachtet werden? </vt:lpstr>
      <vt:lpstr>   Abgrenzung der Einkunftsarten in der Einkommensteuer? (1)</vt:lpstr>
      <vt:lpstr> Abgrenzung der Einkunftsarten in der Einkommensteuer? (2) </vt:lpstr>
      <vt:lpstr>Wem werden die Einkünfte zugerechnet?</vt:lpstr>
      <vt:lpstr>Welche Arten der Gewinnermittlung kennen Sie?  </vt:lpstr>
      <vt:lpstr>Grundsätze - Betriebsvermögen</vt:lpstr>
      <vt:lpstr>Gemischt genutzte Wirtschaftsgüter</vt:lpstr>
      <vt:lpstr>Was ist das gewillkürte Betriebsvermögen?</vt:lpstr>
      <vt:lpstr>Was zählt zu den nichtabzugsfähigen Ausgaben? (1)</vt:lpstr>
      <vt:lpstr>Was zählt zu den nichtabzugsfähigen Ausgaben? (2)</vt:lpstr>
      <vt:lpstr>Was zählt zu den nichtabzugsfähigen Ausgaben? (3)</vt:lpstr>
      <vt:lpstr>Was zählt zu den nichtabzugsfähigen Ausgaben? (4)</vt:lpstr>
      <vt:lpstr>Was zählt zu den nichtabzugsfähigen Ausgaben? (5)</vt:lpstr>
      <vt:lpstr>Körperschaftsteuer</vt:lpstr>
      <vt:lpstr>PowerPoint-Präsentation</vt:lpstr>
      <vt:lpstr>Rechtliche Grundlagen bei der Körperschaftsteuer-KÖSt</vt:lpstr>
      <vt:lpstr>Wer ist das Steuersubjekt?</vt:lpstr>
      <vt:lpstr>PowerPoint-Präsentation</vt:lpstr>
      <vt:lpstr>Was ist das Steuerobjekt?</vt:lpstr>
      <vt:lpstr>Befreiungen (§§ 5, 6, 6a, 6b)</vt:lpstr>
      <vt:lpstr>Steuersatz und Erhebung</vt:lpstr>
      <vt:lpstr>Steuersatz und Erhebung – Zusammenfassung </vt:lpstr>
      <vt:lpstr>Was besagt das Trennungsprinzip?</vt:lpstr>
      <vt:lpstr>Problemfeld - Verdeckte Ausschüttungen</vt:lpstr>
      <vt:lpstr>Was ist eine verdeckte Ausschüttung? (1)</vt:lpstr>
      <vt:lpstr>Was ist eine verdeckte Ausschüttung? (2)</vt:lpstr>
      <vt:lpstr>Was ist eine verdeckte Ausschüttung ? (3)</vt:lpstr>
      <vt:lpstr>Was ist eine verdeckte Ausschüttung? (4)</vt:lpstr>
      <vt:lpstr>Angemessenheitsprüfung iZm der Geschäftsführervergütung eines Gesellschafter-Geschäftsführers - Nach welchen Kriterien erfolgt die Angemessenheitsprüfung, und wo ist sie festgelegt? (1)</vt:lpstr>
      <vt:lpstr>Angemessenheitsprüfung iZm der Geschäftsführervergütung eines Gesellschafter-Geschäftsführers - Nach welchen Kriterien erfolgt die Angemessenheitsprüfung, und wo ist sie festgelegt? (2)</vt:lpstr>
      <vt:lpstr>Wie geht man bei verdeckter Ausschüttung vor? (1)</vt:lpstr>
      <vt:lpstr>Wie geht man verdeckter Ausschüttung vor? (2)</vt:lpstr>
      <vt:lpstr>Der Gesellschafter gewährt seiner Gesellschaft ein Darlehen. Geht das steuerlich?</vt:lpstr>
      <vt:lpstr>Die Compliance Pyramide</vt:lpstr>
      <vt:lpstr>Danke für die Mitarbeit und Aufmerksamkeit</vt:lpstr>
    </vt:vector>
  </TitlesOfParts>
  <Company>Universitaet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Monika Beringer-Ermer</dc:creator>
  <cp:lastModifiedBy>WAKOUNI</cp:lastModifiedBy>
  <cp:revision>88</cp:revision>
  <cp:lastPrinted>2019-03-18T12:46:30Z</cp:lastPrinted>
  <dcterms:created xsi:type="dcterms:W3CDTF">2017-02-02T14:56:51Z</dcterms:created>
  <dcterms:modified xsi:type="dcterms:W3CDTF">2019-03-18T12:46:37Z</dcterms:modified>
</cp:coreProperties>
</file>